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7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2048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048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E0DE349-5E49-43ED-967D-F5632CBF33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313B9-E7A8-4806-900E-FE3D314CF1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BF9CE-C61A-4299-9998-B222B1350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E3FEF6C9-2B09-4294-A346-EE93BF549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5E2A3ED9-45AB-4C0C-825A-3493B3BD8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9B452467-C9B1-4151-A315-7E014B8FF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9DC1823-AFFD-4608-AB21-12AD352E7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CCD89-60A0-4183-BD18-EC72BAD09B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1382D-633D-41F3-8FA0-4A0947AD86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14002-E122-479A-B032-F87F9B0866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69EFA-51F3-473A-9909-2FFF773373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9830F-2FB1-4F17-AA03-B6D675F66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C4AD7-5A7D-49A9-8304-7B4C79DEC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AC5D7-5E2D-4A5E-AD18-517EDC817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0683C-8662-4E42-98EA-29407F2D3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945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94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94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46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BE3B14A7-0385-4F47-AC34-E7AFC26E2B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7: Catholic Reformation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Religious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Capuchins (1520, 1528): rejuvenation of Franciscan ideal</a:t>
            </a:r>
          </a:p>
          <a:p>
            <a:r>
              <a:rPr lang="en-US" dirty="0" err="1" smtClean="0"/>
              <a:t>Theatines</a:t>
            </a:r>
            <a:r>
              <a:rPr lang="en-US" dirty="0" smtClean="0"/>
              <a:t> (1524): moral reform</a:t>
            </a:r>
          </a:p>
          <a:p>
            <a:r>
              <a:rPr lang="en-US" dirty="0" err="1" smtClean="0"/>
              <a:t>Ursulines</a:t>
            </a:r>
            <a:r>
              <a:rPr lang="en-US" dirty="0" smtClean="0"/>
              <a:t> (1535): education and charity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Ambiguity in Church tradition</a:t>
            </a:r>
          </a:p>
          <a:p>
            <a:r>
              <a:rPr lang="en-US" dirty="0" smtClean="0"/>
              <a:t>St. Teresa of Avila (1515-1582)</a:t>
            </a:r>
          </a:p>
          <a:p>
            <a:pPr lvl="1"/>
            <a:r>
              <a:rPr lang="en-US" dirty="0" smtClean="0"/>
              <a:t>“Reformed” Carmelite</a:t>
            </a:r>
          </a:p>
          <a:p>
            <a:pPr lvl="1"/>
            <a:r>
              <a:rPr lang="en-US" dirty="0" smtClean="0"/>
              <a:t>Contemplative Prayer</a:t>
            </a:r>
            <a:endParaRPr lang="en-US" dirty="0"/>
          </a:p>
        </p:txBody>
      </p:sp>
      <p:pic>
        <p:nvPicPr>
          <p:cNvPr id="5" name="Content Placeholder 4" descr="Bernini-Teres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3931" y="2362200"/>
            <a:ext cx="3724275" cy="372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Jesuit Order</a:t>
            </a:r>
            <a:endParaRPr lang="en-US" dirty="0"/>
          </a:p>
        </p:txBody>
      </p:sp>
      <p:pic>
        <p:nvPicPr>
          <p:cNvPr id="5" name="Content Placeholder 4" descr="Rubens-Ignatiu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629350" y="2362200"/>
            <a:ext cx="2188012" cy="372427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St. Ignatius of Loyola (1491-1556)</a:t>
            </a:r>
          </a:p>
          <a:p>
            <a:r>
              <a:rPr lang="en-US" dirty="0" smtClean="0"/>
              <a:t>Society of Jesus (1540)</a:t>
            </a:r>
          </a:p>
          <a:p>
            <a:r>
              <a:rPr lang="en-US" i="1" dirty="0" smtClean="0"/>
              <a:t>Spiritual Exercises</a:t>
            </a:r>
            <a:endParaRPr lang="en-US" dirty="0" smtClean="0"/>
          </a:p>
          <a:p>
            <a:r>
              <a:rPr lang="en-US" dirty="0" smtClean="0"/>
              <a:t>Evangelism: St. Francis Xavier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Revived Papacy</a:t>
            </a:r>
            <a:endParaRPr lang="en-US" dirty="0"/>
          </a:p>
        </p:txBody>
      </p:sp>
      <p:pic>
        <p:nvPicPr>
          <p:cNvPr id="5" name="Content Placeholder 4" descr="Paul II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8468" y="2362200"/>
            <a:ext cx="3289776" cy="372427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Paul </a:t>
            </a:r>
            <a:r>
              <a:rPr lang="en-US" dirty="0" smtClean="0"/>
              <a:t>III, 1534-1549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Reform commission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Recognized the Jesuits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Called the Council </a:t>
            </a:r>
            <a:r>
              <a:rPr lang="en-US" dirty="0" smtClean="0"/>
              <a:t>of Trent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Paul </a:t>
            </a:r>
            <a:r>
              <a:rPr lang="en-US" dirty="0" smtClean="0"/>
              <a:t>IV, 1555-1559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Strengthened Inquisition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Index of Prohibited Books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of Trent (1545-1563)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Continuation of Paul III’s reform efforts</a:t>
            </a:r>
          </a:p>
          <a:p>
            <a:r>
              <a:rPr lang="en-US" dirty="0" smtClean="0"/>
              <a:t>Reaffirmed traditional teachings</a:t>
            </a:r>
          </a:p>
          <a:p>
            <a:r>
              <a:rPr lang="en-US" dirty="0" smtClean="0"/>
              <a:t>Reformed abuses (e.g., indulgence sales)</a:t>
            </a:r>
          </a:p>
          <a:p>
            <a:r>
              <a:rPr lang="en-US" dirty="0" smtClean="0"/>
              <a:t>Liturgical reform</a:t>
            </a:r>
            <a:endParaRPr lang="en-US" dirty="0"/>
          </a:p>
        </p:txBody>
      </p:sp>
      <p:pic>
        <p:nvPicPr>
          <p:cNvPr id="5" name="Content Placeholder 4" descr="Council_of_Tren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60913" y="2369815"/>
            <a:ext cx="3770312" cy="37090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5943600" y="3200400"/>
            <a:ext cx="274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b="1">
                <a:latin typeface="Times New Roman" pitchFamily="18" charset="0"/>
              </a:rPr>
              <a:t>Catholics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and Protestants in Europe in 1560</a:t>
            </a: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1035050" y="381000"/>
            <a:ext cx="4527550" cy="6096000"/>
            <a:chOff x="652" y="240"/>
            <a:chExt cx="2804" cy="3600"/>
          </a:xfrm>
        </p:grpSpPr>
        <p:pic>
          <p:nvPicPr>
            <p:cNvPr id="50180" name="Picture 4" descr="Catholic-Protestant Europ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7" y="240"/>
              <a:ext cx="2689" cy="3600"/>
            </a:xfrm>
            <a:prstGeom prst="rect">
              <a:avLst/>
            </a:prstGeom>
            <a:noFill/>
          </p:spPr>
        </p:pic>
        <p:sp>
          <p:nvSpPr>
            <p:cNvPr id="50181" name="Text Box 5"/>
            <p:cNvSpPr txBox="1">
              <a:spLocks noChangeArrowheads="1"/>
            </p:cNvSpPr>
            <p:nvPr/>
          </p:nvSpPr>
          <p:spPr bwMode="auto">
            <a:xfrm rot="-5400000">
              <a:off x="-721" y="1949"/>
              <a:ext cx="2881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600">
                  <a:latin typeface="Times New Roman" pitchFamily="18" charset="0"/>
                </a:rPr>
                <a:t>©2003 </a:t>
              </a:r>
              <a:r>
                <a:rPr lang="en-US" sz="800">
                  <a:latin typeface="Times New Roman" pitchFamily="18" charset="0"/>
                </a:rPr>
                <a:t>Wadsworth</a:t>
              </a:r>
              <a:r>
                <a:rPr lang="en-US" sz="600">
                  <a:latin typeface="Times New Roman" pitchFamily="18" charset="0"/>
                </a:rPr>
                <a:t>, a division of Thomson Learning, Inc.  Thomson Learning</a:t>
              </a:r>
              <a:r>
                <a:rPr lang="en-US" sz="600" baseline="-25000">
                  <a:latin typeface="Times New Roman" pitchFamily="18" charset="0"/>
                </a:rPr>
                <a:t>™</a:t>
              </a:r>
              <a:r>
                <a:rPr lang="en-US" sz="600">
                  <a:latin typeface="Times New Roman" pitchFamily="18" charset="0"/>
                </a:rPr>
                <a:t> is a trademark used herein under license.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349</TotalTime>
  <Words>159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Capsules</vt:lpstr>
      <vt:lpstr>Western Civilization Since 1500</vt:lpstr>
      <vt:lpstr>New Religious Orders</vt:lpstr>
      <vt:lpstr>Mysticism</vt:lpstr>
      <vt:lpstr>Jesuit Order</vt:lpstr>
      <vt:lpstr>Revived Papacy</vt:lpstr>
      <vt:lpstr>Council of Trent (1545-1563)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Swiss Reformation</dc:title>
  <dc:creator>jasonje</dc:creator>
  <cp:lastModifiedBy>Jason</cp:lastModifiedBy>
  <cp:revision>10</cp:revision>
  <dcterms:created xsi:type="dcterms:W3CDTF">2004-09-13T20:59:40Z</dcterms:created>
  <dcterms:modified xsi:type="dcterms:W3CDTF">2011-12-12T20:54:23Z</dcterms:modified>
</cp:coreProperties>
</file>