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79" r:id="rId3"/>
    <p:sldId id="270" r:id="rId4"/>
    <p:sldId id="280" r:id="rId5"/>
    <p:sldId id="278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2048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20484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0486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7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48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AE0DE349-5E49-43ED-967D-F5632CBF33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49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D313B9-E7A8-4806-900E-FE3D314CF1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BF9CE-C61A-4299-9998-B222B1350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E3FEF6C9-2B09-4294-A346-EE93BF549E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5E2A3ED9-45AB-4C0C-825A-3493B3BD82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9B452467-C9B1-4151-A315-7E014B8FF6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F9DC1823-AFFD-4608-AB21-12AD352E78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CCD89-60A0-4183-BD18-EC72BAD09B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1382D-633D-41F3-8FA0-4A0947AD86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14002-E122-479A-B032-F87F9B0866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69EFA-51F3-473A-9909-2FFF773373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9830F-2FB1-4F17-AA03-B6D675F669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C4AD7-5A7D-49A9-8304-7B4C79DEC4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AC5D7-5E2D-4A5E-AD18-517EDC817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0683C-8662-4E42-98EA-29407F2D3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945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94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9462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946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946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BE3B14A7-0385-4F47-AC34-E7AFC26E2B2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6: English Reformation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England: Henry VIII (1509-1547)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r>
              <a:rPr lang="en-US" i="1" dirty="0" err="1" smtClean="0"/>
              <a:t>Defence</a:t>
            </a:r>
            <a:r>
              <a:rPr lang="en-US" i="1" dirty="0" smtClean="0"/>
              <a:t> of the Seven Sacraments</a:t>
            </a:r>
            <a:r>
              <a:rPr lang="en-US" dirty="0" smtClean="0"/>
              <a:t> (1521)</a:t>
            </a:r>
          </a:p>
          <a:p>
            <a:r>
              <a:rPr lang="en-US" dirty="0" smtClean="0"/>
              <a:t>Marriage to Catherine of Aragon</a:t>
            </a:r>
          </a:p>
          <a:p>
            <a:r>
              <a:rPr lang="en-US" dirty="0" smtClean="0"/>
              <a:t>Succession issue</a:t>
            </a:r>
          </a:p>
          <a:p>
            <a:r>
              <a:rPr lang="en-US" dirty="0" smtClean="0"/>
              <a:t>Anne Boleyn</a:t>
            </a:r>
          </a:p>
        </p:txBody>
      </p:sp>
      <p:pic>
        <p:nvPicPr>
          <p:cNvPr id="43012" name="Picture 4" descr="henry-VIII_lr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63663" y="2362200"/>
            <a:ext cx="2722562" cy="37242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England: Henry VIII (1509-1547)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r>
              <a:rPr lang="en-US" sz="2400" dirty="0" smtClean="0"/>
              <a:t>Divorce/annulment attempts</a:t>
            </a:r>
          </a:p>
          <a:p>
            <a:pPr lvl="1"/>
            <a:r>
              <a:rPr lang="en-US" sz="2000" dirty="0" smtClean="0"/>
              <a:t>Clement VII</a:t>
            </a:r>
          </a:p>
          <a:p>
            <a:pPr lvl="1"/>
            <a:r>
              <a:rPr lang="en-US" sz="2000" dirty="0" smtClean="0"/>
              <a:t>Charles V</a:t>
            </a:r>
          </a:p>
          <a:p>
            <a:r>
              <a:rPr lang="en-US" sz="2400" dirty="0" smtClean="0"/>
              <a:t>“Reformation Parliament” (1529-1536) and </a:t>
            </a:r>
            <a:r>
              <a:rPr lang="en-US" sz="2400" i="1" dirty="0" err="1" smtClean="0"/>
              <a:t>praemunire</a:t>
            </a:r>
            <a:endParaRPr lang="en-US" sz="2400" dirty="0" smtClean="0"/>
          </a:p>
          <a:p>
            <a:r>
              <a:rPr lang="en-US" sz="2400" dirty="0" smtClean="0"/>
              <a:t>Henry’s six wives</a:t>
            </a:r>
          </a:p>
        </p:txBody>
      </p:sp>
      <p:pic>
        <p:nvPicPr>
          <p:cNvPr id="6" name="Content Placeholder 5" descr="Anneboley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724400" y="2438400"/>
            <a:ext cx="2712720" cy="3657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Doctrinal 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1530s</a:t>
            </a:r>
          </a:p>
          <a:p>
            <a:pPr lvl="1"/>
            <a:r>
              <a:rPr lang="en-US" dirty="0" smtClean="0"/>
              <a:t>Cranmer/Cromwell</a:t>
            </a:r>
          </a:p>
          <a:p>
            <a:pPr lvl="1"/>
            <a:r>
              <a:rPr lang="en-US" dirty="0" smtClean="0"/>
              <a:t>Dissolution of Monasteries (1536)</a:t>
            </a:r>
          </a:p>
          <a:p>
            <a:pPr lvl="1"/>
            <a:r>
              <a:rPr lang="en-US" dirty="0" smtClean="0"/>
              <a:t>Ten Articles</a:t>
            </a:r>
          </a:p>
          <a:p>
            <a:r>
              <a:rPr lang="en-US" dirty="0" smtClean="0"/>
              <a:t>1539-1547 – Reaction; Six Articles</a:t>
            </a:r>
            <a:endParaRPr lang="en-US" dirty="0"/>
          </a:p>
        </p:txBody>
      </p:sp>
      <p:pic>
        <p:nvPicPr>
          <p:cNvPr id="5" name="Content Placeholder 4" descr="ThomasCranm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18430" y="2362200"/>
            <a:ext cx="2855278" cy="37242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Tudor Genealogy</a:t>
            </a:r>
            <a:endParaRPr lang="en-US" dirty="0"/>
          </a:p>
        </p:txBody>
      </p:sp>
      <p:pic>
        <p:nvPicPr>
          <p:cNvPr id="4" name="Content Placeholder 3" descr="Tudor Genealogy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2286000"/>
            <a:ext cx="8254400" cy="42672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Edward VI (1547-1553)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r>
              <a:rPr lang="en-US" sz="2400" dirty="0"/>
              <a:t>Regency government</a:t>
            </a:r>
          </a:p>
          <a:p>
            <a:r>
              <a:rPr lang="en-US" sz="2400" dirty="0"/>
              <a:t>“</a:t>
            </a:r>
            <a:r>
              <a:rPr lang="en-US" sz="2400" dirty="0" err="1"/>
              <a:t>Calvinized</a:t>
            </a:r>
            <a:r>
              <a:rPr lang="en-US" sz="2400" dirty="0"/>
              <a:t>” the Church of England</a:t>
            </a:r>
          </a:p>
          <a:p>
            <a:r>
              <a:rPr lang="en-US" sz="2400" dirty="0"/>
              <a:t>New English liturgy: </a:t>
            </a:r>
            <a:r>
              <a:rPr lang="en-US" sz="2400" i="1" dirty="0"/>
              <a:t>Book of Common Prayer</a:t>
            </a:r>
            <a:endParaRPr lang="en-US" sz="2400" dirty="0"/>
          </a:p>
          <a:p>
            <a:r>
              <a:rPr lang="en-US" sz="2400" dirty="0"/>
              <a:t>Died at age 15</a:t>
            </a:r>
            <a:endParaRPr lang="en-US" sz="2400" i="1" dirty="0"/>
          </a:p>
        </p:txBody>
      </p:sp>
      <p:pic>
        <p:nvPicPr>
          <p:cNvPr id="45060" name="Picture 4" descr="edward-VI_lr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38713" y="2362200"/>
            <a:ext cx="3408362" cy="37242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“Bloody Mary” (1553-1558)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Restoration of </a:t>
            </a:r>
            <a:r>
              <a:rPr lang="en-US" sz="2400" dirty="0" smtClean="0"/>
              <a:t>Roman Catholicism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Persecution of Protestants; “fires of Smithfield”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Marriage to Philip II</a:t>
            </a:r>
          </a:p>
        </p:txBody>
      </p:sp>
      <p:pic>
        <p:nvPicPr>
          <p:cNvPr id="46084" name="Picture 4" descr="mary-I_lr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47763" y="2362200"/>
            <a:ext cx="3154362" cy="37242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Elizabeth I (1558-1603)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“Virgin Queen”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Act of Uniformity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Book of Common Prayer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Thirty-Nine Articles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Catholics, Puritans and the </a:t>
            </a:r>
            <a:r>
              <a:rPr lang="en-US" sz="2400" i="1" dirty="0"/>
              <a:t>via media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Excommunication by pope, assassination attempts</a:t>
            </a:r>
          </a:p>
        </p:txBody>
      </p:sp>
      <p:pic>
        <p:nvPicPr>
          <p:cNvPr id="47108" name="Picture 4" descr="elizabeth-I_lr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29213" y="2362200"/>
            <a:ext cx="3028950" cy="37242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306</TotalTime>
  <Words>159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Capsules</vt:lpstr>
      <vt:lpstr>Western Civilization Since 1500</vt:lpstr>
      <vt:lpstr>England: Henry VIII (1509-1547)</vt:lpstr>
      <vt:lpstr>England: Henry VIII (1509-1547)</vt:lpstr>
      <vt:lpstr>Doctrinal Tension</vt:lpstr>
      <vt:lpstr>Tudor Genealogy</vt:lpstr>
      <vt:lpstr>Edward VI (1547-1553)</vt:lpstr>
      <vt:lpstr>“Bloody Mary” (1553-1558)</vt:lpstr>
      <vt:lpstr>Elizabeth I (1558-1603)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Swiss Reformation</dc:title>
  <dc:creator>jasonje</dc:creator>
  <cp:lastModifiedBy>Jason</cp:lastModifiedBy>
  <cp:revision>8</cp:revision>
  <dcterms:created xsi:type="dcterms:W3CDTF">2004-09-13T20:59:40Z</dcterms:created>
  <dcterms:modified xsi:type="dcterms:W3CDTF">2011-11-25T18:05:50Z</dcterms:modified>
</cp:coreProperties>
</file>