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2048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048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E0DE349-5E49-43ED-967D-F5632CBF33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313B9-E7A8-4806-900E-FE3D314CF1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BF9CE-C61A-4299-9998-B222B1350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E3FEF6C9-2B09-4294-A346-EE93BF549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5E2A3ED9-45AB-4C0C-825A-3493B3BD8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9B452467-C9B1-4151-A315-7E014B8FF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9DC1823-AFFD-4608-AB21-12AD352E7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CCD89-60A0-4183-BD18-EC72BAD09B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1382D-633D-41F3-8FA0-4A0947AD86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14002-E122-479A-B032-F87F9B0866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69EFA-51F3-473A-9909-2FFF773373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9830F-2FB1-4F17-AA03-B6D675F66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C4AD7-5A7D-49A9-8304-7B4C79DEC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AC5D7-5E2D-4A5E-AD18-517EDC817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0683C-8662-4E42-98EA-29407F2D3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945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94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94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46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BE3B14A7-0385-4F47-AC34-E7AFC26E2B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5: Swiss Reformation and Anabaptists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John Calvin (1509-1564)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Theology</a:t>
            </a:r>
          </a:p>
          <a:p>
            <a:pPr lvl="1"/>
            <a:r>
              <a:rPr lang="en-US" sz="2000" dirty="0"/>
              <a:t>Sovereignty of God</a:t>
            </a:r>
          </a:p>
          <a:p>
            <a:pPr lvl="1"/>
            <a:r>
              <a:rPr lang="en-US" sz="2000" dirty="0"/>
              <a:t>“Spiritual” presence in Eucharist</a:t>
            </a:r>
          </a:p>
          <a:p>
            <a:pPr lvl="1"/>
            <a:r>
              <a:rPr lang="en-US" sz="2000" dirty="0"/>
              <a:t>Obedience to God’s law, individually and socially</a:t>
            </a:r>
          </a:p>
          <a:p>
            <a:pPr lvl="1"/>
            <a:r>
              <a:rPr lang="en-US" sz="2000" dirty="0"/>
              <a:t>Doctrine of the “lesser magistrates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pic>
        <p:nvPicPr>
          <p:cNvPr id="36868" name="Picture 4" descr="John_Calvi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84300" y="2362200"/>
            <a:ext cx="2676525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Calvin in Geneva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1536 – Calvin is asked to help reform</a:t>
            </a:r>
          </a:p>
          <a:p>
            <a:r>
              <a:rPr lang="en-US" sz="2400" dirty="0"/>
              <a:t>Pushed for church oversight and discipline of flock</a:t>
            </a:r>
          </a:p>
          <a:p>
            <a:r>
              <a:rPr lang="en-US" sz="2400" dirty="0"/>
              <a:t>Church works with State to reform</a:t>
            </a:r>
          </a:p>
          <a:p>
            <a:r>
              <a:rPr lang="en-US" sz="2400" dirty="0"/>
              <a:t>Michael Servetus Case (1553)</a:t>
            </a:r>
          </a:p>
        </p:txBody>
      </p:sp>
      <p:pic>
        <p:nvPicPr>
          <p:cNvPr id="37895" name="Picture 7" descr="Switzerland_Geneva_TranquilStree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24463" y="2362200"/>
            <a:ext cx="2843212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Spread of Calvinism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Theodore </a:t>
            </a:r>
            <a:r>
              <a:rPr lang="en-US" dirty="0" err="1"/>
              <a:t>Beza</a:t>
            </a:r>
            <a:r>
              <a:rPr lang="en-US" dirty="0"/>
              <a:t> (1516-1605) and the </a:t>
            </a:r>
            <a:r>
              <a:rPr lang="en-US" dirty="0" err="1"/>
              <a:t>Genevan</a:t>
            </a:r>
            <a:r>
              <a:rPr lang="en-US" dirty="0"/>
              <a:t> Academy</a:t>
            </a:r>
          </a:p>
          <a:p>
            <a:r>
              <a:rPr lang="en-US" dirty="0"/>
              <a:t>French Huguenots</a:t>
            </a:r>
          </a:p>
          <a:p>
            <a:r>
              <a:rPr lang="en-US" dirty="0"/>
              <a:t>John Knox (1505-1572) and Scotland</a:t>
            </a:r>
          </a:p>
          <a:p>
            <a:r>
              <a:rPr lang="en-US" dirty="0"/>
              <a:t>The Netherlands</a:t>
            </a:r>
          </a:p>
          <a:p>
            <a:r>
              <a:rPr lang="en-US" dirty="0"/>
              <a:t>American colonies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Switzerland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Rugged geography conducive to decentralized politics</a:t>
            </a:r>
          </a:p>
          <a:p>
            <a:r>
              <a:rPr lang="en-US" sz="2400" dirty="0"/>
              <a:t>Main export: mercenaries</a:t>
            </a:r>
          </a:p>
          <a:p>
            <a:r>
              <a:rPr lang="en-US" sz="2400" dirty="0"/>
              <a:t>Thirteen cantons in a loose federation</a:t>
            </a:r>
          </a:p>
        </p:txBody>
      </p:sp>
      <p:pic>
        <p:nvPicPr>
          <p:cNvPr id="21510" name="Picture 6" descr="Bern Old Tow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00675" y="2362200"/>
            <a:ext cx="2490788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Huldrych Zwingli (1484-1531)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Zurich preacher with humanist background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Reached conclusions similar to Luther’s independently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Began preaching directly from N.T.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1524 – Zurich magistrates abolish Mass</a:t>
            </a:r>
          </a:p>
        </p:txBody>
      </p:sp>
      <p:pic>
        <p:nvPicPr>
          <p:cNvPr id="23559" name="Picture 7" descr="zwingli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8113" y="2376488"/>
            <a:ext cx="2628900" cy="36957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Marburg Colloquy (1529)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Efforts to unite Lutherans and </a:t>
            </a:r>
            <a:r>
              <a:rPr lang="en-US" sz="2400" dirty="0" err="1"/>
              <a:t>Zwinglians</a:t>
            </a:r>
            <a:endParaRPr lang="en-US" sz="2400" dirty="0"/>
          </a:p>
          <a:p>
            <a:r>
              <a:rPr lang="en-US" sz="2400" dirty="0"/>
              <a:t>Impasse over the Eucharist</a:t>
            </a:r>
          </a:p>
          <a:p>
            <a:pPr lvl="1"/>
            <a:r>
              <a:rPr lang="en-US" sz="2000" dirty="0"/>
              <a:t>Luther – consubstantiation</a:t>
            </a:r>
          </a:p>
          <a:p>
            <a:pPr lvl="1"/>
            <a:r>
              <a:rPr lang="en-US" sz="2000" dirty="0"/>
              <a:t>Zwingli – purely symbolic</a:t>
            </a:r>
          </a:p>
          <a:p>
            <a:r>
              <a:rPr lang="en-US" sz="2400" dirty="0"/>
              <a:t>Attempt at unity failed</a:t>
            </a:r>
          </a:p>
        </p:txBody>
      </p:sp>
      <p:pic>
        <p:nvPicPr>
          <p:cNvPr id="26631" name="Picture 7" descr="Marburg Signatur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40363" y="2362200"/>
            <a:ext cx="2409825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Swiss Politics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During the 1520s, a majority of the cantons became Protestant</a:t>
            </a:r>
          </a:p>
          <a:p>
            <a:r>
              <a:rPr lang="en-US" sz="2400" dirty="0"/>
              <a:t>10/1531 – </a:t>
            </a:r>
            <a:r>
              <a:rPr lang="en-US" sz="2400" dirty="0" smtClean="0"/>
              <a:t>fighting; </a:t>
            </a:r>
            <a:r>
              <a:rPr lang="en-US" sz="2400" dirty="0"/>
              <a:t>Zwingli killed in battle</a:t>
            </a:r>
          </a:p>
          <a:p>
            <a:r>
              <a:rPr lang="en-US" sz="2400" dirty="0"/>
              <a:t>Peace of </a:t>
            </a:r>
            <a:r>
              <a:rPr lang="en-US" sz="2400" dirty="0" err="1"/>
              <a:t>Kappel</a:t>
            </a:r>
            <a:r>
              <a:rPr lang="en-US" sz="2400" dirty="0"/>
              <a:t> (11/20/1531) – each canton chooses religion; Catholic minorities tolerated</a:t>
            </a:r>
          </a:p>
          <a:p>
            <a:r>
              <a:rPr lang="en-US" sz="2400" dirty="0"/>
              <a:t>Heinrich </a:t>
            </a:r>
            <a:r>
              <a:rPr lang="en-US" sz="2400" dirty="0" err="1"/>
              <a:t>Bullinger</a:t>
            </a:r>
            <a:r>
              <a:rPr lang="en-US" sz="2400" dirty="0"/>
              <a:t> (1504-1575) succeeded Zwingli as Protestant leader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Anabaptists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Conrad </a:t>
            </a:r>
            <a:r>
              <a:rPr lang="en-US" dirty="0" err="1"/>
              <a:t>Grebel</a:t>
            </a:r>
            <a:r>
              <a:rPr lang="en-US" dirty="0"/>
              <a:t> (1498-1526) </a:t>
            </a:r>
          </a:p>
          <a:p>
            <a:pPr lvl="1"/>
            <a:r>
              <a:rPr lang="en-US" dirty="0"/>
              <a:t>Zurich citizen </a:t>
            </a:r>
          </a:p>
          <a:p>
            <a:pPr lvl="1"/>
            <a:r>
              <a:rPr lang="en-US" dirty="0"/>
              <a:t>Rejected civil authority in religious affairs (1523)</a:t>
            </a:r>
          </a:p>
          <a:p>
            <a:pPr lvl="1"/>
            <a:r>
              <a:rPr lang="en-US" dirty="0"/>
              <a:t>Rejected infant baptism (1525)</a:t>
            </a:r>
          </a:p>
          <a:p>
            <a:r>
              <a:rPr lang="en-US" dirty="0"/>
              <a:t>Strong antinomian streak</a:t>
            </a:r>
          </a:p>
          <a:p>
            <a:r>
              <a:rPr lang="en-US" dirty="0"/>
              <a:t>1526 – Zurich makes rebaptism capital crime</a:t>
            </a:r>
          </a:p>
          <a:p>
            <a:r>
              <a:rPr lang="en-US" dirty="0"/>
              <a:t>Opponents linked them with Peasant Revolt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Anabaptists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err="1"/>
              <a:t>Schleitheim</a:t>
            </a:r>
            <a:r>
              <a:rPr lang="en-US" sz="2000" dirty="0"/>
              <a:t> Statement (1527)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Baptism for repentant adults (not for remission)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 communion for </a:t>
            </a:r>
            <a:r>
              <a:rPr lang="en-US" sz="1800" dirty="0" err="1"/>
              <a:t>unbaptized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Baptized to separate themselves from evil world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 arms-bearing or oath-taking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Munster Incident – Jan of Leiden (1534-1536)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Menno Simons (1496-1561) and pacifism</a:t>
            </a:r>
          </a:p>
        </p:txBody>
      </p:sp>
      <p:pic>
        <p:nvPicPr>
          <p:cNvPr id="30725" name="Picture 5" descr="munster anabaptis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06950" y="2362200"/>
            <a:ext cx="3678238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Persecution of Anabaptists</a:t>
            </a:r>
          </a:p>
        </p:txBody>
      </p:sp>
      <p:pic>
        <p:nvPicPr>
          <p:cNvPr id="32775" name="Picture 7" descr="AnnaBur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0963" y="3105150"/>
            <a:ext cx="2743200" cy="2238375"/>
          </a:xfrm>
          <a:noFill/>
          <a:ln/>
        </p:spPr>
      </p:pic>
      <p:pic>
        <p:nvPicPr>
          <p:cNvPr id="32776" name="Picture 8" descr="AnabapPerse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60913" y="2774950"/>
            <a:ext cx="3770312" cy="2898775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John Calvin (1509-1564)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Frenchman with legal and humanistic training</a:t>
            </a:r>
          </a:p>
          <a:p>
            <a:r>
              <a:rPr lang="en-US" sz="2400" dirty="0"/>
              <a:t>Became a Protestant in early 1530s</a:t>
            </a:r>
          </a:p>
          <a:p>
            <a:r>
              <a:rPr lang="en-US" sz="2400" dirty="0"/>
              <a:t>Fled France, wound up in Basel</a:t>
            </a:r>
          </a:p>
          <a:p>
            <a:r>
              <a:rPr lang="en-US" sz="2400" dirty="0"/>
              <a:t>1536 – </a:t>
            </a:r>
            <a:r>
              <a:rPr lang="en-US" sz="2400" i="1" dirty="0"/>
              <a:t>Institutes of the Christian Religion</a:t>
            </a:r>
            <a:endParaRPr lang="en-US" sz="2400" dirty="0"/>
          </a:p>
        </p:txBody>
      </p:sp>
      <p:pic>
        <p:nvPicPr>
          <p:cNvPr id="34823" name="Picture 7" descr="John_Calvi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84300" y="2362200"/>
            <a:ext cx="2676525" cy="3724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build="p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244</TotalTime>
  <Words>333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Capsules</vt:lpstr>
      <vt:lpstr>Western Civilization Since 1500</vt:lpstr>
      <vt:lpstr>Switzerland</vt:lpstr>
      <vt:lpstr>Huldrych Zwingli (1484-1531)</vt:lpstr>
      <vt:lpstr>Marburg Colloquy (1529)</vt:lpstr>
      <vt:lpstr>Swiss Politics</vt:lpstr>
      <vt:lpstr>Anabaptists</vt:lpstr>
      <vt:lpstr>Anabaptists</vt:lpstr>
      <vt:lpstr>Persecution of Anabaptists</vt:lpstr>
      <vt:lpstr>John Calvin (1509-1564)</vt:lpstr>
      <vt:lpstr>John Calvin (1509-1564)</vt:lpstr>
      <vt:lpstr>Calvin in Geneva</vt:lpstr>
      <vt:lpstr>Spread of Calvinism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Swiss Reformation</dc:title>
  <dc:creator>jasonje</dc:creator>
  <cp:lastModifiedBy>Jason</cp:lastModifiedBy>
  <cp:revision>7</cp:revision>
  <dcterms:created xsi:type="dcterms:W3CDTF">2004-09-13T20:59:40Z</dcterms:created>
  <dcterms:modified xsi:type="dcterms:W3CDTF">2011-11-25T16:53:57Z</dcterms:modified>
</cp:coreProperties>
</file>