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8"/>
          <p:cNvGrpSpPr>
            <a:grpSpLocks/>
          </p:cNvGrpSpPr>
          <p:nvPr/>
        </p:nvGrpSpPr>
        <p:grpSpPr bwMode="auto">
          <a:xfrm>
            <a:off x="0" y="2895600"/>
            <a:ext cx="9144000" cy="3962400"/>
            <a:chOff x="0" y="1824"/>
            <a:chExt cx="5760" cy="2496"/>
          </a:xfrm>
        </p:grpSpPr>
        <p:grpSp>
          <p:nvGrpSpPr>
            <p:cNvPr id="5" name="Group 117"/>
            <p:cNvGrpSpPr>
              <a:grpSpLocks/>
            </p:cNvGrpSpPr>
            <p:nvPr userDrawn="1"/>
          </p:nvGrpSpPr>
          <p:grpSpPr bwMode="auto">
            <a:xfrm>
              <a:off x="0" y="1824"/>
              <a:ext cx="5760" cy="2496"/>
              <a:chOff x="0" y="1824"/>
              <a:chExt cx="5760" cy="2496"/>
            </a:xfrm>
          </p:grpSpPr>
          <p:sp>
            <p:nvSpPr>
              <p:cNvPr id="14" name="Rectangle 102"/>
              <p:cNvSpPr>
                <a:spLocks noChangeArrowheads="1"/>
              </p:cNvSpPr>
              <p:nvPr userDrawn="1"/>
            </p:nvSpPr>
            <p:spPr bwMode="ltGray">
              <a:xfrm>
                <a:off x="5280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Rectangle 103"/>
              <p:cNvSpPr>
                <a:spLocks noChangeArrowheads="1"/>
              </p:cNvSpPr>
              <p:nvPr userDrawn="1"/>
            </p:nvSpPr>
            <p:spPr bwMode="ltGray">
              <a:xfrm>
                <a:off x="144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Rectangle 3"/>
              <p:cNvSpPr>
                <a:spLocks noChangeArrowheads="1"/>
              </p:cNvSpPr>
              <p:nvPr userDrawn="1"/>
            </p:nvSpPr>
            <p:spPr bwMode="ltGray">
              <a:xfrm>
                <a:off x="5280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Rectangle 4"/>
              <p:cNvSpPr>
                <a:spLocks noChangeArrowheads="1"/>
              </p:cNvSpPr>
              <p:nvPr userDrawn="1"/>
            </p:nvSpPr>
            <p:spPr bwMode="hidden">
              <a:xfrm>
                <a:off x="0" y="1824"/>
                <a:ext cx="5760" cy="288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Rectangle 5"/>
              <p:cNvSpPr>
                <a:spLocks noChangeArrowheads="1"/>
              </p:cNvSpPr>
              <p:nvPr userDrawn="1"/>
            </p:nvSpPr>
            <p:spPr bwMode="hidden">
              <a:xfrm>
                <a:off x="5616" y="2064"/>
                <a:ext cx="144" cy="225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 userDrawn="1"/>
            </p:nvSpPr>
            <p:spPr bwMode="hidden">
              <a:xfrm>
                <a:off x="0" y="2112"/>
                <a:ext cx="144" cy="2208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Rectangle 7"/>
              <p:cNvSpPr>
                <a:spLocks noChangeArrowheads="1"/>
              </p:cNvSpPr>
              <p:nvPr userDrawn="1"/>
            </p:nvSpPr>
            <p:spPr bwMode="ltGray">
              <a:xfrm>
                <a:off x="144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21" name="Group 8"/>
              <p:cNvGrpSpPr>
                <a:grpSpLocks/>
              </p:cNvGrpSpPr>
              <p:nvPr userDrawn="1"/>
            </p:nvGrpSpPr>
            <p:grpSpPr bwMode="auto">
              <a:xfrm>
                <a:off x="8" y="2032"/>
                <a:ext cx="5724" cy="608"/>
                <a:chOff x="8" y="32"/>
                <a:chExt cx="5724" cy="608"/>
              </a:xfrm>
            </p:grpSpPr>
            <p:sp>
              <p:nvSpPr>
                <p:cNvPr id="23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4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grpSp>
              <p:nvGrpSpPr>
                <p:cNvPr id="25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71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72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grpSp>
                <p:nvGrpSpPr>
                  <p:cNvPr id="73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74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4" cy="112"/>
                      <a:chOff x="0" y="283"/>
                      <a:chExt cx="5761" cy="220"/>
                    </a:xfrm>
                  </p:grpSpPr>
                  <p:grpSp>
                    <p:nvGrpSpPr>
                      <p:cNvPr id="88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2" cy="220"/>
                        <a:chOff x="240" y="720"/>
                        <a:chExt cx="3968" cy="1064"/>
                      </a:xfrm>
                    </p:grpSpPr>
                    <p:sp>
                      <p:nvSpPr>
                        <p:cNvPr id="107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108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9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89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4" y="283"/>
                        <a:ext cx="822" cy="220"/>
                        <a:chOff x="243" y="720"/>
                        <a:chExt cx="3967" cy="1064"/>
                      </a:xfrm>
                    </p:grpSpPr>
                    <p:sp>
                      <p:nvSpPr>
                        <p:cNvPr id="105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1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106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9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90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7" y="283"/>
                        <a:ext cx="824" cy="220"/>
                        <a:chOff x="1647" y="283"/>
                        <a:chExt cx="824" cy="220"/>
                      </a:xfrm>
                    </p:grpSpPr>
                    <p:sp>
                      <p:nvSpPr>
                        <p:cNvPr id="103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7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104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5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91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71" y="283"/>
                        <a:ext cx="822" cy="220"/>
                        <a:chOff x="246" y="720"/>
                        <a:chExt cx="3968" cy="1064"/>
                      </a:xfrm>
                    </p:grpSpPr>
                    <p:sp>
                      <p:nvSpPr>
                        <p:cNvPr id="101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4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102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3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92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2" y="283"/>
                        <a:ext cx="822" cy="220"/>
                        <a:chOff x="245" y="720"/>
                        <a:chExt cx="3968" cy="1064"/>
                      </a:xfrm>
                    </p:grpSpPr>
                    <p:sp>
                      <p:nvSpPr>
                        <p:cNvPr id="99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6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100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5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93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4" cy="220"/>
                        <a:chOff x="239" y="720"/>
                        <a:chExt cx="3978" cy="1064"/>
                      </a:xfrm>
                    </p:grpSpPr>
                    <p:sp>
                      <p:nvSpPr>
                        <p:cNvPr id="97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8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98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7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94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9" y="283"/>
                        <a:ext cx="822" cy="220"/>
                        <a:chOff x="251" y="720"/>
                        <a:chExt cx="3969" cy="1064"/>
                      </a:xfrm>
                    </p:grpSpPr>
                    <p:sp>
                      <p:nvSpPr>
                        <p:cNvPr id="95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3" y="720"/>
                          <a:ext cx="1998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96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22" y="720"/>
                          <a:ext cx="1998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75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7" cy="112"/>
                      <a:chOff x="240" y="720"/>
                      <a:chExt cx="3980" cy="1064"/>
                    </a:xfrm>
                  </p:grpSpPr>
                  <p:sp>
                    <p:nvSpPr>
                      <p:cNvPr id="8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76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8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5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77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3" y="463"/>
                      <a:ext cx="417" cy="112"/>
                      <a:chOff x="1646" y="283"/>
                      <a:chExt cx="823" cy="220"/>
                    </a:xfrm>
                  </p:grpSpPr>
                  <p:sp>
                    <p:nvSpPr>
                      <p:cNvPr id="82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3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78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7" cy="112"/>
                      <a:chOff x="240" y="720"/>
                      <a:chExt cx="3980" cy="1064"/>
                    </a:xfrm>
                  </p:grpSpPr>
                  <p:sp>
                    <p:nvSpPr>
                      <p:cNvPr id="80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81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sp>
                  <p:nvSpPr>
                    <p:cNvPr id="79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</p:grpSp>
            <p:grpSp>
              <p:nvGrpSpPr>
                <p:cNvPr id="26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33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4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grpSp>
                <p:nvGrpSpPr>
                  <p:cNvPr id="35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36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4" cy="112"/>
                      <a:chOff x="0" y="283"/>
                      <a:chExt cx="5761" cy="220"/>
                    </a:xfrm>
                  </p:grpSpPr>
                  <p:grpSp>
                    <p:nvGrpSpPr>
                      <p:cNvPr id="50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2" cy="220"/>
                        <a:chOff x="240" y="720"/>
                        <a:chExt cx="3968" cy="1064"/>
                      </a:xfrm>
                    </p:grpSpPr>
                    <p:sp>
                      <p:nvSpPr>
                        <p:cNvPr id="69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70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9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51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4" y="283"/>
                        <a:ext cx="822" cy="220"/>
                        <a:chOff x="243" y="720"/>
                        <a:chExt cx="3967" cy="1064"/>
                      </a:xfrm>
                    </p:grpSpPr>
                    <p:sp>
                      <p:nvSpPr>
                        <p:cNvPr id="67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1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68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9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52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7" y="283"/>
                        <a:ext cx="824" cy="220"/>
                        <a:chOff x="1647" y="283"/>
                        <a:chExt cx="824" cy="220"/>
                      </a:xfrm>
                    </p:grpSpPr>
                    <p:sp>
                      <p:nvSpPr>
                        <p:cNvPr id="65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7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66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5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53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71" y="283"/>
                        <a:ext cx="822" cy="220"/>
                        <a:chOff x="246" y="720"/>
                        <a:chExt cx="3968" cy="1064"/>
                      </a:xfrm>
                    </p:grpSpPr>
                    <p:sp>
                      <p:nvSpPr>
                        <p:cNvPr id="63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4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64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3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54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2" y="283"/>
                        <a:ext cx="822" cy="220"/>
                        <a:chOff x="245" y="720"/>
                        <a:chExt cx="3968" cy="1064"/>
                      </a:xfrm>
                    </p:grpSpPr>
                    <p:sp>
                      <p:nvSpPr>
                        <p:cNvPr id="61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6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62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5" y="720"/>
                          <a:ext cx="199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55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4" cy="220"/>
                        <a:chOff x="239" y="720"/>
                        <a:chExt cx="3978" cy="1064"/>
                      </a:xfrm>
                    </p:grpSpPr>
                    <p:sp>
                      <p:nvSpPr>
                        <p:cNvPr id="59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8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60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7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56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9" y="283"/>
                        <a:ext cx="822" cy="220"/>
                        <a:chOff x="251" y="720"/>
                        <a:chExt cx="3969" cy="1064"/>
                      </a:xfrm>
                    </p:grpSpPr>
                    <p:sp>
                      <p:nvSpPr>
                        <p:cNvPr id="57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3" y="720"/>
                          <a:ext cx="1998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58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22" y="720"/>
                          <a:ext cx="1998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7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7" cy="112"/>
                      <a:chOff x="240" y="720"/>
                      <a:chExt cx="3980" cy="1064"/>
                    </a:xfrm>
                  </p:grpSpPr>
                  <p:sp>
                    <p:nvSpPr>
                      <p:cNvPr id="48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49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38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46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47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39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3" y="463"/>
                      <a:ext cx="417" cy="112"/>
                      <a:chOff x="1646" y="283"/>
                      <a:chExt cx="823" cy="220"/>
                    </a:xfrm>
                  </p:grpSpPr>
                  <p:sp>
                    <p:nvSpPr>
                      <p:cNvPr id="44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45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40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7" cy="112"/>
                      <a:chOff x="240" y="720"/>
                      <a:chExt cx="3980" cy="1064"/>
                    </a:xfrm>
                  </p:grpSpPr>
                  <p:sp>
                    <p:nvSpPr>
                      <p:cNvPr id="42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43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sp>
                  <p:nvSpPr>
                    <p:cNvPr id="41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</p:grpSp>
            <p:grpSp>
              <p:nvGrpSpPr>
                <p:cNvPr id="27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31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2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28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9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0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2" name="Rectangle 105"/>
              <p:cNvSpPr>
                <a:spLocks noChangeArrowheads="1"/>
              </p:cNvSpPr>
              <p:nvPr userDrawn="1"/>
            </p:nvSpPr>
            <p:spPr bwMode="hidden">
              <a:xfrm>
                <a:off x="480" y="2509"/>
                <a:ext cx="4786" cy="192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108"/>
            <p:cNvGrpSpPr>
              <a:grpSpLocks/>
            </p:cNvGrpSpPr>
            <p:nvPr userDrawn="1"/>
          </p:nvGrpSpPr>
          <p:grpSpPr bwMode="auto">
            <a:xfrm>
              <a:off x="192" y="2592"/>
              <a:ext cx="240" cy="1152"/>
              <a:chOff x="192" y="2592"/>
              <a:chExt cx="384" cy="1728"/>
            </a:xfrm>
          </p:grpSpPr>
          <p:sp>
            <p:nvSpPr>
              <p:cNvPr id="11" name="AutoShape 109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AutoShape 110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AutoShape 111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112"/>
            <p:cNvGrpSpPr>
              <a:grpSpLocks/>
            </p:cNvGrpSpPr>
            <p:nvPr userDrawn="1"/>
          </p:nvGrpSpPr>
          <p:grpSpPr bwMode="auto">
            <a:xfrm>
              <a:off x="5328" y="2592"/>
              <a:ext cx="240" cy="1152"/>
              <a:chOff x="192" y="2592"/>
              <a:chExt cx="384" cy="1728"/>
            </a:xfrm>
          </p:grpSpPr>
          <p:sp>
            <p:nvSpPr>
              <p:cNvPr id="8" name="AutoShape 113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AutoShape 114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AutoShape 115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3887" name="Rectangle 95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888" name="Rectangle 9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9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813A4-227F-46F2-BBCC-CE5F3E493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B05B8-4225-49AC-91D4-07BDCF789C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838200"/>
            <a:ext cx="1943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838200"/>
            <a:ext cx="5676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AFC02-7CD4-4C98-9479-CEA0533B7E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A403D-0282-4C11-936A-C58AC34B0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B50EC-5E37-44F4-9798-BEBAE0959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C0968-194B-46F6-9C14-4C16D2197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F80-F4ED-4804-A29D-E63070F982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E3F80-8F06-46B5-BC3A-FE08042468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86402-6C60-4741-96D7-EE30F291D8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31003-5CBB-4D59-BCC0-65C098237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BACD7-DC1D-4C5B-9E4B-A2B718D56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54020-CEB9-454C-8E99-4C3777BD4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960B5-B061-4989-A81F-A50611548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100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2531" name="Rectangle 3"/>
              <p:cNvSpPr>
                <a:spLocks noChangeArrowheads="1"/>
              </p:cNvSpPr>
              <p:nvPr/>
            </p:nvSpPr>
            <p:spPr bwMode="hidden">
              <a:xfrm>
                <a:off x="5280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2" name="Rectangle 4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5664" cy="9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3" name="Rectangle 5"/>
              <p:cNvSpPr>
                <a:spLocks noChangeArrowheads="1"/>
              </p:cNvSpPr>
              <p:nvPr/>
            </p:nvSpPr>
            <p:spPr bwMode="ltGray">
              <a:xfrm>
                <a:off x="5616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4" name="Rectangle 6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535" name="Rectangle 7"/>
              <p:cNvSpPr>
                <a:spLocks noChangeArrowheads="1"/>
              </p:cNvSpPr>
              <p:nvPr/>
            </p:nvSpPr>
            <p:spPr bwMode="hidden">
              <a:xfrm>
                <a:off x="144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1039" name="Group 8"/>
              <p:cNvGrpSpPr>
                <a:grpSpLocks/>
              </p:cNvGrpSpPr>
              <p:nvPr/>
            </p:nvGrpSpPr>
            <p:grpSpPr bwMode="auto">
              <a:xfrm>
                <a:off x="8" y="32"/>
                <a:ext cx="5724" cy="608"/>
                <a:chOff x="8" y="32"/>
                <a:chExt cx="5724" cy="608"/>
              </a:xfrm>
            </p:grpSpPr>
            <p:sp>
              <p:nvSpPr>
                <p:cNvPr id="22537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2538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grpSp>
              <p:nvGrpSpPr>
                <p:cNvPr id="1042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22540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22541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grpSp>
                <p:nvGrpSpPr>
                  <p:cNvPr id="1090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1091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1105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45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46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9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106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48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7" y="720"/>
                          <a:ext cx="201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49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6" y="720"/>
                          <a:ext cx="201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107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22551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50" y="283"/>
                          <a:ext cx="411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52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4" y="283"/>
                          <a:ext cx="415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108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54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9" y="720"/>
                          <a:ext cx="2010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55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1" y="720"/>
                          <a:ext cx="2010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109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57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1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58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0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110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60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7" y="720"/>
                          <a:ext cx="201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61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7" y="720"/>
                          <a:ext cx="201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111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63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3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64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3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092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56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09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256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1" y="720"/>
                        <a:ext cx="2009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1093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22569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2570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1094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22572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5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2573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4" y="283"/>
                        <a:ext cx="415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1095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575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09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2576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1" y="720"/>
                        <a:ext cx="2009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sp>
                  <p:nvSpPr>
                    <p:cNvPr id="22577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</p:grpSp>
            <p:grpSp>
              <p:nvGrpSpPr>
                <p:cNvPr id="1043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22579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22580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grpSp>
                <p:nvGrpSpPr>
                  <p:cNvPr id="1052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1053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1067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84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85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9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068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87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7" y="720"/>
                          <a:ext cx="201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88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6" y="720"/>
                          <a:ext cx="201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069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22590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50" y="283"/>
                          <a:ext cx="411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91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4" y="283"/>
                          <a:ext cx="415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070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3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9" y="720"/>
                          <a:ext cx="2010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94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1" y="720"/>
                          <a:ext cx="2010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071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6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1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597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0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072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9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7" y="720"/>
                          <a:ext cx="201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600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7" y="720"/>
                          <a:ext cx="201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  <p:grpSp>
                    <p:nvGrpSpPr>
                      <p:cNvPr id="1073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602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3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  <p:sp>
                      <p:nvSpPr>
                        <p:cNvPr id="22603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3" y="720"/>
                          <a:ext cx="2007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054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605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09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2606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1" y="720"/>
                        <a:ext cx="2009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1055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22608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2609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1056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22611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5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2612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4" y="283"/>
                        <a:ext cx="415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grpSp>
                  <p:nvGrpSpPr>
                    <p:cNvPr id="1057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614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09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  <p:sp>
                    <p:nvSpPr>
                      <p:cNvPr id="22615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1" y="720"/>
                        <a:ext cx="2009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/>
                      </a:p>
                    </p:txBody>
                  </p:sp>
                </p:grpSp>
                <p:sp>
                  <p:nvSpPr>
                    <p:cNvPr id="22616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</p:grpSp>
            <p:grpSp>
              <p:nvGrpSpPr>
                <p:cNvPr id="1044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22618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22619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22620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2621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2622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  <p:sp>
          <p:nvSpPr>
            <p:cNvPr id="22629" name="Rectangle 101"/>
            <p:cNvSpPr>
              <a:spLocks noChangeArrowheads="1"/>
            </p:cNvSpPr>
            <p:nvPr userDrawn="1"/>
          </p:nvSpPr>
          <p:spPr bwMode="hidden">
            <a:xfrm>
              <a:off x="480" y="507"/>
              <a:ext cx="4786" cy="19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9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9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625" name="Rectangle 9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626" name="Rectangle 9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627" name="Rectangle 9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B77103B-4EB4-474A-AA63-6460F61349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1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Western Civilization Since 1500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Lecture 4: German Reformation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with Charles 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Delays in attention to Protestants</a:t>
            </a:r>
          </a:p>
          <a:p>
            <a:pPr lvl="1"/>
            <a:r>
              <a:rPr lang="en-US" dirty="0" smtClean="0"/>
              <a:t>War with France</a:t>
            </a:r>
          </a:p>
          <a:p>
            <a:pPr lvl="1"/>
            <a:r>
              <a:rPr lang="en-US" dirty="0" smtClean="0"/>
              <a:t>War with Turks</a:t>
            </a:r>
          </a:p>
          <a:p>
            <a:pPr lvl="1"/>
            <a:r>
              <a:rPr lang="en-US" dirty="0" smtClean="0"/>
              <a:t>War with pope</a:t>
            </a:r>
          </a:p>
          <a:p>
            <a:r>
              <a:rPr lang="en-US" dirty="0" err="1" smtClean="0"/>
              <a:t>Schmalkaldic</a:t>
            </a:r>
            <a:r>
              <a:rPr lang="en-US" dirty="0" smtClean="0"/>
              <a:t> Wars (1546-1552)</a:t>
            </a:r>
          </a:p>
          <a:p>
            <a:r>
              <a:rPr lang="en-US" dirty="0" smtClean="0"/>
              <a:t>1555—Peace of Augsburg</a:t>
            </a:r>
            <a:endParaRPr lang="en-US" dirty="0"/>
          </a:p>
        </p:txBody>
      </p:sp>
      <p:pic>
        <p:nvPicPr>
          <p:cNvPr id="5" name="Content Placeholder 4" descr="Charles-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18664" y="2133600"/>
            <a:ext cx="3469072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Papacy’s Struggles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Decline of papal prestige after 1300</a:t>
            </a:r>
          </a:p>
          <a:p>
            <a:pPr lvl="1" eaLnBrk="1" hangingPunct="1"/>
            <a:r>
              <a:rPr lang="en-US" dirty="0" smtClean="0"/>
              <a:t>“Babylonian Captivity”</a:t>
            </a:r>
          </a:p>
          <a:p>
            <a:pPr lvl="1" eaLnBrk="1" hangingPunct="1"/>
            <a:r>
              <a:rPr lang="en-US" dirty="0" smtClean="0"/>
              <a:t>Great Schism</a:t>
            </a:r>
          </a:p>
          <a:p>
            <a:pPr lvl="1" eaLnBrk="1" hangingPunct="1"/>
            <a:r>
              <a:rPr lang="en-US" dirty="0" smtClean="0"/>
              <a:t>Challenges to papal authority</a:t>
            </a:r>
          </a:p>
          <a:p>
            <a:pPr eaLnBrk="1" hangingPunct="1"/>
            <a:r>
              <a:rPr lang="en-US" dirty="0" smtClean="0"/>
              <a:t>Council of Constance</a:t>
            </a:r>
          </a:p>
          <a:p>
            <a:pPr eaLnBrk="1" hangingPunct="1"/>
            <a:r>
              <a:rPr lang="en-US" dirty="0" smtClean="0"/>
              <a:t>Renaissance popes</a:t>
            </a:r>
          </a:p>
          <a:p>
            <a:pPr lvl="1" eaLnBrk="1" hangingPunct="1"/>
            <a:r>
              <a:rPr lang="en-US" dirty="0" smtClean="0"/>
              <a:t>Alexander VI</a:t>
            </a:r>
          </a:p>
          <a:p>
            <a:pPr lvl="1" eaLnBrk="1" hangingPunct="1"/>
            <a:r>
              <a:rPr lang="en-US" dirty="0" smtClean="0"/>
              <a:t>Julius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Martin Luther (1483-1546)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Professor </a:t>
            </a:r>
            <a:r>
              <a:rPr lang="en-US" dirty="0" smtClean="0"/>
              <a:t>at University of Wittenberg</a:t>
            </a:r>
          </a:p>
          <a:p>
            <a:r>
              <a:rPr lang="en-US" dirty="0" smtClean="0"/>
              <a:t>Theological development</a:t>
            </a:r>
          </a:p>
          <a:p>
            <a:pPr lvl="1"/>
            <a:r>
              <a:rPr lang="en-US" i="1" dirty="0" smtClean="0"/>
              <a:t>Sola fides</a:t>
            </a:r>
          </a:p>
          <a:p>
            <a:pPr lvl="1"/>
            <a:r>
              <a:rPr lang="en-US" i="1" dirty="0" smtClean="0"/>
              <a:t>Sola scriptura</a:t>
            </a:r>
            <a:endParaRPr lang="en-US" i="1" dirty="0"/>
          </a:p>
        </p:txBody>
      </p:sp>
      <p:pic>
        <p:nvPicPr>
          <p:cNvPr id="5" name="Content Placeholder 4" descr="Martin-Luth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2209800"/>
            <a:ext cx="3685032" cy="3962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with Authority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John Tetzel and indulgence sales</a:t>
            </a:r>
          </a:p>
          <a:p>
            <a:r>
              <a:rPr lang="en-US" dirty="0" smtClean="0"/>
              <a:t>10/31/1517—95 Theses</a:t>
            </a:r>
          </a:p>
          <a:p>
            <a:r>
              <a:rPr lang="en-US" dirty="0" smtClean="0"/>
              <a:t>Role of printing press</a:t>
            </a:r>
          </a:p>
          <a:p>
            <a:r>
              <a:rPr lang="en-US" dirty="0" smtClean="0"/>
              <a:t>October 1518—heresy examination in Augsburg</a:t>
            </a:r>
            <a:endParaRPr lang="en-US" dirty="0"/>
          </a:p>
        </p:txBody>
      </p:sp>
      <p:pic>
        <p:nvPicPr>
          <p:cNvPr id="5" name="Content Placeholder 4" descr="95Theses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600" y="2362200"/>
            <a:ext cx="3687580" cy="3124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with Authority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Summer 1519—Leipzig debate</a:t>
            </a:r>
          </a:p>
          <a:p>
            <a:r>
              <a:rPr lang="en-US" dirty="0" smtClean="0"/>
              <a:t>1520 tracts</a:t>
            </a:r>
          </a:p>
          <a:p>
            <a:pPr lvl="1"/>
            <a:r>
              <a:rPr lang="en-US" i="1" dirty="0" smtClean="0"/>
              <a:t>Address to the Nobility of the German Nation</a:t>
            </a:r>
          </a:p>
          <a:p>
            <a:pPr lvl="1"/>
            <a:r>
              <a:rPr lang="en-US" i="1" dirty="0" smtClean="0"/>
              <a:t>The Babylonian Captivity of the Church</a:t>
            </a:r>
          </a:p>
          <a:p>
            <a:pPr lvl="1"/>
            <a:r>
              <a:rPr lang="en-US" i="1" dirty="0" smtClean="0"/>
              <a:t>The Freedom of a Christian Man</a:t>
            </a:r>
            <a:endParaRPr lang="en-US" dirty="0" smtClean="0"/>
          </a:p>
        </p:txBody>
      </p:sp>
      <p:pic>
        <p:nvPicPr>
          <p:cNvPr id="5" name="Content Placeholder 4" descr="Leo X and Nephews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160945"/>
            <a:ext cx="3810000" cy="406011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with Authority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1520—Excommunication</a:t>
            </a:r>
          </a:p>
          <a:p>
            <a:r>
              <a:rPr lang="en-US" dirty="0" smtClean="0"/>
              <a:t>1521—Diet of </a:t>
            </a:r>
            <a:r>
              <a:rPr lang="en-US" dirty="0" err="1" smtClean="0"/>
              <a:t>Wörms</a:t>
            </a:r>
            <a:endParaRPr lang="en-US" dirty="0" smtClean="0"/>
          </a:p>
          <a:p>
            <a:r>
              <a:rPr lang="en-US" dirty="0" smtClean="0"/>
              <a:t>Wartburg Castle</a:t>
            </a:r>
          </a:p>
          <a:p>
            <a:r>
              <a:rPr lang="en-US" dirty="0" smtClean="0"/>
              <a:t>Translation of New Testament into German</a:t>
            </a:r>
            <a:endParaRPr lang="en-US" dirty="0"/>
          </a:p>
        </p:txBody>
      </p:sp>
      <p:pic>
        <p:nvPicPr>
          <p:cNvPr id="5" name="Content Placeholder 4" descr="diet-of-worm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514600"/>
            <a:ext cx="4096512" cy="2133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with Radicals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Andreas </a:t>
            </a:r>
            <a:r>
              <a:rPr lang="en-US" dirty="0" err="1" smtClean="0"/>
              <a:t>Karlstadt</a:t>
            </a:r>
            <a:r>
              <a:rPr lang="en-US" dirty="0" smtClean="0"/>
              <a:t> in Wittenberg</a:t>
            </a:r>
          </a:p>
          <a:p>
            <a:r>
              <a:rPr lang="en-US" dirty="0" smtClean="0"/>
              <a:t>1522—Luther returns</a:t>
            </a:r>
          </a:p>
          <a:p>
            <a:r>
              <a:rPr lang="en-US" dirty="0" smtClean="0"/>
              <a:t>Thomas </a:t>
            </a:r>
            <a:r>
              <a:rPr lang="en-US" dirty="0" err="1" smtClean="0"/>
              <a:t>Müntzer</a:t>
            </a:r>
            <a:r>
              <a:rPr lang="en-US" dirty="0" smtClean="0"/>
              <a:t> and the Peasant Revolt (1524-1525)</a:t>
            </a:r>
            <a:endParaRPr lang="en-US" dirty="0"/>
          </a:p>
        </p:txBody>
      </p:sp>
      <p:pic>
        <p:nvPicPr>
          <p:cNvPr id="5" name="Content Placeholder 4" descr="peasant-war-germany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43400" y="2514600"/>
            <a:ext cx="3810000" cy="23926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New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Abolition of monastic houses</a:t>
            </a:r>
          </a:p>
          <a:p>
            <a:r>
              <a:rPr lang="en-US" dirty="0" smtClean="0"/>
              <a:t>Marriage to Katharina von Bora</a:t>
            </a:r>
          </a:p>
          <a:p>
            <a:r>
              <a:rPr lang="en-US" dirty="0" smtClean="0"/>
              <a:t>Vernacular worship</a:t>
            </a:r>
          </a:p>
          <a:p>
            <a:r>
              <a:rPr lang="en-US" dirty="0" smtClean="0"/>
              <a:t>Images, candles, etc.</a:t>
            </a:r>
          </a:p>
          <a:p>
            <a:r>
              <a:rPr lang="en-US" dirty="0" smtClean="0"/>
              <a:t>Translation of OT</a:t>
            </a:r>
          </a:p>
        </p:txBody>
      </p:sp>
      <p:pic>
        <p:nvPicPr>
          <p:cNvPr id="5" name="Content Placeholder 4" descr="KatharinavonBor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80096" y="2133600"/>
            <a:ext cx="2746207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Supporters throughout northern Germany</a:t>
            </a:r>
          </a:p>
          <a:p>
            <a:r>
              <a:rPr lang="en-US" dirty="0" smtClean="0"/>
              <a:t>1529—Second Diet of Speyer</a:t>
            </a:r>
          </a:p>
          <a:p>
            <a:r>
              <a:rPr lang="en-US" dirty="0" smtClean="0"/>
              <a:t>1530—Diet of Augsburg</a:t>
            </a:r>
          </a:p>
          <a:p>
            <a:r>
              <a:rPr lang="en-US" dirty="0" err="1" smtClean="0"/>
              <a:t>Schmalkaldic</a:t>
            </a:r>
            <a:r>
              <a:rPr lang="en-US" dirty="0" smtClean="0"/>
              <a:t> League</a:t>
            </a:r>
            <a:endParaRPr lang="en-US" dirty="0"/>
          </a:p>
        </p:txBody>
      </p:sp>
      <p:pic>
        <p:nvPicPr>
          <p:cNvPr id="5" name="Content Placeholder 4" descr="Augsburg Confession 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14600"/>
            <a:ext cx="3641292" cy="2819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omanesque">
  <a:themeElements>
    <a:clrScheme name="Romanesque 1">
      <a:dk1>
        <a:srgbClr val="6E6958"/>
      </a:dk1>
      <a:lt1>
        <a:srgbClr val="EAEAEA"/>
      </a:lt1>
      <a:dk2>
        <a:srgbClr val="88826C"/>
      </a:dk2>
      <a:lt2>
        <a:srgbClr val="EDD39F"/>
      </a:lt2>
      <a:accent1>
        <a:srgbClr val="C9C6BB"/>
      </a:accent1>
      <a:accent2>
        <a:srgbClr val="ADA897"/>
      </a:accent2>
      <a:accent3>
        <a:srgbClr val="C3C1BA"/>
      </a:accent3>
      <a:accent4>
        <a:srgbClr val="C8C8C8"/>
      </a:accent4>
      <a:accent5>
        <a:srgbClr val="E1DFDA"/>
      </a:accent5>
      <a:accent6>
        <a:srgbClr val="9C9888"/>
      </a:accent6>
      <a:hlink>
        <a:srgbClr val="DEB54E"/>
      </a:hlink>
      <a:folHlink>
        <a:srgbClr val="A78B3D"/>
      </a:folHlink>
    </a:clrScheme>
    <a:fontScheme name="Romanesqu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omanesque 1">
        <a:dk1>
          <a:srgbClr val="6E6958"/>
        </a:dk1>
        <a:lt1>
          <a:srgbClr val="EAEAEA"/>
        </a:lt1>
        <a:dk2>
          <a:srgbClr val="88826C"/>
        </a:dk2>
        <a:lt2>
          <a:srgbClr val="EDD39F"/>
        </a:lt2>
        <a:accent1>
          <a:srgbClr val="C9C6BB"/>
        </a:accent1>
        <a:accent2>
          <a:srgbClr val="ADA897"/>
        </a:accent2>
        <a:accent3>
          <a:srgbClr val="C3C1BA"/>
        </a:accent3>
        <a:accent4>
          <a:srgbClr val="C8C8C8"/>
        </a:accent4>
        <a:accent5>
          <a:srgbClr val="E1DFDA"/>
        </a:accent5>
        <a:accent6>
          <a:srgbClr val="9C9888"/>
        </a:accent6>
        <a:hlink>
          <a:srgbClr val="DEB54E"/>
        </a:hlink>
        <a:folHlink>
          <a:srgbClr val="A78B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2">
        <a:dk1>
          <a:srgbClr val="523D24"/>
        </a:dk1>
        <a:lt1>
          <a:srgbClr val="FFFFFF"/>
        </a:lt1>
        <a:dk2>
          <a:srgbClr val="5C3324"/>
        </a:dk2>
        <a:lt2>
          <a:srgbClr val="948F60"/>
        </a:lt2>
        <a:accent1>
          <a:srgbClr val="D0CEB8"/>
        </a:accent1>
        <a:accent2>
          <a:srgbClr val="C1BFA1"/>
        </a:accent2>
        <a:accent3>
          <a:srgbClr val="FFFFFF"/>
        </a:accent3>
        <a:accent4>
          <a:srgbClr val="45331D"/>
        </a:accent4>
        <a:accent5>
          <a:srgbClr val="E4E3D8"/>
        </a:accent5>
        <a:accent6>
          <a:srgbClr val="AFAD91"/>
        </a:accent6>
        <a:hlink>
          <a:srgbClr val="E0C036"/>
        </a:hlink>
        <a:folHlink>
          <a:srgbClr val="D1C1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3">
        <a:dk1>
          <a:srgbClr val="333333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DDDDDD"/>
        </a:accent2>
        <a:accent3>
          <a:srgbClr val="FFFFFF"/>
        </a:accent3>
        <a:accent4>
          <a:srgbClr val="2A2A2A"/>
        </a:accent4>
        <a:accent5>
          <a:srgbClr val="F3F3F3"/>
        </a:accent5>
        <a:accent6>
          <a:srgbClr val="C8C8C8"/>
        </a:accent6>
        <a:hlink>
          <a:srgbClr val="969696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4">
        <a:dk1>
          <a:srgbClr val="4C4F60"/>
        </a:dk1>
        <a:lt1>
          <a:srgbClr val="EAEAEA"/>
        </a:lt1>
        <a:dk2>
          <a:srgbClr val="6C7188"/>
        </a:dk2>
        <a:lt2>
          <a:srgbClr val="EBCD5D"/>
        </a:lt2>
        <a:accent1>
          <a:srgbClr val="CECFD8"/>
        </a:accent1>
        <a:accent2>
          <a:srgbClr val="A8ABBA"/>
        </a:accent2>
        <a:accent3>
          <a:srgbClr val="BABBC3"/>
        </a:accent3>
        <a:accent4>
          <a:srgbClr val="C8C8C8"/>
        </a:accent4>
        <a:accent5>
          <a:srgbClr val="E3E4E9"/>
        </a:accent5>
        <a:accent6>
          <a:srgbClr val="989BA8"/>
        </a:accent6>
        <a:hlink>
          <a:srgbClr val="E8B5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5">
        <a:dk1>
          <a:srgbClr val="65515B"/>
        </a:dk1>
        <a:lt1>
          <a:srgbClr val="EAEAEA"/>
        </a:lt1>
        <a:dk2>
          <a:srgbClr val="886C7B"/>
        </a:dk2>
        <a:lt2>
          <a:srgbClr val="E9D95F"/>
        </a:lt2>
        <a:accent1>
          <a:srgbClr val="CECFD8"/>
        </a:accent1>
        <a:accent2>
          <a:srgbClr val="AB95A1"/>
        </a:accent2>
        <a:accent3>
          <a:srgbClr val="C3BABF"/>
        </a:accent3>
        <a:accent4>
          <a:srgbClr val="C8C8C8"/>
        </a:accent4>
        <a:accent5>
          <a:srgbClr val="E3E4E9"/>
        </a:accent5>
        <a:accent6>
          <a:srgbClr val="9B8791"/>
        </a:accent6>
        <a:hlink>
          <a:srgbClr val="E8C0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6">
        <a:dk1>
          <a:srgbClr val="333333"/>
        </a:dk1>
        <a:lt1>
          <a:srgbClr val="EAEAEA"/>
        </a:lt1>
        <a:dk2>
          <a:srgbClr val="000000"/>
        </a:dk2>
        <a:lt2>
          <a:srgbClr val="E1D8AB"/>
        </a:lt2>
        <a:accent1>
          <a:srgbClr val="808080"/>
        </a:accent1>
        <a:accent2>
          <a:srgbClr val="5F5F5F"/>
        </a:accent2>
        <a:accent3>
          <a:srgbClr val="AAAAAA"/>
        </a:accent3>
        <a:accent4>
          <a:srgbClr val="C8C8C8"/>
        </a:accent4>
        <a:accent5>
          <a:srgbClr val="C0C0C0"/>
        </a:accent5>
        <a:accent6>
          <a:srgbClr val="555555"/>
        </a:accent6>
        <a:hlink>
          <a:srgbClr val="D95045"/>
        </a:hlink>
        <a:folHlink>
          <a:srgbClr val="DCA23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Designs\Romanesque.pot</Template>
  <TotalTime>749</TotalTime>
  <Words>196</Words>
  <Application>Microsoft Office PowerPoint</Application>
  <PresentationFormat>On-screen Show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Romanesque</vt:lpstr>
      <vt:lpstr>Western Civilization Since 1500</vt:lpstr>
      <vt:lpstr>Papacy’s Struggles</vt:lpstr>
      <vt:lpstr>Martin Luther (1483-1546)</vt:lpstr>
      <vt:lpstr>Conflict with Authority</vt:lpstr>
      <vt:lpstr>Conflict with Authority</vt:lpstr>
      <vt:lpstr>Conflict with Authority</vt:lpstr>
      <vt:lpstr>Conflict with Radicals</vt:lpstr>
      <vt:lpstr>A New Order</vt:lpstr>
      <vt:lpstr>Protestants</vt:lpstr>
      <vt:lpstr>Conflict with Charles V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Medieval Christianity</dc:title>
  <dc:creator>Jason Jewell</dc:creator>
  <cp:lastModifiedBy>Jason</cp:lastModifiedBy>
  <cp:revision>26</cp:revision>
  <cp:lastPrinted>1601-01-01T00:00:00Z</cp:lastPrinted>
  <dcterms:created xsi:type="dcterms:W3CDTF">2001-11-08T02:43:27Z</dcterms:created>
  <dcterms:modified xsi:type="dcterms:W3CDTF">2012-01-16T15:02:28Z</dcterms:modified>
</cp:coreProperties>
</file>