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5" name="Group 117"/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14" name="Rectangle 102"/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03"/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3"/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4"/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1" name="Group 8"/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23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2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7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74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4" cy="112"/>
                      <a:chOff x="0" y="283"/>
                      <a:chExt cx="5761" cy="220"/>
                    </a:xfrm>
                  </p:grpSpPr>
                  <p:grpSp>
                    <p:nvGrpSpPr>
                      <p:cNvPr id="8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68" cy="1064"/>
                      </a:xfrm>
                    </p:grpSpPr>
                    <p:sp>
                      <p:nvSpPr>
                        <p:cNvPr id="10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89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283"/>
                        <a:ext cx="822" cy="220"/>
                        <a:chOff x="243" y="720"/>
                        <a:chExt cx="3967" cy="1064"/>
                      </a:xfrm>
                    </p:grpSpPr>
                    <p:sp>
                      <p:nvSpPr>
                        <p:cNvPr id="105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0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7" y="283"/>
                        <a:ext cx="824" cy="220"/>
                        <a:chOff x="1647" y="283"/>
                        <a:chExt cx="824" cy="220"/>
                      </a:xfrm>
                    </p:grpSpPr>
                    <p:sp>
                      <p:nvSpPr>
                        <p:cNvPr id="103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1" y="283"/>
                        <a:ext cx="822" cy="220"/>
                        <a:chOff x="246" y="720"/>
                        <a:chExt cx="3968" cy="1064"/>
                      </a:xfrm>
                    </p:grpSpPr>
                    <p:sp>
                      <p:nvSpPr>
                        <p:cNvPr id="101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4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2" y="283"/>
                        <a:ext cx="822" cy="220"/>
                        <a:chOff x="245" y="720"/>
                        <a:chExt cx="3968" cy="1064"/>
                      </a:xfrm>
                    </p:grpSpPr>
                    <p:sp>
                      <p:nvSpPr>
                        <p:cNvPr id="99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5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4" cy="220"/>
                        <a:chOff x="239" y="720"/>
                        <a:chExt cx="3978" cy="1064"/>
                      </a:xfrm>
                    </p:grpSpPr>
                    <p:sp>
                      <p:nvSpPr>
                        <p:cNvPr id="97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8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4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9" y="283"/>
                        <a:ext cx="822" cy="220"/>
                        <a:chOff x="251" y="720"/>
                        <a:chExt cx="3969" cy="1064"/>
                      </a:xfrm>
                    </p:grpSpPr>
                    <p:sp>
                      <p:nvSpPr>
                        <p:cNvPr id="95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3" y="720"/>
                          <a:ext cx="1998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2" y="720"/>
                          <a:ext cx="1998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84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8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1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7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6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3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4" cy="112"/>
                      <a:chOff x="0" y="283"/>
                      <a:chExt cx="5761" cy="220"/>
                    </a:xfrm>
                  </p:grpSpPr>
                  <p:grpSp>
                    <p:nvGrpSpPr>
                      <p:cNvPr id="50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68" cy="1064"/>
                      </a:xfrm>
                    </p:grpSpPr>
                    <p:sp>
                      <p:nvSpPr>
                        <p:cNvPr id="6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0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1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283"/>
                        <a:ext cx="822" cy="220"/>
                        <a:chOff x="243" y="720"/>
                        <a:chExt cx="3967" cy="1064"/>
                      </a:xfrm>
                    </p:grpSpPr>
                    <p:sp>
                      <p:nvSpPr>
                        <p:cNvPr id="6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2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7" y="283"/>
                        <a:ext cx="824" cy="220"/>
                        <a:chOff x="1647" y="283"/>
                        <a:chExt cx="824" cy="220"/>
                      </a:xfrm>
                    </p:grpSpPr>
                    <p:sp>
                      <p:nvSpPr>
                        <p:cNvPr id="65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3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1" y="283"/>
                        <a:ext cx="822" cy="220"/>
                        <a:chOff x="246" y="720"/>
                        <a:chExt cx="3968" cy="1064"/>
                      </a:xfrm>
                    </p:grpSpPr>
                    <p:sp>
                      <p:nvSpPr>
                        <p:cNvPr id="6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4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4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2" y="283"/>
                        <a:ext cx="822" cy="220"/>
                        <a:chOff x="245" y="720"/>
                        <a:chExt cx="3968" cy="1064"/>
                      </a:xfrm>
                    </p:grpSpPr>
                    <p:sp>
                      <p:nvSpPr>
                        <p:cNvPr id="61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5" y="720"/>
                          <a:ext cx="199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5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4" cy="220"/>
                        <a:chOff x="239" y="720"/>
                        <a:chExt cx="3978" cy="1064"/>
                      </a:xfrm>
                    </p:grpSpPr>
                    <p:sp>
                      <p:nvSpPr>
                        <p:cNvPr id="5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8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6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9" y="283"/>
                        <a:ext cx="822" cy="220"/>
                        <a:chOff x="251" y="720"/>
                        <a:chExt cx="3969" cy="1064"/>
                      </a:xfrm>
                    </p:grpSpPr>
                    <p:sp>
                      <p:nvSpPr>
                        <p:cNvPr id="57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3" y="720"/>
                          <a:ext cx="1998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8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2" y="720"/>
                          <a:ext cx="1998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8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6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44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2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41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27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8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2" name="Rectangle 105"/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"/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11" name="AutoShape 109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utoShape 110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utoShape 111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12"/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8" name="AutoShape 113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utoShape 114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115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9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13A4-227F-46F2-BBCC-CE5F3E493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05B8-4225-49AC-91D4-07BDCF789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FC02-7CD4-4C98-9479-CEA0533B7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403D-0282-4C11-936A-C58AC34B0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B50EC-5E37-44F4-9798-BEBAE095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0968-194B-46F6-9C14-4C16D2197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F80-F4ED-4804-A29D-E63070F98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3F80-8F06-46B5-BC3A-FE0804246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6402-6C60-4741-96D7-EE30F291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1003-5CBB-4D59-BCC0-65C098237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ACD7-DC1D-4C5B-9E4B-A2B718D56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4020-CEB9-454C-8E99-4C3777BD4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60B5-B061-4989-A81F-A50611548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100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531" name="Rectangle 3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2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3" name="Rectangle 5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9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22537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53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042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109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91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105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5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4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06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8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49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07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51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52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0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4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55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0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7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58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10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0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61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11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3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64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92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6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6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9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56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7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9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57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7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9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7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7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2257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043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105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53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06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4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8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68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8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6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90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91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70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9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71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6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59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72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60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73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602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22603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5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0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0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5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60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0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5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61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1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5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1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1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2261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044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22618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2620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22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2629" name="Rectangle 101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25" name="Rectangle 9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26" name="Rectangle 9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77103B-4EB4-474A-AA63-6460F6134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Western Civilization Since 1500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4: German Reformation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with Charles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Delays in attention to Protestants</a:t>
            </a:r>
          </a:p>
          <a:p>
            <a:pPr lvl="1"/>
            <a:r>
              <a:rPr lang="en-US" dirty="0" smtClean="0"/>
              <a:t>War with France</a:t>
            </a:r>
          </a:p>
          <a:p>
            <a:pPr lvl="1"/>
            <a:r>
              <a:rPr lang="en-US" dirty="0" smtClean="0"/>
              <a:t>War with Turks</a:t>
            </a:r>
          </a:p>
          <a:p>
            <a:pPr lvl="1"/>
            <a:r>
              <a:rPr lang="en-US" dirty="0" smtClean="0"/>
              <a:t>War with pope</a:t>
            </a:r>
          </a:p>
          <a:p>
            <a:r>
              <a:rPr lang="en-US" dirty="0" err="1" smtClean="0"/>
              <a:t>Schmalkaldic</a:t>
            </a:r>
            <a:r>
              <a:rPr lang="en-US" dirty="0" smtClean="0"/>
              <a:t> Wars (1546-1552)</a:t>
            </a:r>
          </a:p>
          <a:p>
            <a:r>
              <a:rPr lang="en-US" dirty="0" smtClean="0"/>
              <a:t>1555—Peace of Augsburg</a:t>
            </a:r>
            <a:endParaRPr lang="en-US" dirty="0"/>
          </a:p>
        </p:txBody>
      </p:sp>
      <p:pic>
        <p:nvPicPr>
          <p:cNvPr id="5" name="Content Placeholder 4" descr="Charles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8664" y="2133600"/>
            <a:ext cx="3469072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Papacy’s Struggles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Decline of papal prestige after 1300</a:t>
            </a:r>
          </a:p>
          <a:p>
            <a:pPr lvl="1" eaLnBrk="1" hangingPunct="1"/>
            <a:r>
              <a:rPr lang="en-US" dirty="0" smtClean="0"/>
              <a:t>“Babylonian Captivity”</a:t>
            </a:r>
          </a:p>
          <a:p>
            <a:pPr lvl="1" eaLnBrk="1" hangingPunct="1"/>
            <a:r>
              <a:rPr lang="en-US" dirty="0" smtClean="0"/>
              <a:t>Great Schism</a:t>
            </a:r>
          </a:p>
          <a:p>
            <a:pPr lvl="1" eaLnBrk="1" hangingPunct="1"/>
            <a:r>
              <a:rPr lang="en-US" dirty="0" smtClean="0"/>
              <a:t>Challenges to papal authority</a:t>
            </a:r>
          </a:p>
          <a:p>
            <a:pPr eaLnBrk="1" hangingPunct="1"/>
            <a:r>
              <a:rPr lang="en-US" dirty="0" smtClean="0"/>
              <a:t>Council of Constance</a:t>
            </a:r>
          </a:p>
          <a:p>
            <a:pPr eaLnBrk="1" hangingPunct="1"/>
            <a:r>
              <a:rPr lang="en-US" dirty="0" smtClean="0"/>
              <a:t>Renaissance popes</a:t>
            </a:r>
          </a:p>
          <a:p>
            <a:pPr lvl="1" eaLnBrk="1" hangingPunct="1"/>
            <a:r>
              <a:rPr lang="en-US" dirty="0" smtClean="0"/>
              <a:t>Alexander VI</a:t>
            </a:r>
          </a:p>
          <a:p>
            <a:pPr lvl="1" eaLnBrk="1" hangingPunct="1"/>
            <a:r>
              <a:rPr lang="en-US" dirty="0" smtClean="0"/>
              <a:t>Julius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(1483-1546)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Professor </a:t>
            </a:r>
            <a:r>
              <a:rPr lang="en-US" dirty="0" smtClean="0"/>
              <a:t>at University of Wittenberg</a:t>
            </a:r>
          </a:p>
          <a:p>
            <a:r>
              <a:rPr lang="en-US" dirty="0" smtClean="0"/>
              <a:t>Theological development</a:t>
            </a:r>
          </a:p>
          <a:p>
            <a:pPr lvl="1"/>
            <a:r>
              <a:rPr lang="en-US" i="1" dirty="0" smtClean="0"/>
              <a:t>Sola fides</a:t>
            </a:r>
          </a:p>
          <a:p>
            <a:pPr lvl="1"/>
            <a:r>
              <a:rPr lang="en-US" i="1" dirty="0" smtClean="0"/>
              <a:t>Sola scriptura</a:t>
            </a:r>
            <a:endParaRPr lang="en-US" i="1" dirty="0"/>
          </a:p>
        </p:txBody>
      </p:sp>
      <p:pic>
        <p:nvPicPr>
          <p:cNvPr id="5" name="Content Placeholder 4" descr="Martin-Luth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209800"/>
            <a:ext cx="3685032" cy="396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with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John Tetzel and indulgence sales</a:t>
            </a:r>
          </a:p>
          <a:p>
            <a:r>
              <a:rPr lang="en-US" dirty="0" smtClean="0"/>
              <a:t>10/31/1517—95 Theses</a:t>
            </a:r>
          </a:p>
          <a:p>
            <a:r>
              <a:rPr lang="en-US" dirty="0" smtClean="0"/>
              <a:t>Role of printing press</a:t>
            </a:r>
          </a:p>
          <a:p>
            <a:r>
              <a:rPr lang="en-US" dirty="0" smtClean="0"/>
              <a:t>October 1518—heresy examination in Augsburg</a:t>
            </a:r>
            <a:endParaRPr lang="en-US" dirty="0"/>
          </a:p>
        </p:txBody>
      </p:sp>
      <p:pic>
        <p:nvPicPr>
          <p:cNvPr id="5" name="Content Placeholder 4" descr="95These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362200"/>
            <a:ext cx="3687580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with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Summer 1519—Leipzig debate</a:t>
            </a:r>
          </a:p>
          <a:p>
            <a:r>
              <a:rPr lang="en-US" dirty="0" smtClean="0"/>
              <a:t>1520 tracts</a:t>
            </a:r>
          </a:p>
          <a:p>
            <a:pPr lvl="1"/>
            <a:r>
              <a:rPr lang="en-US" i="1" dirty="0" smtClean="0"/>
              <a:t>Address to the Nobility of the German Nation</a:t>
            </a:r>
          </a:p>
          <a:p>
            <a:pPr lvl="1"/>
            <a:r>
              <a:rPr lang="en-US" i="1" dirty="0" smtClean="0"/>
              <a:t>The Babylonian Captivity of the Church</a:t>
            </a:r>
          </a:p>
          <a:p>
            <a:pPr lvl="1"/>
            <a:r>
              <a:rPr lang="en-US" i="1" dirty="0" smtClean="0"/>
              <a:t>The Freedom of a Christian Man</a:t>
            </a:r>
            <a:endParaRPr lang="en-US" dirty="0" smtClean="0"/>
          </a:p>
        </p:txBody>
      </p:sp>
      <p:pic>
        <p:nvPicPr>
          <p:cNvPr id="5" name="Content Placeholder 4" descr="Leo X and Nephew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60945"/>
            <a:ext cx="3810000" cy="40601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with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1520—Excommunication</a:t>
            </a:r>
          </a:p>
          <a:p>
            <a:r>
              <a:rPr lang="en-US" dirty="0" smtClean="0"/>
              <a:t>1521—Diet of </a:t>
            </a:r>
            <a:r>
              <a:rPr lang="en-US" dirty="0" err="1" smtClean="0"/>
              <a:t>Wörms</a:t>
            </a:r>
            <a:endParaRPr lang="en-US" dirty="0" smtClean="0"/>
          </a:p>
          <a:p>
            <a:r>
              <a:rPr lang="en-US" dirty="0" smtClean="0"/>
              <a:t>Wartburg Castle</a:t>
            </a:r>
          </a:p>
          <a:p>
            <a:r>
              <a:rPr lang="en-US" dirty="0" smtClean="0"/>
              <a:t>Translation of New Testament into German</a:t>
            </a:r>
            <a:endParaRPr lang="en-US" dirty="0"/>
          </a:p>
        </p:txBody>
      </p:sp>
      <p:pic>
        <p:nvPicPr>
          <p:cNvPr id="5" name="Content Placeholder 4" descr="diet-of-worm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14600"/>
            <a:ext cx="4096512" cy="213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with Radicals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Andreas </a:t>
            </a:r>
            <a:r>
              <a:rPr lang="en-US" dirty="0" err="1" smtClean="0"/>
              <a:t>Karlstadt</a:t>
            </a:r>
            <a:r>
              <a:rPr lang="en-US" dirty="0" smtClean="0"/>
              <a:t> in Wittenberg</a:t>
            </a:r>
          </a:p>
          <a:p>
            <a:r>
              <a:rPr lang="en-US" dirty="0" smtClean="0"/>
              <a:t>1522—Luther returns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Müntzer</a:t>
            </a:r>
            <a:r>
              <a:rPr lang="en-US" dirty="0" smtClean="0"/>
              <a:t> and the Peasant Revolt (1524-1525)</a:t>
            </a:r>
            <a:endParaRPr lang="en-US" dirty="0"/>
          </a:p>
        </p:txBody>
      </p:sp>
      <p:pic>
        <p:nvPicPr>
          <p:cNvPr id="5" name="Content Placeholder 4" descr="peasant-war-german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514600"/>
            <a:ext cx="3810000" cy="23926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Abolition of monastic houses</a:t>
            </a:r>
          </a:p>
          <a:p>
            <a:r>
              <a:rPr lang="en-US" dirty="0" smtClean="0"/>
              <a:t>Marriage to Katharina von Bora</a:t>
            </a:r>
          </a:p>
          <a:p>
            <a:r>
              <a:rPr lang="en-US" dirty="0" smtClean="0"/>
              <a:t>Vernacular worship</a:t>
            </a:r>
          </a:p>
          <a:p>
            <a:r>
              <a:rPr lang="en-US" dirty="0" smtClean="0"/>
              <a:t>Images, candles, etc.</a:t>
            </a:r>
          </a:p>
          <a:p>
            <a:r>
              <a:rPr lang="en-US" dirty="0" smtClean="0"/>
              <a:t>Translation of OT</a:t>
            </a:r>
          </a:p>
        </p:txBody>
      </p:sp>
      <p:pic>
        <p:nvPicPr>
          <p:cNvPr id="5" name="Content Placeholder 4" descr="KatharinavonBo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0096" y="2133600"/>
            <a:ext cx="2746207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Supporters throughout northern Germany</a:t>
            </a:r>
          </a:p>
          <a:p>
            <a:r>
              <a:rPr lang="en-US" dirty="0" smtClean="0"/>
              <a:t>1529—Second Diet of Speyer</a:t>
            </a:r>
          </a:p>
          <a:p>
            <a:r>
              <a:rPr lang="en-US" dirty="0" smtClean="0"/>
              <a:t>1530—Diet of Augsburg</a:t>
            </a:r>
          </a:p>
          <a:p>
            <a:r>
              <a:rPr lang="en-US" dirty="0" err="1" smtClean="0"/>
              <a:t>Schmalkaldic</a:t>
            </a:r>
            <a:r>
              <a:rPr lang="en-US" dirty="0" smtClean="0"/>
              <a:t> League</a:t>
            </a:r>
            <a:endParaRPr lang="en-US" dirty="0"/>
          </a:p>
        </p:txBody>
      </p:sp>
      <p:pic>
        <p:nvPicPr>
          <p:cNvPr id="5" name="Content Placeholder 4" descr="Augsburg Confession 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4600"/>
            <a:ext cx="3641292" cy="281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omanesque">
  <a:themeElements>
    <a:clrScheme name="Romanesque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Romanes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omanesqu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Designs\Romanesque.pot</Template>
  <TotalTime>749</TotalTime>
  <Words>196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Romanesque</vt:lpstr>
      <vt:lpstr>Western Civilization Since 1500</vt:lpstr>
      <vt:lpstr>Papacy’s Struggles</vt:lpstr>
      <vt:lpstr>Martin Luther (1483-1546)</vt:lpstr>
      <vt:lpstr>Conflict with Authority</vt:lpstr>
      <vt:lpstr>Conflict with Authority</vt:lpstr>
      <vt:lpstr>Conflict with Authority</vt:lpstr>
      <vt:lpstr>Conflict with Radicals</vt:lpstr>
      <vt:lpstr>A New Order</vt:lpstr>
      <vt:lpstr>Protestants</vt:lpstr>
      <vt:lpstr>Conflict with Charles V</vt:lpstr>
    </vt:vector>
  </TitlesOfParts>
  <Company>Florida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Medieval Christianity</dc:title>
  <dc:creator>Jason Jewell</dc:creator>
  <cp:lastModifiedBy>Jason</cp:lastModifiedBy>
  <cp:revision>26</cp:revision>
  <cp:lastPrinted>1601-01-01T00:00:00Z</cp:lastPrinted>
  <dcterms:created xsi:type="dcterms:W3CDTF">2001-11-08T02:43:27Z</dcterms:created>
  <dcterms:modified xsi:type="dcterms:W3CDTF">2012-01-16T15:02:28Z</dcterms:modified>
</cp:coreProperties>
</file>