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58" r:id="rId3"/>
    <p:sldId id="259" r:id="rId4"/>
    <p:sldId id="266" r:id="rId5"/>
    <p:sldId id="267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D3B433B-9F93-4CDC-9550-14359D6462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0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EC3ED9-4808-4D66-A890-294493CC5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709A1-4783-456F-8FFF-8CAF906862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A70E9A-3DF6-4FCA-A24F-06EE6AC8A2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A0E9B1-8EA3-4109-BA8E-17185B9F7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941B9C-CDAD-4A35-B589-D66CF2F03D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01817-C628-45ED-BD02-76900C3DB6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2462D-3B01-4493-91DF-E9FB00AD0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326B2-94C8-4E06-929A-92914744FC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8C0F3-639C-444A-93CC-24CD96E3D5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D96172-3E87-494B-B073-874F904D06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BC7E9E-8443-48B0-809F-D031C81D9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C61E0-9A7E-4242-B395-C76C6E7998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FCD068-0D93-4948-9B85-8B2F168E64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399E9A-24BC-4B8B-8B77-6FB7A653F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Since 1500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3: Northern Renaissance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Northern Renaissance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Italian humanism moves slowly north after 1450</a:t>
            </a:r>
          </a:p>
          <a:p>
            <a:r>
              <a:rPr lang="en-US" sz="2800" dirty="0"/>
              <a:t>Differences</a:t>
            </a:r>
          </a:p>
          <a:p>
            <a:pPr lvl="1"/>
            <a:r>
              <a:rPr lang="en-US" sz="2400" dirty="0"/>
              <a:t>Not so Greco-Roman</a:t>
            </a:r>
          </a:p>
          <a:p>
            <a:pPr lvl="1"/>
            <a:r>
              <a:rPr lang="en-US" sz="2400" dirty="0"/>
              <a:t>Greater concern with Christian issues</a:t>
            </a:r>
          </a:p>
          <a:p>
            <a:pPr lvl="1"/>
            <a:r>
              <a:rPr lang="en-US" sz="2400" dirty="0"/>
              <a:t>More realism in art</a:t>
            </a:r>
          </a:p>
        </p:txBody>
      </p:sp>
      <p:pic>
        <p:nvPicPr>
          <p:cNvPr id="22534" name="Picture 6" descr="grunewald-isenheim-altarpiec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981200"/>
            <a:ext cx="4495800" cy="3319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Albrecht Durer (1471-1528)</a:t>
            </a:r>
          </a:p>
        </p:txBody>
      </p:sp>
      <p:pic>
        <p:nvPicPr>
          <p:cNvPr id="24583" name="Picture 7" descr="durer - apostl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2013" y="1600200"/>
            <a:ext cx="3227387" cy="4530725"/>
          </a:xfrm>
          <a:noFill/>
          <a:ln/>
        </p:spPr>
      </p:pic>
      <p:pic>
        <p:nvPicPr>
          <p:cNvPr id="24584" name="Picture 8" descr="durer - four horseme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9363" y="1600200"/>
            <a:ext cx="3214687" cy="453072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Printing Press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 Johann </a:t>
            </a:r>
            <a:r>
              <a:rPr lang="en-US" sz="2800" dirty="0"/>
              <a:t>Gutenberg (c. 1395-1468) and Mainz</a:t>
            </a:r>
          </a:p>
          <a:p>
            <a:r>
              <a:rPr lang="en-US" sz="2800" dirty="0"/>
              <a:t>Movable metal type (1450)</a:t>
            </a:r>
          </a:p>
          <a:p>
            <a:r>
              <a:rPr lang="en-US" sz="2800" dirty="0"/>
              <a:t>Impact</a:t>
            </a:r>
          </a:p>
          <a:p>
            <a:pPr lvl="1"/>
            <a:r>
              <a:rPr lang="en-US" sz="2400" dirty="0"/>
              <a:t>Mass production</a:t>
            </a:r>
          </a:p>
          <a:p>
            <a:pPr lvl="1"/>
            <a:r>
              <a:rPr lang="en-US" sz="2400" dirty="0"/>
              <a:t>Lower prices</a:t>
            </a:r>
          </a:p>
          <a:p>
            <a:pPr lvl="1"/>
            <a:r>
              <a:rPr lang="en-US" sz="2400" dirty="0"/>
              <a:t>Wider literacy</a:t>
            </a:r>
          </a:p>
        </p:txBody>
      </p:sp>
      <p:pic>
        <p:nvPicPr>
          <p:cNvPr id="36869" name="Picture 5" descr="Nuremberg Chronicl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44688"/>
            <a:ext cx="4038600" cy="3840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Northern Humanism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interest in style and rhetoric as in Italy</a:t>
            </a:r>
          </a:p>
          <a:p>
            <a:r>
              <a:rPr lang="en-US" dirty="0"/>
              <a:t>Focus on Scripture and Church Fathers instead of Greco-Roman pagans</a:t>
            </a:r>
          </a:p>
          <a:p>
            <a:r>
              <a:rPr lang="en-US" dirty="0"/>
              <a:t>Johann Reuchlin (1455-1522) and the </a:t>
            </a:r>
            <a:r>
              <a:rPr lang="en-US" i="1" dirty="0"/>
              <a:t>Kabala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Thomas More (1478-1535)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English humanist</a:t>
            </a:r>
          </a:p>
          <a:p>
            <a:r>
              <a:rPr lang="en-US" sz="2800" dirty="0"/>
              <a:t>Speaker of House of Commons, Chancellor</a:t>
            </a:r>
          </a:p>
          <a:p>
            <a:r>
              <a:rPr lang="en-US" sz="2800" dirty="0"/>
              <a:t>Executed in 1535</a:t>
            </a:r>
          </a:p>
          <a:p>
            <a:r>
              <a:rPr lang="en-US" sz="2800" i="1" dirty="0"/>
              <a:t>Utopia</a:t>
            </a:r>
            <a:r>
              <a:rPr lang="en-US" sz="2800" dirty="0"/>
              <a:t> (1516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30727" name="Picture 7" descr="holbein - Thomas Mor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0200"/>
            <a:ext cx="3624263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Desiderius Erasmus (c. 1467-1536)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greatest scholar of the Renaissance</a:t>
            </a:r>
          </a:p>
          <a:p>
            <a:r>
              <a:rPr lang="en-US" sz="2800" dirty="0"/>
              <a:t>A sharp critic of simony, the cult of the saints, etc.</a:t>
            </a:r>
          </a:p>
          <a:p>
            <a:r>
              <a:rPr lang="en-US" sz="2800" dirty="0"/>
              <a:t>Bestselling author</a:t>
            </a:r>
          </a:p>
          <a:p>
            <a:pPr lvl="1"/>
            <a:r>
              <a:rPr lang="en-US" sz="2400" i="1" dirty="0"/>
              <a:t>Enchiridion</a:t>
            </a:r>
            <a:endParaRPr lang="en-US" sz="2400" dirty="0"/>
          </a:p>
          <a:p>
            <a:pPr lvl="1"/>
            <a:r>
              <a:rPr lang="en-US" sz="2400" i="1" dirty="0"/>
              <a:t>The Praise of Folly</a:t>
            </a:r>
            <a:endParaRPr lang="en-US" sz="2400" dirty="0"/>
          </a:p>
          <a:p>
            <a:pPr lvl="1"/>
            <a:r>
              <a:rPr lang="en-US" sz="2400" i="1" dirty="0"/>
              <a:t>Julius </a:t>
            </a:r>
            <a:r>
              <a:rPr lang="en-US" sz="2400" i="1" dirty="0" err="1"/>
              <a:t>Exclusus</a:t>
            </a:r>
            <a:endParaRPr lang="en-US" sz="2400" i="1" dirty="0"/>
          </a:p>
        </p:txBody>
      </p:sp>
      <p:pic>
        <p:nvPicPr>
          <p:cNvPr id="32775" name="Picture 7" descr="durer - erasmu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76400"/>
            <a:ext cx="3424238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 and the Bible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Philosophy of Christ” – a moralist view of religion</a:t>
            </a:r>
          </a:p>
          <a:p>
            <a:r>
              <a:rPr lang="en-US" dirty="0"/>
              <a:t>Emphasized the “three languages”: Latin, Greek, and Hebrew</a:t>
            </a:r>
          </a:p>
          <a:p>
            <a:r>
              <a:rPr lang="en-US" dirty="0"/>
              <a:t>New translation of N.T. into Latin from the Greek in 1516</a:t>
            </a:r>
          </a:p>
          <a:p>
            <a:pPr lvl="1"/>
            <a:r>
              <a:rPr lang="en-US" dirty="0"/>
              <a:t>Example of humanistic textual criticism</a:t>
            </a:r>
          </a:p>
          <a:p>
            <a:pPr lvl="1"/>
            <a:r>
              <a:rPr lang="en-US" dirty="0"/>
              <a:t>Matt. 4:17 – “Do penance” or “be penitent”?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125</TotalTime>
  <Words>206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Curtain Call</vt:lpstr>
      <vt:lpstr>Western Civilization Since 1500</vt:lpstr>
      <vt:lpstr>Northern Renaissance</vt:lpstr>
      <vt:lpstr>Albrecht Durer (1471-1528)</vt:lpstr>
      <vt:lpstr>The Printing Press</vt:lpstr>
      <vt:lpstr>Northern Humanism</vt:lpstr>
      <vt:lpstr>Thomas More (1478-1535)</vt:lpstr>
      <vt:lpstr>Desiderius Erasmus (c. 1467-1536)</vt:lpstr>
      <vt:lpstr>Erasmus and the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to the Reformation</dc:title>
  <dc:creator>jasonje</dc:creator>
  <cp:lastModifiedBy>Jason</cp:lastModifiedBy>
  <cp:revision>6</cp:revision>
  <dcterms:created xsi:type="dcterms:W3CDTF">2004-09-06T21:34:25Z</dcterms:created>
  <dcterms:modified xsi:type="dcterms:W3CDTF">2011-11-23T17:15:18Z</dcterms:modified>
</cp:coreProperties>
</file>