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60" r:id="rId3"/>
    <p:sldId id="261" r:id="rId4"/>
    <p:sldId id="262" r:id="rId5"/>
    <p:sldId id="263" r:id="rId6"/>
    <p:sldId id="266" r:id="rId7"/>
    <p:sldId id="265" r:id="rId8"/>
    <p:sldId id="264" r:id="rId9"/>
    <p:sldId id="269" r:id="rId10"/>
    <p:sldId id="270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448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9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59E8C0C-B0CD-4389-A58B-446CA1BBF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B60AB-1077-4D77-B387-60BEA98F8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03B1-887E-4F3C-8C95-02F8F8875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2E109-0EC4-4CD9-8C16-2FBCE2268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D3D1C-BEE9-47F2-ADB6-CC069A823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C9A9-7EE4-4743-AD76-EABB51165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E4AE0-F11D-46FB-9915-16EDF6F0B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820A1-4E62-43D5-800F-BBF9342C1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BE41-59DE-475A-8746-5292B1576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723EB-4747-4BA0-AB0C-BB29D962B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B0F03-7C31-402C-BA40-29CF4662C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8F029-D54A-434C-8F0E-F09115421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8B2AB-D046-404B-87F3-21884E95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25DF6-6502-4FFE-87C0-BE8107E66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48700-AA5D-4E30-A525-B6D62E67C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331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1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1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1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333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8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9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0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2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3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4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5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6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6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6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6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6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46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46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6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6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56FD01C5-0286-4F96-95CD-75215EE97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46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2: Renaissance Humanism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Humanism in the Arts (2)</a:t>
            </a:r>
            <a:endParaRPr lang="en-US" dirty="0"/>
          </a:p>
        </p:txBody>
      </p:sp>
      <p:pic>
        <p:nvPicPr>
          <p:cNvPr id="5" name="Content Placeholder 4" descr="Sistine_chape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447800"/>
            <a:ext cx="3657600" cy="538886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Leonardo </a:t>
            </a:r>
            <a:r>
              <a:rPr lang="en-US" dirty="0" err="1" smtClean="0"/>
              <a:t>da</a:t>
            </a:r>
            <a:r>
              <a:rPr lang="en-US" dirty="0" smtClean="0"/>
              <a:t> Vinci and empirical emphasis</a:t>
            </a:r>
          </a:p>
          <a:p>
            <a:r>
              <a:rPr lang="en-US" dirty="0" smtClean="0"/>
              <a:t>Michelangelo </a:t>
            </a:r>
            <a:r>
              <a:rPr lang="en-US" dirty="0" err="1" smtClean="0"/>
              <a:t>Buonarotti</a:t>
            </a:r>
            <a:r>
              <a:rPr lang="en-US" dirty="0" smtClean="0"/>
              <a:t> and Platonic philosophy: Sistine Chapel</a:t>
            </a:r>
          </a:p>
          <a:p>
            <a:r>
              <a:rPr lang="en-US" dirty="0" smtClean="0"/>
              <a:t>Rafael </a:t>
            </a:r>
            <a:r>
              <a:rPr lang="en-US" dirty="0" err="1" smtClean="0"/>
              <a:t>Sanzio</a:t>
            </a:r>
            <a:r>
              <a:rPr lang="en-US" dirty="0" smtClean="0"/>
              <a:t> and classicism: </a:t>
            </a:r>
            <a:r>
              <a:rPr lang="en-US" i="1" dirty="0" smtClean="0"/>
              <a:t>School of Athens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Savanarola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 r="29335" b="22058"/>
          <a:stretch>
            <a:fillRect/>
          </a:stretch>
        </p:blipFill>
        <p:spPr>
          <a:xfrm>
            <a:off x="0" y="0"/>
            <a:ext cx="3360738" cy="4343400"/>
          </a:xfrm>
          <a:noFill/>
          <a:ln/>
        </p:spPr>
      </p:pic>
      <p:pic>
        <p:nvPicPr>
          <p:cNvPr id="7174" name="Picture 6" descr="Church of SanMarco, Florence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 r="6172" b="7771"/>
          <a:stretch>
            <a:fillRect/>
          </a:stretch>
        </p:blipFill>
        <p:spPr>
          <a:xfrm>
            <a:off x="3352800" y="3259138"/>
            <a:ext cx="5791200" cy="3598862"/>
          </a:xfrm>
          <a:noFill/>
          <a:ln/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88925" y="4343400"/>
            <a:ext cx="1554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Savonarola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497513" y="2819400"/>
            <a:ext cx="1512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San Marco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Savonarola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Dominican friar and popular preacher</a:t>
            </a:r>
          </a:p>
          <a:p>
            <a:r>
              <a:rPr lang="en-US" dirty="0" smtClean="0"/>
              <a:t>Moral reformer; condemned papal and Medici decadence</a:t>
            </a:r>
          </a:p>
          <a:p>
            <a:r>
              <a:rPr lang="en-US" i="1" dirty="0" smtClean="0"/>
              <a:t>De facto</a:t>
            </a:r>
            <a:r>
              <a:rPr lang="en-US" dirty="0" smtClean="0"/>
              <a:t> ruler of Florence, 1494-1498</a:t>
            </a:r>
          </a:p>
          <a:p>
            <a:r>
              <a:rPr lang="en-US" dirty="0" smtClean="0"/>
              <a:t>“Bonfire of the Vanities” (1497)</a:t>
            </a:r>
          </a:p>
          <a:p>
            <a:r>
              <a:rPr lang="en-US" dirty="0" smtClean="0"/>
              <a:t>Torture and execution (1498)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Petrarch and History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Medieval concept of antiquity</a:t>
            </a:r>
          </a:p>
          <a:p>
            <a:pPr eaLnBrk="1" hangingPunct="1">
              <a:defRPr/>
            </a:pPr>
            <a:r>
              <a:rPr lang="en-US" sz="2800" dirty="0" smtClean="0"/>
              <a:t>Francesco </a:t>
            </a:r>
            <a:r>
              <a:rPr lang="en-US" sz="2800" dirty="0" err="1" smtClean="0"/>
              <a:t>Petrarca</a:t>
            </a:r>
            <a:r>
              <a:rPr lang="en-US" sz="2800" dirty="0" smtClean="0"/>
              <a:t> (1304-1374)</a:t>
            </a:r>
          </a:p>
          <a:p>
            <a:pPr lvl="1" eaLnBrk="1" hangingPunct="1">
              <a:defRPr/>
            </a:pPr>
            <a:r>
              <a:rPr lang="en-US" sz="2400" dirty="0" smtClean="0"/>
              <a:t>Realization that the classical world was gone</a:t>
            </a:r>
          </a:p>
          <a:p>
            <a:pPr lvl="1" eaLnBrk="1" hangingPunct="1">
              <a:defRPr/>
            </a:pPr>
            <a:r>
              <a:rPr lang="en-US" sz="2400" dirty="0" smtClean="0"/>
              <a:t>Posited a “Dark Age”</a:t>
            </a:r>
          </a:p>
          <a:p>
            <a:pPr eaLnBrk="1" hangingPunct="1">
              <a:defRPr/>
            </a:pPr>
            <a:r>
              <a:rPr lang="en-US" sz="2800" dirty="0" smtClean="0"/>
              <a:t>Jacob Burckhardt et al</a:t>
            </a:r>
          </a:p>
        </p:txBody>
      </p:sp>
      <p:pic>
        <p:nvPicPr>
          <p:cNvPr id="4100" name="Picture 5" descr="Petrarch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87913" y="1600200"/>
            <a:ext cx="3713162" cy="44989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“Revival” of Antiquity</a:t>
            </a:r>
          </a:p>
        </p:txBody>
      </p:sp>
      <p:sp>
        <p:nvSpPr>
          <p:cNvPr id="21508" name="Rectangle 4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Discovery of manuscripts (14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c.)</a:t>
            </a:r>
          </a:p>
          <a:p>
            <a:pPr eaLnBrk="1" hangingPunct="1">
              <a:defRPr/>
            </a:pPr>
            <a:r>
              <a:rPr lang="en-US" sz="2800" dirty="0" smtClean="0"/>
              <a:t>Interest in Greek</a:t>
            </a:r>
          </a:p>
          <a:p>
            <a:pPr eaLnBrk="1" hangingPunct="1">
              <a:defRPr/>
            </a:pPr>
            <a:r>
              <a:rPr lang="en-US" sz="2800" dirty="0" smtClean="0"/>
              <a:t>New way of viewing classics</a:t>
            </a:r>
          </a:p>
          <a:p>
            <a:pPr eaLnBrk="1" hangingPunct="1">
              <a:defRPr/>
            </a:pPr>
            <a:r>
              <a:rPr lang="en-US" sz="2800" dirty="0" smtClean="0"/>
              <a:t>Textual criticism</a:t>
            </a:r>
          </a:p>
          <a:p>
            <a:pPr lvl="1" eaLnBrk="1" hangingPunct="1">
              <a:defRPr/>
            </a:pPr>
            <a:r>
              <a:rPr lang="en-US" sz="2400" dirty="0" smtClean="0"/>
              <a:t>Valla and the </a:t>
            </a:r>
            <a:r>
              <a:rPr lang="en-US" sz="2400" i="1" dirty="0" smtClean="0"/>
              <a:t>Donation of </a:t>
            </a:r>
            <a:r>
              <a:rPr lang="en-US" sz="2400" i="1" dirty="0" smtClean="0"/>
              <a:t>Constantine</a:t>
            </a:r>
            <a:endParaRPr lang="en-US" sz="2400" dirty="0" smtClean="0"/>
          </a:p>
        </p:txBody>
      </p:sp>
      <p:pic>
        <p:nvPicPr>
          <p:cNvPr id="6148" name="Picture 5" descr="valla manuscript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1625" y="2057400"/>
            <a:ext cx="4194175" cy="3582988"/>
          </a:xfrm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304800" y="5791200"/>
            <a:ext cx="4287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Lorenzo Valla’s translation of Thucydides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</a:t>
            </a:r>
            <a:r>
              <a:rPr lang="en-US" i="1" smtClean="0"/>
              <a:t>Studia Humanitatis</a:t>
            </a:r>
            <a:endParaRPr lang="en-US" smtClean="0"/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Reaction to the Scholastics’ curriculum</a:t>
            </a:r>
          </a:p>
          <a:p>
            <a:pPr lvl="1" eaLnBrk="1" hangingPunct="1">
              <a:defRPr/>
            </a:pPr>
            <a:r>
              <a:rPr lang="en-US" dirty="0" err="1" smtClean="0"/>
              <a:t>Trivium</a:t>
            </a:r>
            <a:r>
              <a:rPr lang="en-US" dirty="0" smtClean="0"/>
              <a:t> and </a:t>
            </a:r>
            <a:r>
              <a:rPr lang="en-US" dirty="0" err="1" smtClean="0"/>
              <a:t>Quadrivium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The three professions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“liberal arts</a:t>
            </a:r>
            <a:r>
              <a:rPr lang="en-US" dirty="0" smtClean="0"/>
              <a:t>” to produce </a:t>
            </a:r>
            <a:r>
              <a:rPr lang="en-US" i="1" dirty="0" err="1" smtClean="0"/>
              <a:t>l’uomo</a:t>
            </a:r>
            <a:r>
              <a:rPr lang="en-US" i="1" dirty="0" smtClean="0"/>
              <a:t> </a:t>
            </a:r>
            <a:r>
              <a:rPr lang="en-US" i="1" dirty="0" err="1" smtClean="0"/>
              <a:t>universale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Vergerius</a:t>
            </a:r>
            <a:r>
              <a:rPr lang="en-US" dirty="0" smtClean="0"/>
              <a:t>: “The New Education”</a:t>
            </a:r>
          </a:p>
          <a:p>
            <a:pPr lvl="1" eaLnBrk="1" hangingPunct="1">
              <a:defRPr/>
            </a:pPr>
            <a:r>
              <a:rPr lang="en-US" dirty="0" smtClean="0"/>
              <a:t>Focus </a:t>
            </a:r>
            <a:r>
              <a:rPr lang="en-US" dirty="0" smtClean="0"/>
              <a:t>on citizenship, public service</a:t>
            </a:r>
          </a:p>
          <a:p>
            <a:pPr lvl="1" eaLnBrk="1" hangingPunct="1">
              <a:defRPr/>
            </a:pPr>
            <a:r>
              <a:rPr lang="en-US" dirty="0" smtClean="0"/>
              <a:t>Considered </a:t>
            </a:r>
            <a:r>
              <a:rPr lang="en-US" dirty="0" smtClean="0"/>
              <a:t>more “practical”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</a:t>
            </a:r>
            <a:r>
              <a:rPr lang="en-US" i="1" smtClean="0"/>
              <a:t>Studia Humanitatis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Subjects</a:t>
            </a:r>
          </a:p>
          <a:p>
            <a:pPr lvl="1" eaLnBrk="1" hangingPunct="1">
              <a:defRPr/>
            </a:pPr>
            <a:r>
              <a:rPr lang="en-US" dirty="0" smtClean="0"/>
              <a:t>Grammar</a:t>
            </a:r>
          </a:p>
          <a:p>
            <a:pPr lvl="1" eaLnBrk="1" hangingPunct="1">
              <a:defRPr/>
            </a:pPr>
            <a:r>
              <a:rPr lang="en-US" dirty="0" smtClean="0"/>
              <a:t>Rhetoric</a:t>
            </a:r>
          </a:p>
          <a:p>
            <a:pPr lvl="1" eaLnBrk="1" hangingPunct="1">
              <a:defRPr/>
            </a:pPr>
            <a:r>
              <a:rPr lang="en-US" dirty="0" smtClean="0"/>
              <a:t>Poetry</a:t>
            </a:r>
          </a:p>
          <a:p>
            <a:pPr lvl="1" eaLnBrk="1" hangingPunct="1">
              <a:defRPr/>
            </a:pPr>
            <a:r>
              <a:rPr lang="en-US" dirty="0" smtClean="0"/>
              <a:t>Moral philosophy</a:t>
            </a:r>
          </a:p>
          <a:p>
            <a:pPr lvl="1" eaLnBrk="1" hangingPunct="1">
              <a:defRPr/>
            </a:pPr>
            <a:r>
              <a:rPr lang="en-US" dirty="0" smtClean="0"/>
              <a:t>History</a:t>
            </a:r>
          </a:p>
          <a:p>
            <a:pPr eaLnBrk="1" hangingPunct="1">
              <a:defRPr/>
            </a:pPr>
            <a:r>
              <a:rPr lang="en-US" dirty="0" smtClean="0"/>
              <a:t>Scholastic/humanist rivalry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The Courtier</a:t>
            </a:r>
            <a:r>
              <a:rPr lang="en-US" dirty="0" smtClean="0"/>
              <a:t> (1528)</a:t>
            </a:r>
            <a:endParaRPr lang="en-US" i="1" dirty="0" smtClean="0"/>
          </a:p>
        </p:txBody>
      </p:sp>
      <p:sp>
        <p:nvSpPr>
          <p:cNvPr id="26628" name="Rectangle 4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Baldassare</a:t>
            </a:r>
            <a:r>
              <a:rPr lang="en-US" dirty="0" smtClean="0"/>
              <a:t> </a:t>
            </a:r>
            <a:r>
              <a:rPr lang="en-US" dirty="0" smtClean="0"/>
              <a:t>Castiglione (1478-1529)</a:t>
            </a:r>
          </a:p>
          <a:p>
            <a:pPr eaLnBrk="1" hangingPunct="1">
              <a:defRPr/>
            </a:pPr>
            <a:r>
              <a:rPr lang="en-US" dirty="0" smtClean="0"/>
              <a:t>Qualifications</a:t>
            </a:r>
          </a:p>
          <a:p>
            <a:pPr lvl="1" eaLnBrk="1" hangingPunct="1">
              <a:defRPr/>
            </a:pPr>
            <a:r>
              <a:rPr lang="en-US" dirty="0" smtClean="0"/>
              <a:t>Martial</a:t>
            </a:r>
          </a:p>
          <a:p>
            <a:pPr lvl="1" eaLnBrk="1" hangingPunct="1">
              <a:defRPr/>
            </a:pPr>
            <a:r>
              <a:rPr lang="en-US" dirty="0" smtClean="0"/>
              <a:t>Scholarly</a:t>
            </a:r>
            <a:endParaRPr lang="en-US" dirty="0" smtClean="0"/>
          </a:p>
          <a:p>
            <a:pPr lvl="1" eaLnBrk="1" hangingPunct="1">
              <a:defRPr/>
            </a:pPr>
            <a:r>
              <a:rPr lang="en-US" i="1" dirty="0" err="1" smtClean="0"/>
              <a:t>Sprezzatura</a:t>
            </a:r>
            <a:endParaRPr lang="en-US" dirty="0" smtClean="0"/>
          </a:p>
        </p:txBody>
      </p:sp>
      <p:pic>
        <p:nvPicPr>
          <p:cNvPr id="11268" name="Picture 5" descr="Castiglion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36588" y="1600200"/>
            <a:ext cx="3522662" cy="44989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Civic Humanism</a:t>
            </a:r>
            <a:endParaRPr lang="en-US" dirty="0" smtClean="0"/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Literary </a:t>
            </a:r>
            <a:r>
              <a:rPr lang="en-US" dirty="0" smtClean="0"/>
              <a:t>talents serve the State</a:t>
            </a:r>
          </a:p>
          <a:p>
            <a:pPr eaLnBrk="1" hangingPunct="1">
              <a:defRPr/>
            </a:pPr>
            <a:r>
              <a:rPr lang="en-US" dirty="0" smtClean="0"/>
              <a:t>Tried to revive greatness of republican Rome</a:t>
            </a:r>
          </a:p>
          <a:p>
            <a:pPr eaLnBrk="1" hangingPunct="1">
              <a:defRPr/>
            </a:pPr>
            <a:r>
              <a:rPr lang="en-US" dirty="0" err="1" smtClean="0"/>
              <a:t>Coluccio</a:t>
            </a:r>
            <a:r>
              <a:rPr lang="en-US" dirty="0" smtClean="0"/>
              <a:t> </a:t>
            </a:r>
            <a:r>
              <a:rPr lang="en-US" dirty="0" err="1" smtClean="0"/>
              <a:t>Salutati</a:t>
            </a:r>
            <a:r>
              <a:rPr lang="en-US" dirty="0" smtClean="0"/>
              <a:t> (1331-1406)</a:t>
            </a:r>
          </a:p>
          <a:p>
            <a:pPr eaLnBrk="1" hangingPunct="1">
              <a:defRPr/>
            </a:pPr>
            <a:r>
              <a:rPr lang="en-US" dirty="0" err="1" smtClean="0"/>
              <a:t>Niccolo</a:t>
            </a:r>
            <a:r>
              <a:rPr lang="en-US" dirty="0" smtClean="0"/>
              <a:t> Machiavelli (1469-1527)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Revival of Plato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Medieval </a:t>
            </a:r>
            <a:r>
              <a:rPr lang="en-US" sz="2800" dirty="0" smtClean="0"/>
              <a:t>emphasis on </a:t>
            </a:r>
            <a:r>
              <a:rPr lang="en-US" sz="2800" dirty="0" smtClean="0"/>
              <a:t>Aristotle</a:t>
            </a:r>
          </a:p>
          <a:p>
            <a:pPr eaLnBrk="1" hangingPunct="1">
              <a:defRPr/>
            </a:pPr>
            <a:r>
              <a:rPr lang="en-US" sz="2800" dirty="0" smtClean="0"/>
              <a:t>Many humanists championed Plato</a:t>
            </a:r>
          </a:p>
          <a:p>
            <a:pPr lvl="1" eaLnBrk="1" hangingPunct="1">
              <a:defRPr/>
            </a:pPr>
            <a:r>
              <a:rPr lang="en-US" sz="2400" dirty="0" err="1" smtClean="0"/>
              <a:t>Marsilio</a:t>
            </a:r>
            <a:r>
              <a:rPr lang="en-US" sz="2400" dirty="0" smtClean="0"/>
              <a:t> </a:t>
            </a:r>
            <a:r>
              <a:rPr lang="en-US" sz="2400" dirty="0" err="1" smtClean="0"/>
              <a:t>Ficino</a:t>
            </a: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Pico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Mirandola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The “Dignity of Man”</a:t>
            </a:r>
          </a:p>
          <a:p>
            <a:pPr eaLnBrk="1" hangingPunct="1">
              <a:defRPr/>
            </a:pPr>
            <a:r>
              <a:rPr lang="en-US" sz="2800" dirty="0" smtClean="0"/>
              <a:t>Attempted synthesis</a:t>
            </a:r>
          </a:p>
        </p:txBody>
      </p:sp>
      <p:pic>
        <p:nvPicPr>
          <p:cNvPr id="9220" name="Picture 5" descr="Plato bust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41925" y="1600200"/>
            <a:ext cx="3005138" cy="44989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Humanism in the Arts</a:t>
            </a:r>
            <a:endParaRPr lang="en-US" dirty="0"/>
          </a:p>
        </p:txBody>
      </p:sp>
      <p:pic>
        <p:nvPicPr>
          <p:cNvPr id="5" name="Content Placeholder 4" descr="Botticelli-Birth of Venu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05000"/>
            <a:ext cx="4659858" cy="2895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Classical and neo-pagan influences</a:t>
            </a:r>
          </a:p>
          <a:p>
            <a:r>
              <a:rPr lang="en-US" dirty="0" smtClean="0"/>
              <a:t>Canon of proportions</a:t>
            </a:r>
          </a:p>
          <a:p>
            <a:r>
              <a:rPr lang="en-US" dirty="0" smtClean="0"/>
              <a:t>Art for art’s sake</a:t>
            </a:r>
          </a:p>
          <a:p>
            <a:r>
              <a:rPr lang="en-US" dirty="0" smtClean="0"/>
              <a:t>Leon Battista </a:t>
            </a:r>
            <a:r>
              <a:rPr lang="en-US" dirty="0" err="1" smtClean="0"/>
              <a:t>Alberti</a:t>
            </a:r>
            <a:r>
              <a:rPr lang="en-US" dirty="0" smtClean="0"/>
              <a:t>: </a:t>
            </a:r>
            <a:r>
              <a:rPr lang="en-US" i="1" dirty="0" smtClean="0"/>
              <a:t>On Painting</a:t>
            </a:r>
          </a:p>
          <a:p>
            <a:r>
              <a:rPr lang="en-US" dirty="0" err="1" smtClean="0"/>
              <a:t>Sandro</a:t>
            </a:r>
            <a:r>
              <a:rPr lang="en-US" dirty="0" smtClean="0"/>
              <a:t> Botticelli: </a:t>
            </a:r>
            <a:r>
              <a:rPr lang="en-US" i="1" dirty="0" smtClean="0"/>
              <a:t>Birth of Venus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366</TotalTime>
  <Words>284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Compass</vt:lpstr>
      <vt:lpstr>Western Civilization Since 1500</vt:lpstr>
      <vt:lpstr>Petrarch and History</vt:lpstr>
      <vt:lpstr>“Revival” of Antiquity</vt:lpstr>
      <vt:lpstr>The Studia Humanitatis</vt:lpstr>
      <vt:lpstr>The Studia Humanitatis</vt:lpstr>
      <vt:lpstr>The Courtier (1528)</vt:lpstr>
      <vt:lpstr>Civic Humanism</vt:lpstr>
      <vt:lpstr>Revival of Plato</vt:lpstr>
      <vt:lpstr>Humanism in the Arts</vt:lpstr>
      <vt:lpstr>Humanism in the Arts (2)</vt:lpstr>
      <vt:lpstr>Slide 11</vt:lpstr>
      <vt:lpstr>Savonarola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Birth of the Renaissance</dc:title>
  <dc:creator>jasonje</dc:creator>
  <cp:lastModifiedBy>Jason</cp:lastModifiedBy>
  <cp:revision>17</cp:revision>
  <dcterms:created xsi:type="dcterms:W3CDTF">2004-08-30T21:30:27Z</dcterms:created>
  <dcterms:modified xsi:type="dcterms:W3CDTF">2011-11-23T17:08:00Z</dcterms:modified>
</cp:coreProperties>
</file>