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74" r:id="rId2"/>
    <p:sldId id="275" r:id="rId3"/>
    <p:sldId id="262" r:id="rId4"/>
    <p:sldId id="284" r:id="rId5"/>
    <p:sldId id="281" r:id="rId6"/>
    <p:sldId id="277" r:id="rId7"/>
    <p:sldId id="278" r:id="rId8"/>
    <p:sldId id="279" r:id="rId9"/>
    <p:sldId id="280" r:id="rId10"/>
    <p:sldId id="283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072" autoAdjust="0"/>
  </p:normalViewPr>
  <p:slideViewPr>
    <p:cSldViewPr>
      <p:cViewPr varScale="1">
        <p:scale>
          <a:sx n="77" d="100"/>
          <a:sy n="77" d="100"/>
        </p:scale>
        <p:origin x="-17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7B0B07-90B5-4985-9565-649945E111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AC32E5B-92EB-4C7A-B985-60BB883EA68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E008A3-EC8B-4130-AF71-287B5966FBF5}" type="slidenum">
              <a:rPr lang="en-US"/>
              <a:pPr/>
              <a:t>3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5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51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512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3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136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C6E1D82-2D18-4409-87EE-EA64E73BAA5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C2C86-6A57-4CDE-8FBC-8019956AC1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AF1D4-F8A1-46C1-86CF-579522A47A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FC9A9-7EE4-4743-AD76-EABB51165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E4AE0-F11D-46FB-9915-16EDF6F0B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71943-1554-4D7C-B097-080B581F8D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03278-8521-4E60-9CBD-00DB76C419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45614-EE15-4C64-9921-B71C4F4B2C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27A9D-7DE4-4AD6-9080-D3E402C318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6FD124-736A-427A-88C5-DD7686EB7A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A1E5C-2812-42C3-BBCA-67A014B6AC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58F3-D729-4F93-BF72-EC92E48B12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B3A2EE-BEA7-44CE-B43A-BDE01944BC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83CF593-46A1-41FF-B1D5-198CA4C5C4A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Lecture 1: Introduction; Italian Renaissance Society and Economy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Conflict</a:t>
            </a:r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Regular small-scale warfare in 15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c.</a:t>
            </a:r>
          </a:p>
          <a:p>
            <a:pPr eaLnBrk="1" hangingPunct="1">
              <a:defRPr/>
            </a:pPr>
            <a:r>
              <a:rPr lang="en-US" sz="2800" dirty="0" smtClean="0"/>
              <a:t>Peace of Lodi (1454) ushered in forty years of relative peace</a:t>
            </a:r>
          </a:p>
          <a:p>
            <a:pPr eaLnBrk="1" hangingPunct="1">
              <a:defRPr/>
            </a:pPr>
            <a:r>
              <a:rPr lang="en-US" sz="2800" dirty="0" smtClean="0"/>
              <a:t>1494 – Milan brings in the French</a:t>
            </a:r>
          </a:p>
          <a:p>
            <a:pPr eaLnBrk="1" hangingPunct="1">
              <a:defRPr/>
            </a:pPr>
            <a:r>
              <a:rPr lang="en-US" sz="2800" dirty="0" smtClean="0"/>
              <a:t>1527 – Sack of Rome by Charles V</a:t>
            </a:r>
          </a:p>
        </p:txBody>
      </p:sp>
      <p:pic>
        <p:nvPicPr>
          <p:cNvPr id="16388" name="Picture 5" descr="Italy 149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1747838"/>
            <a:ext cx="4194175" cy="42037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Pre-1500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Foundations of Western Civilization</a:t>
            </a:r>
          </a:p>
          <a:p>
            <a:pPr lvl="1"/>
            <a:r>
              <a:rPr lang="en-US" dirty="0" smtClean="0"/>
              <a:t>Hebrews</a:t>
            </a:r>
          </a:p>
          <a:p>
            <a:pPr lvl="1"/>
            <a:r>
              <a:rPr lang="en-US" dirty="0" smtClean="0"/>
              <a:t>Greeks</a:t>
            </a:r>
          </a:p>
          <a:p>
            <a:pPr lvl="1"/>
            <a:r>
              <a:rPr lang="en-US" dirty="0" smtClean="0"/>
              <a:t>Romans</a:t>
            </a:r>
          </a:p>
          <a:p>
            <a:r>
              <a:rPr lang="en-US" dirty="0" smtClean="0"/>
              <a:t>Medieval Synthesis</a:t>
            </a:r>
          </a:p>
          <a:p>
            <a:pPr lvl="1"/>
            <a:r>
              <a:rPr lang="en-US" dirty="0" smtClean="0"/>
              <a:t>Christianity</a:t>
            </a:r>
          </a:p>
          <a:p>
            <a:pPr lvl="1"/>
            <a:r>
              <a:rPr lang="en-US" dirty="0" smtClean="0"/>
              <a:t>Greco-Roman Legacy</a:t>
            </a:r>
          </a:p>
          <a:p>
            <a:pPr lvl="1"/>
            <a:r>
              <a:rPr lang="en-US" dirty="0" smtClean="0"/>
              <a:t>Germanic People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Overview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Lectures </a:t>
            </a:r>
            <a:r>
              <a:rPr lang="en-US" dirty="0" smtClean="0"/>
              <a:t>1-9: </a:t>
            </a:r>
            <a:r>
              <a:rPr lang="en-US" dirty="0" smtClean="0"/>
              <a:t>Renaissance/Reformation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Lectures </a:t>
            </a:r>
            <a:r>
              <a:rPr lang="en-US" dirty="0" smtClean="0"/>
              <a:t>10-16</a:t>
            </a:r>
            <a:r>
              <a:rPr lang="en-US" dirty="0" smtClean="0"/>
              <a:t>: 17</a:t>
            </a:r>
            <a:r>
              <a:rPr lang="en-US" baseline="30000" dirty="0" smtClean="0"/>
              <a:t>th</a:t>
            </a:r>
            <a:r>
              <a:rPr lang="en-US" dirty="0" smtClean="0"/>
              <a:t>-18</a:t>
            </a:r>
            <a:r>
              <a:rPr lang="en-US" baseline="30000" dirty="0" smtClean="0"/>
              <a:t>th</a:t>
            </a:r>
            <a:r>
              <a:rPr lang="en-US" dirty="0" smtClean="0"/>
              <a:t> Centuries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Lectures 17-27: Revolutionary Era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Lectures 28-31: </a:t>
            </a:r>
            <a:r>
              <a:rPr lang="en-US" i="1" dirty="0" smtClean="0"/>
              <a:t>Fin de </a:t>
            </a:r>
            <a:r>
              <a:rPr lang="en-US" i="1" dirty="0" err="1" smtClean="0"/>
              <a:t>Siecle</a:t>
            </a:r>
            <a:endParaRPr lang="en-US" i="1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Lectures 32-38: World Wars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Lectures 39-42: Postwar West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Italian Renaissance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Renaissance</a:t>
            </a:r>
            <a:r>
              <a:rPr lang="en-US" dirty="0" smtClean="0"/>
              <a:t>: rebirth (of classical culture)</a:t>
            </a:r>
          </a:p>
          <a:p>
            <a:r>
              <a:rPr lang="en-US" dirty="0" smtClean="0"/>
              <a:t>14</a:t>
            </a:r>
            <a:r>
              <a:rPr lang="en-US" baseline="30000" dirty="0" smtClean="0"/>
              <a:t>th</a:t>
            </a:r>
            <a:r>
              <a:rPr lang="en-US" dirty="0" smtClean="0"/>
              <a:t>-16</a:t>
            </a:r>
            <a:r>
              <a:rPr lang="en-US" baseline="30000" dirty="0" smtClean="0"/>
              <a:t>th</a:t>
            </a:r>
            <a:r>
              <a:rPr lang="en-US" dirty="0" smtClean="0"/>
              <a:t> century Italy</a:t>
            </a:r>
          </a:p>
          <a:p>
            <a:pPr lvl="1"/>
            <a:r>
              <a:rPr lang="en-US" dirty="0" smtClean="0"/>
              <a:t>Recovery from Black Death</a:t>
            </a:r>
          </a:p>
          <a:p>
            <a:pPr lvl="1"/>
            <a:r>
              <a:rPr lang="en-US" dirty="0" smtClean="0"/>
              <a:t>Wealth </a:t>
            </a:r>
            <a:r>
              <a:rPr lang="en-US" dirty="0" smtClean="0">
                <a:sym typeface="Wingdings" pitchFamily="2" charset="2"/>
              </a:rPr>
              <a:t> High Culture</a:t>
            </a:r>
          </a:p>
          <a:p>
            <a:r>
              <a:rPr lang="en-US" dirty="0" smtClean="0">
                <a:sym typeface="Wingdings" pitchFamily="2" charset="2"/>
              </a:rPr>
              <a:t>Birth of the modern?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Jacob Burckhardt</a:t>
            </a:r>
          </a:p>
          <a:p>
            <a:pPr lvl="1"/>
            <a:r>
              <a:rPr lang="en-US" dirty="0" smtClean="0"/>
              <a:t>Revisionists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Italian Society/Economy</a:t>
            </a: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Urban character of Italy</a:t>
            </a:r>
          </a:p>
          <a:p>
            <a:r>
              <a:rPr lang="en-US" dirty="0"/>
              <a:t>Modified forms of feudalism and </a:t>
            </a:r>
            <a:r>
              <a:rPr lang="en-US" dirty="0" err="1"/>
              <a:t>manorialism</a:t>
            </a:r>
            <a:endParaRPr lang="en-US" dirty="0"/>
          </a:p>
          <a:p>
            <a:r>
              <a:rPr lang="en-US" dirty="0"/>
              <a:t>Commercial economy in Middle Ages</a:t>
            </a:r>
          </a:p>
          <a:p>
            <a:pPr lvl="1"/>
            <a:r>
              <a:rPr lang="en-US" dirty="0"/>
              <a:t>Position along trade routes</a:t>
            </a:r>
          </a:p>
          <a:p>
            <a:pPr lvl="1"/>
            <a:r>
              <a:rPr lang="en-US" dirty="0"/>
              <a:t>Merchant fleets</a:t>
            </a:r>
          </a:p>
          <a:p>
            <a:pPr lvl="1"/>
            <a:r>
              <a:rPr lang="en-US" dirty="0"/>
              <a:t>Domestic industry (Florence – wool; Venice – glass)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City-State Politics</a:t>
            </a:r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Formation of communes in the Middle Ages</a:t>
            </a:r>
          </a:p>
          <a:p>
            <a:pPr eaLnBrk="1" hangingPunct="1">
              <a:defRPr/>
            </a:pPr>
            <a:r>
              <a:rPr lang="en-US" dirty="0" smtClean="0"/>
              <a:t>Trend in 14</a:t>
            </a:r>
            <a:r>
              <a:rPr lang="en-US" baseline="30000" dirty="0" smtClean="0"/>
              <a:t>th</a:t>
            </a:r>
            <a:r>
              <a:rPr lang="en-US" dirty="0" smtClean="0"/>
              <a:t>-15</a:t>
            </a:r>
            <a:r>
              <a:rPr lang="en-US" baseline="30000" dirty="0" smtClean="0"/>
              <a:t>th</a:t>
            </a:r>
            <a:r>
              <a:rPr lang="en-US" dirty="0" smtClean="0"/>
              <a:t> c.: republic </a:t>
            </a:r>
            <a:r>
              <a:rPr lang="en-US" dirty="0" smtClean="0">
                <a:sym typeface="Wingdings" pitchFamily="2" charset="2"/>
              </a:rPr>
              <a:t> despotism</a:t>
            </a:r>
          </a:p>
          <a:p>
            <a:pPr eaLnBrk="1" hangingPunct="1">
              <a:defRPr/>
            </a:pPr>
            <a:r>
              <a:rPr lang="en-US" dirty="0" smtClean="0">
                <a:sym typeface="Wingdings" pitchFamily="2" charset="2"/>
              </a:rPr>
              <a:t>Innovations in diplomacy</a:t>
            </a:r>
          </a:p>
          <a:p>
            <a:pPr eaLnBrk="1" hangingPunct="1">
              <a:defRPr/>
            </a:pPr>
            <a:r>
              <a:rPr lang="en-US" dirty="0" smtClean="0"/>
              <a:t>New model for the state:  </a:t>
            </a:r>
            <a:r>
              <a:rPr lang="en-US" i="1" dirty="0" smtClean="0"/>
              <a:t>illegitimate authority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Machiavelli and </a:t>
            </a:r>
            <a:r>
              <a:rPr lang="en-US" i="1" dirty="0" smtClean="0"/>
              <a:t>The Prince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Medieval and Renaissance Italy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57400" y="0"/>
            <a:ext cx="5386388" cy="6629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Five Major States</a:t>
            </a:r>
          </a:p>
        </p:txBody>
      </p:sp>
      <p:sp>
        <p:nvSpPr>
          <p:cNvPr id="18436" name="Rectangle 4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Naples: traditional feudal monarchy</a:t>
            </a:r>
          </a:p>
          <a:p>
            <a:pPr eaLnBrk="1" hangingPunct="1">
              <a:defRPr/>
            </a:pPr>
            <a:r>
              <a:rPr lang="en-US" sz="2800" dirty="0" smtClean="0"/>
              <a:t>Papal States: ruled directly by the pope</a:t>
            </a:r>
          </a:p>
          <a:p>
            <a:pPr eaLnBrk="1" hangingPunct="1">
              <a:defRPr/>
            </a:pPr>
            <a:r>
              <a:rPr lang="en-US" sz="2800" dirty="0" smtClean="0"/>
              <a:t>Florence</a:t>
            </a:r>
          </a:p>
          <a:p>
            <a:pPr lvl="1" eaLnBrk="1" hangingPunct="1">
              <a:defRPr/>
            </a:pPr>
            <a:r>
              <a:rPr lang="en-US" sz="2400" dirty="0" smtClean="0"/>
              <a:t>Banking and wool</a:t>
            </a:r>
          </a:p>
          <a:p>
            <a:pPr lvl="1" eaLnBrk="1" hangingPunct="1">
              <a:defRPr/>
            </a:pPr>
            <a:r>
              <a:rPr lang="en-US" sz="2400" dirty="0" smtClean="0"/>
              <a:t>Republic (Medici)</a:t>
            </a:r>
          </a:p>
          <a:p>
            <a:pPr lvl="1" eaLnBrk="1" hangingPunct="1">
              <a:defRPr/>
            </a:pPr>
            <a:r>
              <a:rPr lang="en-US" sz="2400" dirty="0" smtClean="0"/>
              <a:t>Lorenzo the Magnificent</a:t>
            </a:r>
          </a:p>
        </p:txBody>
      </p:sp>
      <p:pic>
        <p:nvPicPr>
          <p:cNvPr id="14340" name="Picture 6" descr="piazza san marco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276475"/>
            <a:ext cx="4194175" cy="31448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Five Major States</a:t>
            </a:r>
          </a:p>
        </p:txBody>
      </p:sp>
      <p:sp>
        <p:nvSpPr>
          <p:cNvPr id="28675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Milan</a:t>
            </a:r>
          </a:p>
          <a:p>
            <a:pPr lvl="1" eaLnBrk="1" hangingPunct="1">
              <a:defRPr/>
            </a:pPr>
            <a:r>
              <a:rPr lang="en-US" sz="2400" dirty="0" smtClean="0"/>
              <a:t>Early despotism</a:t>
            </a:r>
          </a:p>
          <a:p>
            <a:pPr lvl="1" eaLnBrk="1" hangingPunct="1">
              <a:defRPr/>
            </a:pPr>
            <a:r>
              <a:rPr lang="en-US" sz="2400" dirty="0" smtClean="0"/>
              <a:t>Strongest land power</a:t>
            </a:r>
          </a:p>
          <a:p>
            <a:pPr lvl="1" eaLnBrk="1" hangingPunct="1">
              <a:defRPr/>
            </a:pPr>
            <a:r>
              <a:rPr lang="en-US" sz="2400" dirty="0" smtClean="0"/>
              <a:t>Wars with HRE</a:t>
            </a:r>
          </a:p>
          <a:p>
            <a:pPr eaLnBrk="1" hangingPunct="1">
              <a:defRPr/>
            </a:pPr>
            <a:r>
              <a:rPr lang="en-US" sz="2800" dirty="0" smtClean="0"/>
              <a:t>Venice</a:t>
            </a:r>
          </a:p>
          <a:p>
            <a:pPr lvl="1" eaLnBrk="1" hangingPunct="1">
              <a:defRPr/>
            </a:pPr>
            <a:r>
              <a:rPr lang="en-US" sz="2400" dirty="0" smtClean="0"/>
              <a:t>Maritime empire</a:t>
            </a:r>
          </a:p>
          <a:p>
            <a:pPr lvl="1" eaLnBrk="1" hangingPunct="1">
              <a:defRPr/>
            </a:pPr>
            <a:r>
              <a:rPr lang="en-US" sz="2400" dirty="0" smtClean="0"/>
              <a:t>Extensive trade networks with the East</a:t>
            </a:r>
          </a:p>
          <a:p>
            <a:pPr lvl="1" eaLnBrk="1" hangingPunct="1">
              <a:defRPr/>
            </a:pPr>
            <a:r>
              <a:rPr lang="en-US" sz="2400" dirty="0" smtClean="0"/>
              <a:t>Remained a republic until 1806</a:t>
            </a:r>
          </a:p>
        </p:txBody>
      </p:sp>
      <p:pic>
        <p:nvPicPr>
          <p:cNvPr id="15364" name="Picture 4" descr="piazza san marco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276475"/>
            <a:ext cx="4194175" cy="31448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383</TotalTime>
  <Words>249</Words>
  <Application>Microsoft Office PowerPoint</Application>
  <PresentationFormat>On-screen Show (4:3)</PresentationFormat>
  <Paragraphs>61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Mountain Top</vt:lpstr>
      <vt:lpstr>Western Civilization Since 1500</vt:lpstr>
      <vt:lpstr>Pre-1500 Background</vt:lpstr>
      <vt:lpstr>Course Overview</vt:lpstr>
      <vt:lpstr>Italian Renaissance</vt:lpstr>
      <vt:lpstr>Italian Society/Economy</vt:lpstr>
      <vt:lpstr>City-State Politics</vt:lpstr>
      <vt:lpstr>Slide 7</vt:lpstr>
      <vt:lpstr>The Five Major States</vt:lpstr>
      <vt:lpstr>The Five Major States</vt:lpstr>
      <vt:lpstr>Conflict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Course</dc:title>
  <dc:creator>jasonje</dc:creator>
  <cp:lastModifiedBy>Jason</cp:lastModifiedBy>
  <cp:revision>27</cp:revision>
  <dcterms:created xsi:type="dcterms:W3CDTF">2005-06-22T20:18:47Z</dcterms:created>
  <dcterms:modified xsi:type="dcterms:W3CDTF">2011-12-14T14:06:29Z</dcterms:modified>
</cp:coreProperties>
</file>