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35D461-34C1-4AF0-AFB0-C98A1F4F17AA}" type="datetimeFigureOut">
              <a:rPr lang="en-US" smtClean="0"/>
              <a:t>5/30/2014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B275D9-E816-41AB-BF5E-06F024E4EEE3}" type="slidenum">
              <a:rPr lang="en-US" smtClean="0"/>
              <a:t>‹#›</a:t>
            </a:fld>
            <a:endParaRPr lang="en-US"/>
          </a:p>
        </p:txBody>
      </p:sp>
    </p:spTree>
    <p:extLst>
      <p:ext uri="{BB962C8B-B14F-4D97-AF65-F5344CB8AC3E}">
        <p14:creationId xmlns:p14="http://schemas.microsoft.com/office/powerpoint/2010/main" val="5687819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BB275D9-E816-41AB-BF5E-06F024E4EEE3}" type="slidenum">
              <a:rPr lang="en-US" smtClean="0"/>
              <a:t>1</a:t>
            </a:fld>
            <a:endParaRPr lang="en-US"/>
          </a:p>
        </p:txBody>
      </p:sp>
    </p:spTree>
    <p:extLst>
      <p:ext uri="{BB962C8B-B14F-4D97-AF65-F5344CB8AC3E}">
        <p14:creationId xmlns:p14="http://schemas.microsoft.com/office/powerpoint/2010/main" val="843022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BB275D9-E816-41AB-BF5E-06F024E4EEE3}" type="slidenum">
              <a:rPr lang="en-US" smtClean="0"/>
              <a:t>10</a:t>
            </a:fld>
            <a:endParaRPr lang="en-US"/>
          </a:p>
        </p:txBody>
      </p:sp>
    </p:spTree>
    <p:extLst>
      <p:ext uri="{BB962C8B-B14F-4D97-AF65-F5344CB8AC3E}">
        <p14:creationId xmlns:p14="http://schemas.microsoft.com/office/powerpoint/2010/main" val="1762753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BB275D9-E816-41AB-BF5E-06F024E4EEE3}" type="slidenum">
              <a:rPr lang="en-US" smtClean="0"/>
              <a:t>11</a:t>
            </a:fld>
            <a:endParaRPr lang="en-US"/>
          </a:p>
        </p:txBody>
      </p:sp>
    </p:spTree>
    <p:extLst>
      <p:ext uri="{BB962C8B-B14F-4D97-AF65-F5344CB8AC3E}">
        <p14:creationId xmlns:p14="http://schemas.microsoft.com/office/powerpoint/2010/main" val="10742293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BB275D9-E816-41AB-BF5E-06F024E4EEE3}" type="slidenum">
              <a:rPr lang="en-US" smtClean="0"/>
              <a:t>12</a:t>
            </a:fld>
            <a:endParaRPr lang="en-US"/>
          </a:p>
        </p:txBody>
      </p:sp>
    </p:spTree>
    <p:extLst>
      <p:ext uri="{BB962C8B-B14F-4D97-AF65-F5344CB8AC3E}">
        <p14:creationId xmlns:p14="http://schemas.microsoft.com/office/powerpoint/2010/main" val="938016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BB275D9-E816-41AB-BF5E-06F024E4EEE3}" type="slidenum">
              <a:rPr lang="en-US" smtClean="0"/>
              <a:t>2</a:t>
            </a:fld>
            <a:endParaRPr lang="en-US"/>
          </a:p>
        </p:txBody>
      </p:sp>
    </p:spTree>
    <p:extLst>
      <p:ext uri="{BB962C8B-B14F-4D97-AF65-F5344CB8AC3E}">
        <p14:creationId xmlns:p14="http://schemas.microsoft.com/office/powerpoint/2010/main" val="12476246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BB275D9-E816-41AB-BF5E-06F024E4EEE3}" type="slidenum">
              <a:rPr lang="en-US" smtClean="0"/>
              <a:t>3</a:t>
            </a:fld>
            <a:endParaRPr lang="en-US"/>
          </a:p>
        </p:txBody>
      </p:sp>
    </p:spTree>
    <p:extLst>
      <p:ext uri="{BB962C8B-B14F-4D97-AF65-F5344CB8AC3E}">
        <p14:creationId xmlns:p14="http://schemas.microsoft.com/office/powerpoint/2010/main" val="35497547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BB275D9-E816-41AB-BF5E-06F024E4EEE3}" type="slidenum">
              <a:rPr lang="en-US" smtClean="0"/>
              <a:t>4</a:t>
            </a:fld>
            <a:endParaRPr lang="en-US"/>
          </a:p>
        </p:txBody>
      </p:sp>
    </p:spTree>
    <p:extLst>
      <p:ext uri="{BB962C8B-B14F-4D97-AF65-F5344CB8AC3E}">
        <p14:creationId xmlns:p14="http://schemas.microsoft.com/office/powerpoint/2010/main" val="29739928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BB275D9-E816-41AB-BF5E-06F024E4EEE3}" type="slidenum">
              <a:rPr lang="en-US" smtClean="0"/>
              <a:t>5</a:t>
            </a:fld>
            <a:endParaRPr lang="en-US"/>
          </a:p>
        </p:txBody>
      </p:sp>
    </p:spTree>
    <p:extLst>
      <p:ext uri="{BB962C8B-B14F-4D97-AF65-F5344CB8AC3E}">
        <p14:creationId xmlns:p14="http://schemas.microsoft.com/office/powerpoint/2010/main" val="35528537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BB275D9-E816-41AB-BF5E-06F024E4EEE3}" type="slidenum">
              <a:rPr lang="en-US" smtClean="0"/>
              <a:t>6</a:t>
            </a:fld>
            <a:endParaRPr lang="en-US"/>
          </a:p>
        </p:txBody>
      </p:sp>
    </p:spTree>
    <p:extLst>
      <p:ext uri="{BB962C8B-B14F-4D97-AF65-F5344CB8AC3E}">
        <p14:creationId xmlns:p14="http://schemas.microsoft.com/office/powerpoint/2010/main" val="32934498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BB275D9-E816-41AB-BF5E-06F024E4EEE3}" type="slidenum">
              <a:rPr lang="en-US" smtClean="0"/>
              <a:t>7</a:t>
            </a:fld>
            <a:endParaRPr lang="en-US"/>
          </a:p>
        </p:txBody>
      </p:sp>
    </p:spTree>
    <p:extLst>
      <p:ext uri="{BB962C8B-B14F-4D97-AF65-F5344CB8AC3E}">
        <p14:creationId xmlns:p14="http://schemas.microsoft.com/office/powerpoint/2010/main" val="13343107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BB275D9-E816-41AB-BF5E-06F024E4EEE3}" type="slidenum">
              <a:rPr lang="en-US" smtClean="0"/>
              <a:t>8</a:t>
            </a:fld>
            <a:endParaRPr lang="en-US"/>
          </a:p>
        </p:txBody>
      </p:sp>
    </p:spTree>
    <p:extLst>
      <p:ext uri="{BB962C8B-B14F-4D97-AF65-F5344CB8AC3E}">
        <p14:creationId xmlns:p14="http://schemas.microsoft.com/office/powerpoint/2010/main" val="12832817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BB275D9-E816-41AB-BF5E-06F024E4EEE3}" type="slidenum">
              <a:rPr lang="en-US" smtClean="0"/>
              <a:t>9</a:t>
            </a:fld>
            <a:endParaRPr lang="en-US"/>
          </a:p>
        </p:txBody>
      </p:sp>
    </p:spTree>
    <p:extLst>
      <p:ext uri="{BB962C8B-B14F-4D97-AF65-F5344CB8AC3E}">
        <p14:creationId xmlns:p14="http://schemas.microsoft.com/office/powerpoint/2010/main" val="37506757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B55CE476-93FE-43CE-B012-1267DEDD420B}" type="datetimeFigureOut">
              <a:rPr lang="en-US" smtClean="0"/>
              <a:t>5/30/2014</a:t>
            </a:fld>
            <a:endParaRPr lang="en-US"/>
          </a:p>
        </p:txBody>
      </p:sp>
      <p:sp>
        <p:nvSpPr>
          <p:cNvPr id="16" name="Slide Number Placeholder 15"/>
          <p:cNvSpPr>
            <a:spLocks noGrp="1"/>
          </p:cNvSpPr>
          <p:nvPr>
            <p:ph type="sldNum" sz="quarter" idx="11"/>
          </p:nvPr>
        </p:nvSpPr>
        <p:spPr/>
        <p:txBody>
          <a:bodyPr/>
          <a:lstStyle/>
          <a:p>
            <a:fld id="{27BF7D78-544D-4B2E-B1CD-4A70D66DA66D}"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55CE476-93FE-43CE-B012-1267DEDD420B}" type="datetimeFigureOut">
              <a:rPr lang="en-US" smtClean="0"/>
              <a:t>5/30/2014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BF7D78-544D-4B2E-B1CD-4A70D66DA66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55CE476-93FE-43CE-B012-1267DEDD420B}" type="datetimeFigureOut">
              <a:rPr lang="en-US" smtClean="0"/>
              <a:t>5/30/2014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BF7D78-544D-4B2E-B1CD-4A70D66DA66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B55CE476-93FE-43CE-B012-1267DEDD420B}" type="datetimeFigureOut">
              <a:rPr lang="en-US" smtClean="0"/>
              <a:t>5/30/2014</a:t>
            </a:fld>
            <a:endParaRPr lang="en-US"/>
          </a:p>
        </p:txBody>
      </p:sp>
      <p:sp>
        <p:nvSpPr>
          <p:cNvPr id="15" name="Slide Number Placeholder 14"/>
          <p:cNvSpPr>
            <a:spLocks noGrp="1"/>
          </p:cNvSpPr>
          <p:nvPr>
            <p:ph type="sldNum" sz="quarter" idx="15"/>
          </p:nvPr>
        </p:nvSpPr>
        <p:spPr/>
        <p:txBody>
          <a:bodyPr/>
          <a:lstStyle>
            <a:lvl1pPr algn="ctr">
              <a:defRPr/>
            </a:lvl1pPr>
          </a:lstStyle>
          <a:p>
            <a:fld id="{27BF7D78-544D-4B2E-B1CD-4A70D66DA66D}" type="slidenum">
              <a:rPr lang="en-US" smtClean="0"/>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55CE476-93FE-43CE-B012-1267DEDD420B}" type="datetimeFigureOut">
              <a:rPr lang="en-US" smtClean="0"/>
              <a:t>5/30/2014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BF7D78-544D-4B2E-B1CD-4A70D66DA66D}" type="slidenum">
              <a:rPr lang="en-US" smtClean="0"/>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55CE476-93FE-43CE-B012-1267DEDD420B}" type="datetimeFigureOut">
              <a:rPr lang="en-US" smtClean="0"/>
              <a:t>5/30/2014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BF7D78-544D-4B2E-B1CD-4A70D66DA66D}"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27BF7D78-544D-4B2E-B1CD-4A70D66DA66D}" type="slidenum">
              <a:rPr lang="en-US" smtClean="0"/>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B55CE476-93FE-43CE-B012-1267DEDD420B}" type="datetimeFigureOut">
              <a:rPr lang="en-US" smtClean="0"/>
              <a:t>5/30/2014</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55CE476-93FE-43CE-B012-1267DEDD420B}" type="datetimeFigureOut">
              <a:rPr lang="en-US" smtClean="0"/>
              <a:t>5/30/2014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BF7D78-544D-4B2E-B1CD-4A70D66DA66D}"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5CE476-93FE-43CE-B012-1267DEDD420B}" type="datetimeFigureOut">
              <a:rPr lang="en-US" smtClean="0"/>
              <a:t>5/30/2014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BF7D78-544D-4B2E-B1CD-4A70D66DA66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B55CE476-93FE-43CE-B012-1267DEDD420B}" type="datetimeFigureOut">
              <a:rPr lang="en-US" smtClean="0"/>
              <a:t>5/30/2014</a:t>
            </a:fld>
            <a:endParaRPr lang="en-US"/>
          </a:p>
        </p:txBody>
      </p:sp>
      <p:sp>
        <p:nvSpPr>
          <p:cNvPr id="9" name="Slide Number Placeholder 8"/>
          <p:cNvSpPr>
            <a:spLocks noGrp="1"/>
          </p:cNvSpPr>
          <p:nvPr>
            <p:ph type="sldNum" sz="quarter" idx="15"/>
          </p:nvPr>
        </p:nvSpPr>
        <p:spPr/>
        <p:txBody>
          <a:bodyPr/>
          <a:lstStyle/>
          <a:p>
            <a:fld id="{27BF7D78-544D-4B2E-B1CD-4A70D66DA66D}" type="slidenum">
              <a:rPr lang="en-US" smtClean="0"/>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B55CE476-93FE-43CE-B012-1267DEDD420B}" type="datetimeFigureOut">
              <a:rPr lang="en-US" smtClean="0"/>
              <a:t>5/30/2014</a:t>
            </a:fld>
            <a:endParaRPr lang="en-US"/>
          </a:p>
        </p:txBody>
      </p:sp>
      <p:sp>
        <p:nvSpPr>
          <p:cNvPr id="9" name="Slide Number Placeholder 8"/>
          <p:cNvSpPr>
            <a:spLocks noGrp="1"/>
          </p:cNvSpPr>
          <p:nvPr>
            <p:ph type="sldNum" sz="quarter" idx="11"/>
          </p:nvPr>
        </p:nvSpPr>
        <p:spPr/>
        <p:txBody>
          <a:bodyPr/>
          <a:lstStyle/>
          <a:p>
            <a:fld id="{27BF7D78-544D-4B2E-B1CD-4A70D66DA66D}"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B55CE476-93FE-43CE-B012-1267DEDD420B}" type="datetimeFigureOut">
              <a:rPr lang="en-US" smtClean="0"/>
              <a:t>5/30/2014</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27BF7D78-544D-4B2E-B1CD-4A70D66DA66D}" type="slidenum">
              <a:rPr lang="en-US" smtClean="0"/>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The Vietnam War: 1954-1975</a:t>
            </a:r>
            <a:endParaRPr lang="en-US" dirty="0"/>
          </a:p>
        </p:txBody>
      </p:sp>
      <p:sp>
        <p:nvSpPr>
          <p:cNvPr id="2" name="Title 1"/>
          <p:cNvSpPr>
            <a:spLocks noGrp="1"/>
          </p:cNvSpPr>
          <p:nvPr>
            <p:ph type="ctrTitle"/>
          </p:nvPr>
        </p:nvSpPr>
        <p:spPr/>
        <p:txBody>
          <a:bodyPr/>
          <a:lstStyle/>
          <a:p>
            <a:r>
              <a:rPr lang="en-US" dirty="0" smtClean="0"/>
              <a:t>Liberty Classroom</a:t>
            </a:r>
            <a:endParaRPr lang="en-US" dirty="0"/>
          </a:p>
        </p:txBody>
      </p:sp>
    </p:spTree>
    <p:extLst>
      <p:ext uri="{BB962C8B-B14F-4D97-AF65-F5344CB8AC3E}">
        <p14:creationId xmlns:p14="http://schemas.microsoft.com/office/powerpoint/2010/main" val="22865269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1974-75</a:t>
            </a:r>
          </a:p>
          <a:p>
            <a:r>
              <a:rPr lang="en-US" dirty="0" smtClean="0"/>
              <a:t>Gerald Ford assumes the presidency after Nixon resigns.</a:t>
            </a:r>
          </a:p>
          <a:p>
            <a:r>
              <a:rPr lang="en-US" dirty="0" smtClean="0"/>
              <a:t>Continues Nixon’s policy of drawdown in Vietnam; troops remained until 1975 and the United States provided a tremendous amount of military material (tanks, aircraft, artillery), but the South Vietnamese did not have the money to use it.</a:t>
            </a:r>
          </a:p>
          <a:p>
            <a:r>
              <a:rPr lang="en-US" dirty="0" smtClean="0"/>
              <a:t>Saigon falls to the NVA in 1975 with images of American CIA personnel rushing to the rooftops to be rescued by Air America helicopters plastered on American television.</a:t>
            </a:r>
          </a:p>
          <a:p>
            <a:r>
              <a:rPr lang="en-US" dirty="0" smtClean="0"/>
              <a:t>Ford blamed for the “loss” in Vietnam.</a:t>
            </a:r>
            <a:endParaRPr lang="en-US" dirty="0"/>
          </a:p>
        </p:txBody>
      </p:sp>
      <p:sp>
        <p:nvSpPr>
          <p:cNvPr id="3" name="Title 2"/>
          <p:cNvSpPr>
            <a:spLocks noGrp="1"/>
          </p:cNvSpPr>
          <p:nvPr>
            <p:ph type="title"/>
          </p:nvPr>
        </p:nvSpPr>
        <p:spPr/>
        <p:txBody>
          <a:bodyPr/>
          <a:lstStyle/>
          <a:p>
            <a:pPr algn="ctr"/>
            <a:r>
              <a:rPr lang="en-US" dirty="0" smtClean="0"/>
              <a:t>Ford</a:t>
            </a:r>
            <a:endParaRPr lang="en-US" dirty="0"/>
          </a:p>
        </p:txBody>
      </p:sp>
    </p:spTree>
    <p:extLst>
      <p:ext uri="{BB962C8B-B14F-4D97-AF65-F5344CB8AC3E}">
        <p14:creationId xmlns:p14="http://schemas.microsoft.com/office/powerpoint/2010/main" val="6361943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An enduring image of the Vietnam conflict.</a:t>
            </a:r>
          </a:p>
          <a:p>
            <a:r>
              <a:rPr lang="en-US" dirty="0" smtClean="0"/>
              <a:t>The 1960s began in 1964 with the Gulf of Tonkin incident and ended in 1974 with Nixon’s resignation, though the people who came of age in this time now are major players in American politics.</a:t>
            </a:r>
          </a:p>
          <a:p>
            <a:r>
              <a:rPr lang="en-US" dirty="0" smtClean="0"/>
              <a:t>Peace and anti-war? (Weather Underground, Black Panthers, etc.).</a:t>
            </a:r>
          </a:p>
          <a:p>
            <a:r>
              <a:rPr lang="en-US" dirty="0" smtClean="0"/>
              <a:t>Social impact of the war and the New Left.</a:t>
            </a:r>
          </a:p>
          <a:p>
            <a:r>
              <a:rPr lang="en-US" dirty="0" smtClean="0"/>
              <a:t>Woodstock 1969</a:t>
            </a:r>
          </a:p>
          <a:p>
            <a:r>
              <a:rPr lang="en-US" dirty="0" smtClean="0"/>
              <a:t>Kent State 1970 </a:t>
            </a:r>
          </a:p>
          <a:p>
            <a:r>
              <a:rPr lang="en-US" dirty="0" smtClean="0"/>
              <a:t>The “Silent Majority”</a:t>
            </a:r>
          </a:p>
          <a:p>
            <a:r>
              <a:rPr lang="en-US" dirty="0" smtClean="0"/>
              <a:t>The image of the American military and later reaction (1980s-2000s)</a:t>
            </a:r>
            <a:endParaRPr lang="en-US" dirty="0"/>
          </a:p>
        </p:txBody>
      </p:sp>
      <p:sp>
        <p:nvSpPr>
          <p:cNvPr id="3" name="Title 2"/>
          <p:cNvSpPr>
            <a:spLocks noGrp="1"/>
          </p:cNvSpPr>
          <p:nvPr>
            <p:ph type="title"/>
          </p:nvPr>
        </p:nvSpPr>
        <p:spPr/>
        <p:txBody>
          <a:bodyPr/>
          <a:lstStyle/>
          <a:p>
            <a:pPr algn="ctr"/>
            <a:r>
              <a:rPr lang="en-US" dirty="0" smtClean="0"/>
              <a:t>The “Counterculture”</a:t>
            </a:r>
            <a:endParaRPr lang="en-US" dirty="0"/>
          </a:p>
        </p:txBody>
      </p:sp>
    </p:spTree>
    <p:extLst>
      <p:ext uri="{BB962C8B-B14F-4D97-AF65-F5344CB8AC3E}">
        <p14:creationId xmlns:p14="http://schemas.microsoft.com/office/powerpoint/2010/main" val="19680421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The “Vietnam Syndrome”</a:t>
            </a:r>
          </a:p>
          <a:p>
            <a:r>
              <a:rPr lang="en-US" dirty="0" smtClean="0"/>
              <a:t>The war a byproduct of American foreign policy beginning in 1844-48 and the acquisition of California and Oregon.</a:t>
            </a:r>
          </a:p>
          <a:p>
            <a:r>
              <a:rPr lang="en-US" dirty="0" smtClean="0"/>
              <a:t>American imperialism?</a:t>
            </a:r>
          </a:p>
          <a:p>
            <a:r>
              <a:rPr lang="en-US" dirty="0" smtClean="0"/>
              <a:t>Fundamental misunderstanding </a:t>
            </a:r>
            <a:r>
              <a:rPr lang="en-US" smtClean="0"/>
              <a:t>of Vietnamese culture.</a:t>
            </a:r>
            <a:endParaRPr lang="en-US" dirty="0" smtClean="0"/>
          </a:p>
          <a:p>
            <a:r>
              <a:rPr lang="en-US" dirty="0" smtClean="0"/>
              <a:t>58,200 Americans killed; over 300,000 wounded.</a:t>
            </a:r>
          </a:p>
          <a:p>
            <a:r>
              <a:rPr lang="en-US" dirty="0" smtClean="0"/>
              <a:t>Domino theory; Cambodia and Laos fall to communism in 1975; Khmer Rouge and Pol Pot in “Kampuchea;” Thailand.</a:t>
            </a:r>
          </a:p>
          <a:p>
            <a:endParaRPr lang="en-US" dirty="0" smtClean="0"/>
          </a:p>
          <a:p>
            <a:endParaRPr lang="en-US" dirty="0"/>
          </a:p>
        </p:txBody>
      </p:sp>
      <p:sp>
        <p:nvSpPr>
          <p:cNvPr id="3" name="Title 2"/>
          <p:cNvSpPr>
            <a:spLocks noGrp="1"/>
          </p:cNvSpPr>
          <p:nvPr>
            <p:ph type="title"/>
          </p:nvPr>
        </p:nvSpPr>
        <p:spPr/>
        <p:txBody>
          <a:bodyPr/>
          <a:lstStyle/>
          <a:p>
            <a:pPr algn="ctr"/>
            <a:r>
              <a:rPr lang="en-US" dirty="0" smtClean="0"/>
              <a:t>Vietnam Assessed</a:t>
            </a:r>
            <a:endParaRPr lang="en-US" dirty="0"/>
          </a:p>
        </p:txBody>
      </p:sp>
    </p:spTree>
    <p:extLst>
      <p:ext uri="{BB962C8B-B14F-4D97-AF65-F5344CB8AC3E}">
        <p14:creationId xmlns:p14="http://schemas.microsoft.com/office/powerpoint/2010/main" val="15038645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5334000"/>
          </a:xfrm>
        </p:spPr>
        <p:txBody>
          <a:bodyPr>
            <a:normAutofit fontScale="70000" lnSpcReduction="20000"/>
          </a:bodyPr>
          <a:lstStyle/>
          <a:p>
            <a:r>
              <a:rPr lang="en-US" dirty="0" smtClean="0"/>
              <a:t>Southeast Asia and European Colonialism</a:t>
            </a:r>
          </a:p>
          <a:p>
            <a:pPr lvl="1"/>
            <a:r>
              <a:rPr lang="en-US" dirty="0" smtClean="0"/>
              <a:t>American interest in the Pacific (California, Hawaii) and Pacific wars</a:t>
            </a:r>
          </a:p>
          <a:p>
            <a:pPr lvl="1"/>
            <a:r>
              <a:rPr lang="en-US" dirty="0" smtClean="0"/>
              <a:t>French undertake an effort to control Southeast Asia beginning in 1850; accomplished by 1883</a:t>
            </a:r>
          </a:p>
          <a:p>
            <a:pPr lvl="1"/>
            <a:r>
              <a:rPr lang="en-US" dirty="0" smtClean="0"/>
              <a:t>Part of the second wave of European imperialism (British in Hong Kong and the Opium Wars)</a:t>
            </a:r>
          </a:p>
          <a:p>
            <a:r>
              <a:rPr lang="en-US" dirty="0" smtClean="0"/>
              <a:t>French Indochina</a:t>
            </a:r>
          </a:p>
          <a:p>
            <a:pPr lvl="1"/>
            <a:r>
              <a:rPr lang="en-US" dirty="0" smtClean="0"/>
              <a:t>Vietnam and Cambodia; later Laos</a:t>
            </a:r>
          </a:p>
          <a:p>
            <a:pPr lvl="1"/>
            <a:r>
              <a:rPr lang="en-US" dirty="0" smtClean="0"/>
              <a:t>Spirit of resistance and French colonial “bastilles.”</a:t>
            </a:r>
          </a:p>
          <a:p>
            <a:r>
              <a:rPr lang="en-US" dirty="0" smtClean="0"/>
              <a:t>World War II</a:t>
            </a:r>
          </a:p>
          <a:p>
            <a:pPr lvl="1"/>
            <a:r>
              <a:rPr lang="en-US" dirty="0" smtClean="0"/>
              <a:t>Viet Minh and Ho Chi Minh</a:t>
            </a:r>
          </a:p>
          <a:p>
            <a:pPr lvl="1"/>
            <a:r>
              <a:rPr lang="en-US" dirty="0" smtClean="0"/>
              <a:t>French (German) and Japanese control</a:t>
            </a:r>
          </a:p>
          <a:p>
            <a:pPr lvl="1"/>
            <a:r>
              <a:rPr lang="en-US" dirty="0" smtClean="0"/>
              <a:t>American and Chinese opposition</a:t>
            </a:r>
          </a:p>
          <a:p>
            <a:pPr lvl="1"/>
            <a:r>
              <a:rPr lang="en-US" dirty="0" smtClean="0"/>
              <a:t>Support for Ho Chi Minh</a:t>
            </a:r>
          </a:p>
          <a:p>
            <a:r>
              <a:rPr lang="en-US" dirty="0" smtClean="0"/>
              <a:t>Partition and French Control</a:t>
            </a:r>
          </a:p>
          <a:p>
            <a:pPr lvl="1"/>
            <a:r>
              <a:rPr lang="en-US" dirty="0" smtClean="0"/>
              <a:t>Ho has the support of the Vietnamese people (probably 90 percent in the North); declares Vietnamese independence after the conclusion of World War II.</a:t>
            </a:r>
          </a:p>
          <a:p>
            <a:pPr lvl="1"/>
            <a:r>
              <a:rPr lang="en-US" dirty="0" smtClean="0"/>
              <a:t>Allies have other plans; China given control of North Vietnam, the British, French, and United States South Vietnam; part of the pre-Cold War partition plans in Europe and Asia (Germany, Korea, Vietnam)</a:t>
            </a:r>
            <a:endParaRPr lang="en-US" dirty="0"/>
          </a:p>
        </p:txBody>
      </p:sp>
      <p:sp>
        <p:nvSpPr>
          <p:cNvPr id="3" name="Title 2"/>
          <p:cNvSpPr>
            <a:spLocks noGrp="1"/>
          </p:cNvSpPr>
          <p:nvPr>
            <p:ph type="title"/>
          </p:nvPr>
        </p:nvSpPr>
        <p:spPr>
          <a:xfrm>
            <a:off x="457200" y="152400"/>
            <a:ext cx="8229600" cy="990600"/>
          </a:xfrm>
        </p:spPr>
        <p:txBody>
          <a:bodyPr/>
          <a:lstStyle/>
          <a:p>
            <a:pPr algn="ctr"/>
            <a:r>
              <a:rPr lang="en-US" dirty="0" smtClean="0"/>
              <a:t>Background</a:t>
            </a:r>
            <a:endParaRPr lang="en-US" dirty="0"/>
          </a:p>
        </p:txBody>
      </p:sp>
    </p:spTree>
    <p:extLst>
      <p:ext uri="{BB962C8B-B14F-4D97-AF65-F5344CB8AC3E}">
        <p14:creationId xmlns:p14="http://schemas.microsoft.com/office/powerpoint/2010/main" val="28736031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5334000"/>
          </a:xfrm>
        </p:spPr>
        <p:txBody>
          <a:bodyPr>
            <a:normAutofit fontScale="77500" lnSpcReduction="20000"/>
          </a:bodyPr>
          <a:lstStyle/>
          <a:p>
            <a:r>
              <a:rPr lang="en-US" dirty="0" smtClean="0"/>
              <a:t>1946-1954</a:t>
            </a:r>
          </a:p>
          <a:p>
            <a:r>
              <a:rPr lang="en-US" dirty="0" smtClean="0"/>
              <a:t>British support withdrawn from French Indochina in 1946; French stand alone in occupation with American aid.</a:t>
            </a:r>
          </a:p>
          <a:p>
            <a:r>
              <a:rPr lang="en-US" dirty="0" smtClean="0"/>
              <a:t>Soviet backed Democratic Republic of Vietnam led by Ho Chi Minh established in 1950, but small scale guerilla war breaks out between Minh’s forces and the French in 1946; South Vietnam called the State of Vietnam and led by Emperor </a:t>
            </a:r>
            <a:r>
              <a:rPr lang="en-US" dirty="0" err="1" smtClean="0"/>
              <a:t>Bao</a:t>
            </a:r>
            <a:r>
              <a:rPr lang="en-US" dirty="0" smtClean="0"/>
              <a:t> Dai, the last monarch of Vietnam (who was also supported by the Japanese during World War II).</a:t>
            </a:r>
          </a:p>
          <a:p>
            <a:r>
              <a:rPr lang="en-US" dirty="0" smtClean="0"/>
              <a:t>American </a:t>
            </a:r>
            <a:r>
              <a:rPr lang="en-US" dirty="0" smtClean="0"/>
              <a:t>send aid. President Eisenhower does not support boots on the ground, but VP Richard Nixon does, including a potential nuclear option.  This would have happened (3 tactical nukes) if the British had agreed to support the plan. </a:t>
            </a:r>
          </a:p>
          <a:p>
            <a:r>
              <a:rPr lang="en-US" dirty="0" smtClean="0"/>
              <a:t>The United States financially supports the French military effort as part of a global strategy to halt communism in Asia (Korean War, Truman Doctrine, and Domino Theory).</a:t>
            </a:r>
          </a:p>
          <a:p>
            <a:r>
              <a:rPr lang="en-US" dirty="0" err="1" smtClean="0"/>
              <a:t>Dien</a:t>
            </a:r>
            <a:r>
              <a:rPr lang="en-US" dirty="0" smtClean="0"/>
              <a:t> Bien </a:t>
            </a:r>
            <a:r>
              <a:rPr lang="en-US" dirty="0" err="1" smtClean="0"/>
              <a:t>Phu</a:t>
            </a:r>
            <a:r>
              <a:rPr lang="en-US" dirty="0" smtClean="0"/>
              <a:t>, 1954</a:t>
            </a:r>
          </a:p>
          <a:p>
            <a:pPr lvl="1"/>
            <a:r>
              <a:rPr lang="en-US" dirty="0" smtClean="0"/>
              <a:t>French defeated and forces withdrawn by 1956 (9,000 French POWs die in captivity)  </a:t>
            </a:r>
            <a:endParaRPr lang="en-US" dirty="0"/>
          </a:p>
        </p:txBody>
      </p:sp>
      <p:sp>
        <p:nvSpPr>
          <p:cNvPr id="3" name="Title 2"/>
          <p:cNvSpPr>
            <a:spLocks noGrp="1"/>
          </p:cNvSpPr>
          <p:nvPr>
            <p:ph type="title"/>
          </p:nvPr>
        </p:nvSpPr>
        <p:spPr>
          <a:xfrm>
            <a:off x="457200" y="152400"/>
            <a:ext cx="8229600" cy="914400"/>
          </a:xfrm>
        </p:spPr>
        <p:txBody>
          <a:bodyPr/>
          <a:lstStyle/>
          <a:p>
            <a:pPr algn="ctr"/>
            <a:r>
              <a:rPr lang="en-US" dirty="0" smtClean="0"/>
              <a:t>First Indochina War</a:t>
            </a:r>
            <a:endParaRPr lang="en-US" dirty="0"/>
          </a:p>
        </p:txBody>
      </p:sp>
    </p:spTree>
    <p:extLst>
      <p:ext uri="{BB962C8B-B14F-4D97-AF65-F5344CB8AC3E}">
        <p14:creationId xmlns:p14="http://schemas.microsoft.com/office/powerpoint/2010/main" val="18171101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5257800"/>
          </a:xfrm>
        </p:spPr>
        <p:txBody>
          <a:bodyPr>
            <a:normAutofit fontScale="85000" lnSpcReduction="20000"/>
          </a:bodyPr>
          <a:lstStyle/>
          <a:p>
            <a:r>
              <a:rPr lang="en-US" dirty="0" smtClean="0"/>
              <a:t>1955-1960</a:t>
            </a:r>
          </a:p>
          <a:p>
            <a:r>
              <a:rPr lang="en-US" dirty="0" smtClean="0"/>
              <a:t>Cease fire and open borders between North and South Vietnam; call for elections and reunification; fear of communist victory for Ho and the Viet Minh; the United States refuses to support any “democratic” or “reunification” plan and back the Prime Minister of the State of Vietnam (South Vietnam) Ngo </a:t>
            </a:r>
            <a:r>
              <a:rPr lang="en-US" dirty="0" err="1" smtClean="0"/>
              <a:t>Dinh</a:t>
            </a:r>
            <a:r>
              <a:rPr lang="en-US" dirty="0" smtClean="0"/>
              <a:t> Diem.</a:t>
            </a:r>
          </a:p>
          <a:p>
            <a:r>
              <a:rPr lang="en-US" dirty="0" smtClean="0"/>
              <a:t>Diem is Catholic, educated in Europe, and was staunchly anti-communist.</a:t>
            </a:r>
          </a:p>
          <a:p>
            <a:r>
              <a:rPr lang="en-US" dirty="0" smtClean="0"/>
              <a:t>He won election in 1955 through voter fraud and for the next eight years persecuted the majority Buddhist population.</a:t>
            </a:r>
          </a:p>
          <a:p>
            <a:r>
              <a:rPr lang="en-US" dirty="0" smtClean="0"/>
              <a:t>The United States pledged both financial and military support as Diem crushed his communist opponents (arrest, torture, execution); 900 advisors sent to Vietnam.</a:t>
            </a:r>
          </a:p>
          <a:p>
            <a:r>
              <a:rPr lang="en-US" dirty="0" smtClean="0"/>
              <a:t>The rise of the Viet Cong</a:t>
            </a:r>
          </a:p>
          <a:p>
            <a:r>
              <a:rPr lang="en-US" dirty="0" smtClean="0"/>
              <a:t>North Vietnamese incursions beginning in 1960 through Laos and Cambodia</a:t>
            </a:r>
          </a:p>
        </p:txBody>
      </p:sp>
      <p:sp>
        <p:nvSpPr>
          <p:cNvPr id="3" name="Title 2"/>
          <p:cNvSpPr>
            <a:spLocks noGrp="1"/>
          </p:cNvSpPr>
          <p:nvPr>
            <p:ph type="title"/>
          </p:nvPr>
        </p:nvSpPr>
        <p:spPr>
          <a:xfrm>
            <a:off x="457200" y="152400"/>
            <a:ext cx="8229600" cy="990600"/>
          </a:xfrm>
        </p:spPr>
        <p:txBody>
          <a:bodyPr/>
          <a:lstStyle/>
          <a:p>
            <a:pPr algn="ctr"/>
            <a:r>
              <a:rPr lang="en-US" dirty="0" smtClean="0"/>
              <a:t>Diem</a:t>
            </a:r>
            <a:endParaRPr lang="en-US" dirty="0"/>
          </a:p>
        </p:txBody>
      </p:sp>
    </p:spTree>
    <p:extLst>
      <p:ext uri="{BB962C8B-B14F-4D97-AF65-F5344CB8AC3E}">
        <p14:creationId xmlns:p14="http://schemas.microsoft.com/office/powerpoint/2010/main" val="25697431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447800"/>
            <a:ext cx="8610600" cy="5334000"/>
          </a:xfrm>
        </p:spPr>
        <p:txBody>
          <a:bodyPr>
            <a:normAutofit fontScale="77500" lnSpcReduction="20000"/>
          </a:bodyPr>
          <a:lstStyle/>
          <a:p>
            <a:r>
              <a:rPr lang="en-US" dirty="0" smtClean="0"/>
              <a:t>1961-1963</a:t>
            </a:r>
          </a:p>
          <a:p>
            <a:r>
              <a:rPr lang="en-US" dirty="0" smtClean="0"/>
              <a:t>Kennedy was an ardent cold warrior; firmly believed in the domino theory and American muscle to stop communist expansion.</a:t>
            </a:r>
          </a:p>
          <a:p>
            <a:r>
              <a:rPr lang="en-US" dirty="0" smtClean="0"/>
              <a:t>1961 Strategic Hamlet Program (not winning the “hearts and minds of </a:t>
            </a:r>
            <a:r>
              <a:rPr lang="en-US" smtClean="0"/>
              <a:t>the </a:t>
            </a:r>
            <a:r>
              <a:rPr lang="en-US" smtClean="0"/>
              <a:t>people”).</a:t>
            </a:r>
            <a:endParaRPr lang="en-US" dirty="0" smtClean="0"/>
          </a:p>
          <a:p>
            <a:r>
              <a:rPr lang="en-US" dirty="0" smtClean="0"/>
              <a:t>By 1963, 16,000 American soldiers are in Vietnam; VP Lyndon Johnson called Diem the “Winston Churchill of Asia.”  Insisted that America send more aid to South Vietnam and train the South Vietnamese army.</a:t>
            </a:r>
          </a:p>
          <a:p>
            <a:r>
              <a:rPr lang="en-US" dirty="0"/>
              <a:t>Buddhist protests and the self-immolation of Buddhist monk </a:t>
            </a:r>
            <a:r>
              <a:rPr lang="en-US" dirty="0" err="1"/>
              <a:t>Duc</a:t>
            </a:r>
            <a:r>
              <a:rPr lang="en-US" dirty="0"/>
              <a:t> in </a:t>
            </a:r>
            <a:r>
              <a:rPr lang="en-US" dirty="0" smtClean="0"/>
              <a:t>1963.</a:t>
            </a:r>
          </a:p>
          <a:p>
            <a:r>
              <a:rPr lang="en-US" dirty="0" smtClean="0"/>
              <a:t>Kennedy loses faith in Diem and high level discussions are held on how to eliminate Diem; assassination planned; dispute on Kennedy’s knowledge of the plot, but orchestrated by the CIA and given approval by Henry Cabot Lodge, Jr.</a:t>
            </a:r>
          </a:p>
          <a:p>
            <a:r>
              <a:rPr lang="en-US" dirty="0" smtClean="0"/>
              <a:t>Diem captured then shot and stabbed to death in the back of an APC.</a:t>
            </a:r>
            <a:endParaRPr lang="en-US" dirty="0"/>
          </a:p>
          <a:p>
            <a:r>
              <a:rPr lang="en-US" dirty="0" smtClean="0"/>
              <a:t>Lodge believed the war would now be shorter; not the case.</a:t>
            </a:r>
          </a:p>
          <a:p>
            <a:r>
              <a:rPr lang="en-US" dirty="0" smtClean="0"/>
              <a:t>Fighting increased as did American involvement.</a:t>
            </a:r>
            <a:endParaRPr lang="en-US" dirty="0"/>
          </a:p>
        </p:txBody>
      </p:sp>
      <p:sp>
        <p:nvSpPr>
          <p:cNvPr id="3" name="Title 2"/>
          <p:cNvSpPr>
            <a:spLocks noGrp="1"/>
          </p:cNvSpPr>
          <p:nvPr>
            <p:ph type="title"/>
          </p:nvPr>
        </p:nvSpPr>
        <p:spPr/>
        <p:txBody>
          <a:bodyPr/>
          <a:lstStyle/>
          <a:p>
            <a:pPr algn="ctr"/>
            <a:r>
              <a:rPr lang="en-US" dirty="0" smtClean="0"/>
              <a:t>Diem and Kennedy</a:t>
            </a:r>
            <a:endParaRPr lang="en-US" dirty="0"/>
          </a:p>
        </p:txBody>
      </p:sp>
    </p:spTree>
    <p:extLst>
      <p:ext uri="{BB962C8B-B14F-4D97-AF65-F5344CB8AC3E}">
        <p14:creationId xmlns:p14="http://schemas.microsoft.com/office/powerpoint/2010/main" val="33375790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1963-1969</a:t>
            </a:r>
          </a:p>
          <a:p>
            <a:r>
              <a:rPr lang="en-US" dirty="0" smtClean="0"/>
              <a:t>Escalation</a:t>
            </a:r>
          </a:p>
          <a:p>
            <a:r>
              <a:rPr lang="en-US" dirty="0" smtClean="0"/>
              <a:t>Gulf of Tonkin incident </a:t>
            </a:r>
            <a:r>
              <a:rPr lang="en-US" dirty="0" smtClean="0"/>
              <a:t>(U.S.S. </a:t>
            </a:r>
            <a:r>
              <a:rPr lang="en-US" i="1" dirty="0" smtClean="0"/>
              <a:t>Maddox</a:t>
            </a:r>
            <a:r>
              <a:rPr lang="en-US" dirty="0" smtClean="0"/>
              <a:t>) and </a:t>
            </a:r>
            <a:r>
              <a:rPr lang="en-US" dirty="0" smtClean="0"/>
              <a:t>the Gulf of Tonkin Resolution, 1964 (Johnson’s “Weapons of Mass Destruction” Moment). A lie?</a:t>
            </a:r>
          </a:p>
          <a:p>
            <a:r>
              <a:rPr lang="en-US" dirty="0" smtClean="0"/>
              <a:t>1965: Major American ground involvement begins along with Operation Rolling Thunder (1 million tons of bombs dropped on North Vietnam in three years—1 megaton).</a:t>
            </a:r>
          </a:p>
          <a:p>
            <a:r>
              <a:rPr lang="en-US" dirty="0" smtClean="0"/>
              <a:t>Almost 200,000 American soldiers in Vietnam by the end of 1965.</a:t>
            </a:r>
          </a:p>
          <a:p>
            <a:r>
              <a:rPr lang="en-US" dirty="0" smtClean="0"/>
              <a:t>1964: The draft used to meet troop needs in Asia; over 8 million men drafted between 1964-1973, of which a shade over 3 million saw tours in Southeast Asia.</a:t>
            </a:r>
          </a:p>
          <a:p>
            <a:endParaRPr lang="en-US" dirty="0" smtClean="0"/>
          </a:p>
          <a:p>
            <a:endParaRPr lang="en-US" dirty="0" smtClean="0"/>
          </a:p>
          <a:p>
            <a:endParaRPr lang="en-US" dirty="0"/>
          </a:p>
        </p:txBody>
      </p:sp>
      <p:sp>
        <p:nvSpPr>
          <p:cNvPr id="3" name="Title 2"/>
          <p:cNvSpPr>
            <a:spLocks noGrp="1"/>
          </p:cNvSpPr>
          <p:nvPr>
            <p:ph type="title"/>
          </p:nvPr>
        </p:nvSpPr>
        <p:spPr/>
        <p:txBody>
          <a:bodyPr/>
          <a:lstStyle/>
          <a:p>
            <a:pPr algn="ctr"/>
            <a:r>
              <a:rPr lang="en-US" dirty="0" smtClean="0"/>
              <a:t>LBJ</a:t>
            </a:r>
            <a:endParaRPr lang="en-US" dirty="0"/>
          </a:p>
        </p:txBody>
      </p:sp>
    </p:spTree>
    <p:extLst>
      <p:ext uri="{BB962C8B-B14F-4D97-AF65-F5344CB8AC3E}">
        <p14:creationId xmlns:p14="http://schemas.microsoft.com/office/powerpoint/2010/main" val="28125358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47800"/>
            <a:ext cx="8229600" cy="5029200"/>
          </a:xfrm>
        </p:spPr>
        <p:txBody>
          <a:bodyPr>
            <a:normAutofit fontScale="92500" lnSpcReduction="20000"/>
          </a:bodyPr>
          <a:lstStyle/>
          <a:p>
            <a:r>
              <a:rPr lang="en-US" dirty="0" smtClean="0"/>
              <a:t>1965: American open ended commitment to Vietnam through General William Westmorland</a:t>
            </a:r>
          </a:p>
          <a:p>
            <a:pPr lvl="1"/>
            <a:r>
              <a:rPr lang="en-US" dirty="0" smtClean="0"/>
              <a:t>Stop the losing by 1965</a:t>
            </a:r>
          </a:p>
          <a:p>
            <a:pPr lvl="1"/>
            <a:r>
              <a:rPr lang="en-US" dirty="0" smtClean="0"/>
              <a:t>Destroy guerilla and traditional forces</a:t>
            </a:r>
          </a:p>
          <a:p>
            <a:pPr lvl="1"/>
            <a:r>
              <a:rPr lang="en-US" dirty="0" smtClean="0"/>
              <a:t>If not successful, another round for 12-18 months</a:t>
            </a:r>
          </a:p>
          <a:p>
            <a:r>
              <a:rPr lang="en-US" dirty="0" smtClean="0"/>
              <a:t>Johnson promised the war would be over by 1967.</a:t>
            </a:r>
          </a:p>
          <a:p>
            <a:r>
              <a:rPr lang="en-US" dirty="0" smtClean="0"/>
              <a:t>1968: Tet Offensive</a:t>
            </a:r>
          </a:p>
          <a:p>
            <a:pPr lvl="1"/>
            <a:r>
              <a:rPr lang="en-US" dirty="0" smtClean="0"/>
              <a:t>An American military victory but a strategic loss; embedded reports and war on television. </a:t>
            </a:r>
          </a:p>
          <a:p>
            <a:pPr lvl="1"/>
            <a:r>
              <a:rPr lang="en-US" dirty="0" smtClean="0"/>
              <a:t>Over 500,000 men in Vietnam by 1969; public loses confidence in Johnson and the war effort; opposition to the draft increases; 30,000 American men had been killed in Vietnam during his administration.</a:t>
            </a:r>
          </a:p>
          <a:p>
            <a:pPr lvl="1"/>
            <a:r>
              <a:rPr lang="en-US" dirty="0" smtClean="0"/>
              <a:t>Johnson decides not to run for re-election in 1968 due in large part to public opposition for the war.</a:t>
            </a:r>
          </a:p>
        </p:txBody>
      </p:sp>
      <p:sp>
        <p:nvSpPr>
          <p:cNvPr id="3" name="Title 2"/>
          <p:cNvSpPr>
            <a:spLocks noGrp="1"/>
          </p:cNvSpPr>
          <p:nvPr>
            <p:ph type="title"/>
          </p:nvPr>
        </p:nvSpPr>
        <p:spPr>
          <a:xfrm>
            <a:off x="457200" y="152400"/>
            <a:ext cx="8229600" cy="1066800"/>
          </a:xfrm>
        </p:spPr>
        <p:txBody>
          <a:bodyPr/>
          <a:lstStyle/>
          <a:p>
            <a:pPr algn="ctr"/>
            <a:r>
              <a:rPr lang="en-US" dirty="0" smtClean="0"/>
              <a:t>LBJ</a:t>
            </a:r>
            <a:endParaRPr lang="en-US" dirty="0"/>
          </a:p>
        </p:txBody>
      </p:sp>
    </p:spTree>
    <p:extLst>
      <p:ext uri="{BB962C8B-B14F-4D97-AF65-F5344CB8AC3E}">
        <p14:creationId xmlns:p14="http://schemas.microsoft.com/office/powerpoint/2010/main" val="11182840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Best known as Bill Clinton’s political mentor and for signing the Southern Manifesto in 1956.</a:t>
            </a:r>
          </a:p>
          <a:p>
            <a:r>
              <a:rPr lang="en-US" dirty="0" smtClean="0"/>
              <a:t>Less well known today is his opposition to the Vietnam War.</a:t>
            </a:r>
          </a:p>
          <a:p>
            <a:r>
              <a:rPr lang="en-US" dirty="0" smtClean="0"/>
              <a:t>Sponsored the Gulf of Tonkin Resolution but later was critical of that decision.</a:t>
            </a:r>
          </a:p>
          <a:p>
            <a:r>
              <a:rPr lang="en-US" i="1" dirty="0" smtClean="0"/>
              <a:t>The Arrogance of Power </a:t>
            </a:r>
            <a:r>
              <a:rPr lang="en-US" dirty="0" smtClean="0"/>
              <a:t>(1966): A Jeffersonian critique of Puritanical American </a:t>
            </a:r>
            <a:r>
              <a:rPr lang="en-US" dirty="0" err="1" smtClean="0"/>
              <a:t>exceptionalism</a:t>
            </a:r>
            <a:r>
              <a:rPr lang="en-US" dirty="0" smtClean="0"/>
              <a:t>.</a:t>
            </a:r>
          </a:p>
          <a:p>
            <a:r>
              <a:rPr lang="en-US" dirty="0" smtClean="0"/>
              <a:t>“A </a:t>
            </a:r>
            <a:r>
              <a:rPr lang="en-US" dirty="0"/>
              <a:t>pre-emptive war in 'defense' of freedom would surely destroy freedom, because one simply cannot engage in barbarous action without becoming a barbarian, because one cannot defend human values by calculated and unprovoked violence without doing mortal damage to the values one is trying to defend</a:t>
            </a:r>
            <a:r>
              <a:rPr lang="en-US" dirty="0" smtClean="0"/>
              <a:t>.”</a:t>
            </a:r>
            <a:endParaRPr lang="en-US" dirty="0"/>
          </a:p>
        </p:txBody>
      </p:sp>
      <p:sp>
        <p:nvSpPr>
          <p:cNvPr id="3" name="Title 2"/>
          <p:cNvSpPr>
            <a:spLocks noGrp="1"/>
          </p:cNvSpPr>
          <p:nvPr>
            <p:ph type="title"/>
          </p:nvPr>
        </p:nvSpPr>
        <p:spPr/>
        <p:txBody>
          <a:bodyPr/>
          <a:lstStyle/>
          <a:p>
            <a:pPr algn="ctr"/>
            <a:r>
              <a:rPr lang="en-US" dirty="0" smtClean="0"/>
              <a:t>J. William Fulbright</a:t>
            </a:r>
            <a:endParaRPr lang="en-US" dirty="0"/>
          </a:p>
        </p:txBody>
      </p:sp>
    </p:spTree>
    <p:extLst>
      <p:ext uri="{BB962C8B-B14F-4D97-AF65-F5344CB8AC3E}">
        <p14:creationId xmlns:p14="http://schemas.microsoft.com/office/powerpoint/2010/main" val="12792551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dirty="0" smtClean="0"/>
              <a:t>1969-1974</a:t>
            </a:r>
          </a:p>
          <a:p>
            <a:r>
              <a:rPr lang="en-US" dirty="0" smtClean="0"/>
              <a:t>Nixon pledged a drawdown of American troops from Vietnam in the 1968 presidential election; he did so gradually, but by 1970 the American commitment had been cut in half.</a:t>
            </a:r>
          </a:p>
          <a:p>
            <a:r>
              <a:rPr lang="en-US" dirty="0" smtClean="0"/>
              <a:t>“Madman” policy toward the Soviet Union (threat of nuclear war); detente; </a:t>
            </a:r>
            <a:r>
              <a:rPr lang="en-US" dirty="0" err="1" smtClean="0"/>
              <a:t>Vietnamization</a:t>
            </a:r>
            <a:r>
              <a:rPr lang="en-US" dirty="0" smtClean="0"/>
              <a:t>.</a:t>
            </a:r>
          </a:p>
          <a:p>
            <a:r>
              <a:rPr lang="en-US" dirty="0" smtClean="0"/>
              <a:t>Discussions on ending the draft; no Americans drafted after 1973.</a:t>
            </a:r>
          </a:p>
          <a:p>
            <a:r>
              <a:rPr lang="en-US" dirty="0" smtClean="0"/>
              <a:t>Operation Linebacker and Operation Linebacker II (1972); bomb the North Vietnamese to the negotiation table.</a:t>
            </a:r>
          </a:p>
          <a:p>
            <a:r>
              <a:rPr lang="en-US" dirty="0" smtClean="0"/>
              <a:t>15 January 1973: Nixon suspended offensive operations in Vietnam; Paris Peace Accords ordered the release of American POWs, a cease fire, and potential for reunification.</a:t>
            </a:r>
          </a:p>
          <a:p>
            <a:r>
              <a:rPr lang="en-US" dirty="0" smtClean="0"/>
              <a:t>South Vietnam left to combat the NVA on its own.</a:t>
            </a:r>
          </a:p>
          <a:p>
            <a:endParaRPr lang="en-US" dirty="0"/>
          </a:p>
        </p:txBody>
      </p:sp>
      <p:sp>
        <p:nvSpPr>
          <p:cNvPr id="3" name="Title 2"/>
          <p:cNvSpPr>
            <a:spLocks noGrp="1"/>
          </p:cNvSpPr>
          <p:nvPr>
            <p:ph type="title"/>
          </p:nvPr>
        </p:nvSpPr>
        <p:spPr/>
        <p:txBody>
          <a:bodyPr/>
          <a:lstStyle/>
          <a:p>
            <a:pPr algn="ctr"/>
            <a:r>
              <a:rPr lang="en-US" dirty="0" smtClean="0"/>
              <a:t>Nixon</a:t>
            </a:r>
            <a:endParaRPr lang="en-US" dirty="0"/>
          </a:p>
        </p:txBody>
      </p:sp>
    </p:spTree>
    <p:extLst>
      <p:ext uri="{BB962C8B-B14F-4D97-AF65-F5344CB8AC3E}">
        <p14:creationId xmlns:p14="http://schemas.microsoft.com/office/powerpoint/2010/main" val="241765162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2017</TotalTime>
  <Words>1386</Words>
  <Application>Microsoft Office PowerPoint</Application>
  <PresentationFormat>On-screen Show (4:3)</PresentationFormat>
  <Paragraphs>110</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Paper</vt:lpstr>
      <vt:lpstr>Liberty Classroom</vt:lpstr>
      <vt:lpstr>Background</vt:lpstr>
      <vt:lpstr>First Indochina War</vt:lpstr>
      <vt:lpstr>Diem</vt:lpstr>
      <vt:lpstr>Diem and Kennedy</vt:lpstr>
      <vt:lpstr>LBJ</vt:lpstr>
      <vt:lpstr>LBJ</vt:lpstr>
      <vt:lpstr>J. William Fulbright</vt:lpstr>
      <vt:lpstr>Nixon</vt:lpstr>
      <vt:lpstr>Ford</vt:lpstr>
      <vt:lpstr>The “Counterculture”</vt:lpstr>
      <vt:lpstr>Vietnam Assessed</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Brion McClanahan</dc:creator>
  <cp:lastModifiedBy>Brion</cp:lastModifiedBy>
  <cp:revision>21</cp:revision>
  <dcterms:created xsi:type="dcterms:W3CDTF">2014-05-19T17:23:19Z</dcterms:created>
  <dcterms:modified xsi:type="dcterms:W3CDTF">2014-05-31T01:33:01Z</dcterms:modified>
</cp:coreProperties>
</file>