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9EDBC-233C-5B43-9E20-19B7ACEC9906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815CB-FAE2-D743-B659-2910EC1C4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</a:t>
            </a:r>
            <a:br>
              <a:rPr lang="en-US" dirty="0" smtClean="0"/>
            </a:br>
            <a:r>
              <a:rPr lang="en-US" dirty="0" smtClean="0"/>
              <a:t>Jefferson and Madison</a:t>
            </a:r>
            <a:br>
              <a:rPr lang="en-US" dirty="0" smtClean="0"/>
            </a:br>
            <a:r>
              <a:rPr lang="en-US" dirty="0" smtClean="0"/>
              <a:t>Administrations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Three </a:t>
            </a:r>
            <a:r>
              <a:rPr lang="en-US" dirty="0"/>
              <a:t>consecutive VA Republican presidents:  Jefferson, Madison, and Monroe</a:t>
            </a:r>
          </a:p>
          <a:p>
            <a:pPr lvl="0"/>
            <a:r>
              <a:rPr lang="en-US" dirty="0"/>
              <a:t>Other prominent Virginians</a:t>
            </a:r>
          </a:p>
          <a:p>
            <a:pPr lvl="1"/>
            <a:r>
              <a:rPr lang="en-US" dirty="0"/>
              <a:t>Chief Justice Marshall</a:t>
            </a:r>
          </a:p>
          <a:p>
            <a:pPr lvl="1"/>
            <a:r>
              <a:rPr lang="en-US" dirty="0"/>
              <a:t>Justice Blair</a:t>
            </a:r>
          </a:p>
          <a:p>
            <a:pPr lvl="1"/>
            <a:r>
              <a:rPr lang="en-US" dirty="0"/>
              <a:t>Majority Leader Randolph</a:t>
            </a:r>
          </a:p>
          <a:p>
            <a:pPr lvl="1"/>
            <a:r>
              <a:rPr lang="en-US" dirty="0"/>
              <a:t>Majority Leader Giles</a:t>
            </a:r>
          </a:p>
          <a:p>
            <a:pPr lvl="0"/>
            <a:r>
              <a:rPr lang="en-US" dirty="0"/>
              <a:t>Jefferson’s First Inaugural</a:t>
            </a:r>
          </a:p>
          <a:p>
            <a:pPr lvl="1"/>
            <a:r>
              <a:rPr lang="en-US" dirty="0"/>
              <a:t>“We are all are all republicans, we are all federalists.”</a:t>
            </a:r>
          </a:p>
          <a:p>
            <a:pPr lvl="1"/>
            <a:r>
              <a:rPr lang="en-US" dirty="0"/>
              <a:t>We can rely on the militia in the first instance</a:t>
            </a:r>
          </a:p>
          <a:p>
            <a:pPr lvl="1"/>
            <a:r>
              <a:rPr lang="en-US" dirty="0"/>
              <a:t>We must cut spending and taxes</a:t>
            </a:r>
          </a:p>
          <a:p>
            <a:pPr lvl="1"/>
            <a:r>
              <a:rPr lang="en-US" dirty="0"/>
              <a:t>“Peace, commerce, and honest friendship with all nations, entangling alliances with none.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Louisiana Purchase (1803)</a:t>
            </a:r>
          </a:p>
          <a:p>
            <a:pPr lvl="0"/>
            <a:r>
              <a:rPr lang="en-US" dirty="0" smtClean="0"/>
              <a:t>Yazoo Scandal—Quid Schism</a:t>
            </a:r>
          </a:p>
          <a:p>
            <a:pPr lvl="0"/>
            <a:r>
              <a:rPr lang="en-US" dirty="0" smtClean="0"/>
              <a:t>Embargo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War of 1812</a:t>
            </a:r>
          </a:p>
          <a:p>
            <a:pPr lvl="1"/>
            <a:r>
              <a:rPr lang="en-US" dirty="0" smtClean="0"/>
              <a:t>Conquer Canada</a:t>
            </a:r>
          </a:p>
          <a:p>
            <a:pPr lvl="2"/>
            <a:r>
              <a:rPr lang="en-US" dirty="0" smtClean="0"/>
              <a:t>Foiled in east</a:t>
            </a:r>
          </a:p>
          <a:p>
            <a:pPr lvl="2"/>
            <a:r>
              <a:rPr lang="en-US" dirty="0" smtClean="0"/>
              <a:t>Americans take York (Toronto)</a:t>
            </a:r>
          </a:p>
          <a:p>
            <a:pPr lvl="1"/>
            <a:r>
              <a:rPr lang="en-US" dirty="0" smtClean="0"/>
              <a:t>End impressment</a:t>
            </a:r>
          </a:p>
          <a:p>
            <a:pPr lvl="1"/>
            <a:r>
              <a:rPr lang="en-US" dirty="0" smtClean="0"/>
              <a:t>Army feeble; navy successful—on small scale</a:t>
            </a:r>
          </a:p>
          <a:p>
            <a:pPr lvl="0"/>
            <a:r>
              <a:rPr lang="en-US" dirty="0" smtClean="0"/>
              <a:t>British Take DC</a:t>
            </a:r>
          </a:p>
          <a:p>
            <a:pPr lvl="1"/>
            <a:r>
              <a:rPr lang="en-US" dirty="0" smtClean="0"/>
              <a:t>Monroe on horseback, alone</a:t>
            </a:r>
          </a:p>
          <a:p>
            <a:pPr lvl="1"/>
            <a:r>
              <a:rPr lang="en-US" dirty="0" smtClean="0"/>
              <a:t>Bladensburg Races</a:t>
            </a:r>
          </a:p>
          <a:p>
            <a:pPr lvl="1"/>
            <a:r>
              <a:rPr lang="en-US" dirty="0" smtClean="0"/>
              <a:t>Burn Capitol, White House, Executive buildings, Library of Congress</a:t>
            </a:r>
          </a:p>
          <a:p>
            <a:pPr lvl="1"/>
            <a:r>
              <a:rPr lang="en-US" dirty="0" smtClean="0"/>
              <a:t>Dolley Madison and the Stuart Washington portrait</a:t>
            </a:r>
          </a:p>
          <a:p>
            <a:pPr lvl="0"/>
            <a:r>
              <a:rPr lang="en-US" dirty="0" smtClean="0"/>
              <a:t>Treaty of Ghent, 1814Battle of New Orleans</a:t>
            </a:r>
          </a:p>
          <a:p>
            <a:pPr lvl="1"/>
            <a:r>
              <a:rPr lang="en-US" dirty="0" smtClean="0"/>
              <a:t>British defeat</a:t>
            </a:r>
          </a:p>
          <a:p>
            <a:pPr lvl="1"/>
            <a:r>
              <a:rPr lang="en-US" dirty="0" smtClean="0"/>
              <a:t>Jackson America’s hero</a:t>
            </a:r>
          </a:p>
          <a:p>
            <a:pPr lvl="0"/>
            <a:r>
              <a:rPr lang="en-US" dirty="0" smtClean="0"/>
              <a:t>Results:</a:t>
            </a:r>
          </a:p>
          <a:p>
            <a:pPr lvl="1"/>
            <a:r>
              <a:rPr lang="en-US" dirty="0" smtClean="0"/>
              <a:t>Debt</a:t>
            </a:r>
          </a:p>
          <a:p>
            <a:pPr lvl="1"/>
            <a:r>
              <a:rPr lang="en-US" dirty="0" smtClean="0"/>
              <a:t>Jackson</a:t>
            </a:r>
          </a:p>
          <a:p>
            <a:pPr lvl="1"/>
            <a:r>
              <a:rPr lang="en-US" dirty="0" smtClean="0"/>
              <a:t>“Independence”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Second Bank of the United States</a:t>
            </a:r>
          </a:p>
          <a:p>
            <a:pPr lvl="0"/>
            <a:r>
              <a:rPr lang="en-US" dirty="0" smtClean="0"/>
              <a:t>Jefferson, Madison, and the Court</a:t>
            </a:r>
          </a:p>
          <a:p>
            <a:pPr lvl="1"/>
            <a:r>
              <a:rPr lang="en-US" dirty="0" smtClean="0"/>
              <a:t>Jefferson vs. the Midnight Judges</a:t>
            </a:r>
          </a:p>
          <a:p>
            <a:pPr lvl="2"/>
            <a:r>
              <a:rPr lang="en-US" dirty="0" smtClean="0"/>
              <a:t>Repeal of the Judiciary Act of 1801</a:t>
            </a:r>
          </a:p>
          <a:p>
            <a:pPr lvl="2"/>
            <a:r>
              <a:rPr lang="en-US" i="1" dirty="0" smtClean="0"/>
              <a:t>Marbury </a:t>
            </a:r>
            <a:r>
              <a:rPr lang="en-US" i="1" dirty="0" err="1" smtClean="0"/>
              <a:t>v</a:t>
            </a:r>
            <a:r>
              <a:rPr lang="en-US" i="1" dirty="0" smtClean="0"/>
              <a:t>. Madison</a:t>
            </a:r>
            <a:r>
              <a:rPr lang="en-US" dirty="0" smtClean="0"/>
              <a:t> (1803)</a:t>
            </a:r>
          </a:p>
          <a:p>
            <a:pPr lvl="3"/>
            <a:r>
              <a:rPr lang="en-US" dirty="0" smtClean="0"/>
              <a:t>Correct</a:t>
            </a:r>
          </a:p>
          <a:p>
            <a:pPr lvl="3"/>
            <a:r>
              <a:rPr lang="en-US" dirty="0" smtClean="0"/>
              <a:t>But political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Chase impeachment</a:t>
            </a:r>
          </a:p>
          <a:p>
            <a:pPr lvl="2"/>
            <a:r>
              <a:rPr lang="en-US" dirty="0" smtClean="0"/>
              <a:t>Grounds</a:t>
            </a:r>
          </a:p>
          <a:p>
            <a:pPr lvl="2"/>
            <a:r>
              <a:rPr lang="en-US" dirty="0" smtClean="0"/>
              <a:t>Randolph out on a limb, makes mistakes (?)</a:t>
            </a:r>
          </a:p>
          <a:p>
            <a:pPr lvl="2"/>
            <a:r>
              <a:rPr lang="en-US" dirty="0" smtClean="0"/>
              <a:t>Senate acquittal</a:t>
            </a:r>
          </a:p>
          <a:p>
            <a:pPr lvl="2"/>
            <a:r>
              <a:rPr lang="en-US" dirty="0" smtClean="0"/>
              <a:t>Jefferson denigrates impeachment mechanism</a:t>
            </a:r>
          </a:p>
          <a:p>
            <a:pPr lvl="1"/>
            <a:r>
              <a:rPr lang="en-US" dirty="0" smtClean="0"/>
              <a:t>Burr’s treason trial</a:t>
            </a:r>
          </a:p>
          <a:p>
            <a:pPr lvl="2"/>
            <a:r>
              <a:rPr lang="en-US" dirty="0" smtClean="0"/>
              <a:t>Hazy conspiracy</a:t>
            </a:r>
          </a:p>
          <a:p>
            <a:pPr lvl="2"/>
            <a:r>
              <a:rPr lang="en-US" dirty="0" smtClean="0"/>
              <a:t>Gen. Wilkinson</a:t>
            </a:r>
          </a:p>
          <a:p>
            <a:pPr lvl="2"/>
            <a:r>
              <a:rPr lang="en-US" dirty="0" smtClean="0"/>
              <a:t>Jefferson’s refusal to be subpoenaed</a:t>
            </a:r>
          </a:p>
          <a:p>
            <a:pPr lvl="2"/>
            <a:r>
              <a:rPr lang="en-US" dirty="0" smtClean="0"/>
              <a:t>Marshall’s instructions to the jury</a:t>
            </a:r>
          </a:p>
          <a:p>
            <a:pPr lvl="2"/>
            <a:r>
              <a:rPr lang="en-US" dirty="0" smtClean="0"/>
              <a:t>Acquittal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Other landmarks</a:t>
            </a:r>
          </a:p>
          <a:p>
            <a:pPr lvl="2"/>
            <a:r>
              <a:rPr lang="en-US" i="1" dirty="0" smtClean="0"/>
              <a:t>Fletcher </a:t>
            </a:r>
            <a:r>
              <a:rPr lang="en-US" i="1" dirty="0" err="1" smtClean="0"/>
              <a:t>v</a:t>
            </a:r>
            <a:r>
              <a:rPr lang="en-US" i="1" dirty="0" smtClean="0"/>
              <a:t>. Peck</a:t>
            </a:r>
            <a:r>
              <a:rPr lang="en-US" dirty="0" smtClean="0"/>
              <a:t> (1810)</a:t>
            </a:r>
          </a:p>
          <a:p>
            <a:pPr lvl="2"/>
            <a:r>
              <a:rPr lang="en-US" i="1" dirty="0" smtClean="0"/>
              <a:t>Martin </a:t>
            </a:r>
            <a:r>
              <a:rPr lang="en-US" i="1" dirty="0" err="1" smtClean="0"/>
              <a:t>v</a:t>
            </a:r>
            <a:r>
              <a:rPr lang="en-US" i="1" dirty="0" smtClean="0"/>
              <a:t>. Hunter’s Lessee</a:t>
            </a:r>
            <a:r>
              <a:rPr lang="en-US" dirty="0" smtClean="0"/>
              <a:t> (1816)</a:t>
            </a:r>
          </a:p>
          <a:p>
            <a:pPr lvl="2"/>
            <a:r>
              <a:rPr lang="en-US" i="1" dirty="0" smtClean="0"/>
              <a:t>McCulloch </a:t>
            </a:r>
            <a:r>
              <a:rPr lang="en-US" i="1" dirty="0" err="1" smtClean="0"/>
              <a:t>v</a:t>
            </a:r>
            <a:r>
              <a:rPr lang="en-US" i="1" dirty="0" smtClean="0"/>
              <a:t>. Maryland</a:t>
            </a:r>
            <a:r>
              <a:rPr lang="en-US" dirty="0" smtClean="0"/>
              <a:t> (1819)</a:t>
            </a:r>
          </a:p>
          <a:p>
            <a:pPr lvl="2"/>
            <a:r>
              <a:rPr lang="en-US" dirty="0" smtClean="0"/>
              <a:t>But </a:t>
            </a:r>
            <a:r>
              <a:rPr lang="en-US" i="1" dirty="0" smtClean="0"/>
              <a:t>Barron </a:t>
            </a:r>
            <a:r>
              <a:rPr lang="en-US" i="1" dirty="0" err="1" smtClean="0"/>
              <a:t>v</a:t>
            </a:r>
            <a:r>
              <a:rPr lang="en-US" i="1" dirty="0" smtClean="0"/>
              <a:t>. Baltimore</a:t>
            </a:r>
            <a:r>
              <a:rPr lang="en-US" dirty="0" smtClean="0"/>
              <a:t> (1833)</a:t>
            </a:r>
          </a:p>
          <a:p>
            <a:pPr lvl="1"/>
            <a:r>
              <a:rPr lang="en-US" smtClean="0"/>
              <a:t>Bonus Bill Veto Message (1817)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269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Jefferson and Madison Administrations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Connecticut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Jefferson and Madison Administrations</dc:title>
  <dc:creator>Kevin Gutzman</dc:creator>
  <cp:lastModifiedBy>Kevin Gutzman</cp:lastModifiedBy>
  <cp:revision>1</cp:revision>
  <dcterms:created xsi:type="dcterms:W3CDTF">2013-03-20T02:05:20Z</dcterms:created>
  <dcterms:modified xsi:type="dcterms:W3CDTF">2013-03-20T12:18:23Z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805338813</vt:i4>
  </property>
  <property fmtid="{D5CDD505-2E9C-101B-9397-08002B2CF9AE}" pid="3" name="_NewReviewCycle">
    <vt:lpwstr/>
  </property>
  <property fmtid="{D5CDD505-2E9C-101B-9397-08002B2CF9AE}" pid="4" name="_EmailSubject">
    <vt:lpwstr>The Jefferson and Madison Administrations</vt:lpwstr>
  </property>
  <property fmtid="{D5CDD505-2E9C-101B-9397-08002B2CF9AE}" pid="5" name="_AuthorEmail">
    <vt:lpwstr>GutzmanK@wcsu.edu</vt:lpwstr>
  </property>
  <property fmtid="{D5CDD505-2E9C-101B-9397-08002B2CF9AE}" pid="6" name="_AuthorEmailDisplayName">
    <vt:lpwstr>Kevin Gutzman</vt:lpwstr>
  </property>
</Properties>
</file>