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5123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4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5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6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7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8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9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0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1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2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3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4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5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6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7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8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9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40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41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42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43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44" name="Rectangle 2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45" name="Rectangle 2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146" name="Rectangle 26"/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147" name="Rectangle 2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148" name="Rectangle 2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B6BA606-11D2-4339-AE02-F9F3B69E0BD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61B1191-CB03-4571-A5D0-81816B0A1D7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7B4DA96-F732-41AA-BDF3-5E081452064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2E5609C4-2DA0-487F-BBDC-2B890CB77E6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957F4E8C-7670-4CE3-983C-8774657AAD0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E020363-34BC-4909-8533-806BCD0ADD8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0B1F0BE-1089-4EAC-A7FC-2BB1EEF7786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0A380DA-0583-4A6A-8F0F-22079BBD0A0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A7D3305-5F39-417C-B404-D779AA325DA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4A06B95-EA7E-42B8-A4A9-E10ADBAD15B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8D24319-63DC-404A-A586-4DCF6F30F1D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E138DC4-09A1-4923-8008-3871F3378E1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3CF5658-20C4-4B25-9939-EC2158550A5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4099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0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1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2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3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4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5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6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7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8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9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0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1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2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3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4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5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6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7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8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9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120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21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22" name="Rectangle 2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4123" name="Rectangle 2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DF95F830-AA95-47A5-8B11-65AF209525A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124" name="Rectangle 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Western Civilization to 1500</a:t>
            </a: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Lecture 42: Late Medieval Church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Decline of Papal Power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Primacy, 11</a:t>
            </a:r>
            <a:r>
              <a:rPr lang="en-US" sz="2800" baseline="30000" dirty="0"/>
              <a:t>th</a:t>
            </a:r>
            <a:r>
              <a:rPr lang="en-US" sz="2800" dirty="0"/>
              <a:t>-13</a:t>
            </a:r>
            <a:r>
              <a:rPr lang="en-US" sz="2800" baseline="30000" dirty="0"/>
              <a:t>th</a:t>
            </a:r>
            <a:r>
              <a:rPr lang="en-US" sz="2800" dirty="0"/>
              <a:t> c.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Innocent III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Secret weapon: rebellious nobles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Increased royal power by 1300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Boniface VIII (1294-1303) vs. Philip IV of France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“</a:t>
            </a:r>
            <a:r>
              <a:rPr lang="en-US" sz="2800" dirty="0" err="1"/>
              <a:t>Unam</a:t>
            </a:r>
            <a:r>
              <a:rPr lang="en-US" sz="2800" dirty="0"/>
              <a:t> </a:t>
            </a:r>
            <a:r>
              <a:rPr lang="en-US" sz="2800" dirty="0" err="1"/>
              <a:t>Sanctam</a:t>
            </a:r>
            <a:r>
              <a:rPr lang="en-US" sz="2800" dirty="0"/>
              <a:t>”</a:t>
            </a:r>
          </a:p>
        </p:txBody>
      </p:sp>
      <p:pic>
        <p:nvPicPr>
          <p:cNvPr id="6150" name="Picture 6" descr="boniface VIII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29200" y="1676400"/>
            <a:ext cx="3881438" cy="43434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Babylonian Captivity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Clement V (1305-1314)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Frenchman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Moved to Avignon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Remains till 1376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All French popes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Building projects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Loss of prestige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Primarily fundraisers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Pawns of the French?</a:t>
            </a:r>
          </a:p>
        </p:txBody>
      </p:sp>
      <p:pic>
        <p:nvPicPr>
          <p:cNvPr id="8199" name="Picture 7" descr="papal palace - avignon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2351088"/>
            <a:ext cx="4038600" cy="302895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1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81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1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81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81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81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81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Great Schism</a:t>
            </a:r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400" dirty="0"/>
              <a:t>Gregory XI (d. 1378)</a:t>
            </a:r>
          </a:p>
          <a:p>
            <a:r>
              <a:rPr lang="en-US" sz="2400" dirty="0"/>
              <a:t>Pressure for Italian pope</a:t>
            </a:r>
          </a:p>
          <a:p>
            <a:r>
              <a:rPr lang="en-US" sz="2400" dirty="0"/>
              <a:t>Urban VI (1378-1389)</a:t>
            </a:r>
          </a:p>
          <a:p>
            <a:r>
              <a:rPr lang="en-US" sz="2400" dirty="0"/>
              <a:t>Cardinals renege, elect French pope</a:t>
            </a:r>
          </a:p>
          <a:p>
            <a:r>
              <a:rPr lang="en-US" sz="2400" dirty="0"/>
              <a:t>Division until 1417</a:t>
            </a:r>
          </a:p>
          <a:p>
            <a:r>
              <a:rPr lang="en-US" sz="2400" dirty="0" err="1"/>
              <a:t>Conciliar</a:t>
            </a:r>
            <a:r>
              <a:rPr lang="en-US" sz="2400" dirty="0"/>
              <a:t> theory</a:t>
            </a:r>
          </a:p>
          <a:p>
            <a:pPr lvl="1"/>
            <a:r>
              <a:rPr lang="en-US" sz="2000" dirty="0"/>
              <a:t>Council of Pisa (1409)</a:t>
            </a:r>
          </a:p>
          <a:p>
            <a:pPr lvl="1"/>
            <a:r>
              <a:rPr lang="en-US" sz="2000" dirty="0"/>
              <a:t>Council of Constance (1414-1418)</a:t>
            </a:r>
          </a:p>
          <a:p>
            <a:r>
              <a:rPr lang="en-US" sz="2400" dirty="0"/>
              <a:t>Martin V (1417-1431)</a:t>
            </a:r>
          </a:p>
        </p:txBody>
      </p:sp>
      <p:pic>
        <p:nvPicPr>
          <p:cNvPr id="10247" name="Picture 7" descr="great schism ma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160588"/>
            <a:ext cx="4038600" cy="340995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2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2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02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02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02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02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Challenges to Papal Authority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800" dirty="0"/>
              <a:t>William of Ockham (c. 1290-1349) and </a:t>
            </a:r>
            <a:r>
              <a:rPr lang="en-US" sz="2800" dirty="0" err="1"/>
              <a:t>nominalism</a:t>
            </a:r>
            <a:endParaRPr lang="en-US" sz="2800" dirty="0"/>
          </a:p>
          <a:p>
            <a:r>
              <a:rPr lang="en-US" sz="2800" dirty="0"/>
              <a:t>John Wycliffe (c. 1328-1384)</a:t>
            </a:r>
          </a:p>
          <a:p>
            <a:pPr lvl="1"/>
            <a:r>
              <a:rPr lang="en-US" sz="2400" dirty="0"/>
              <a:t>Translated Bible</a:t>
            </a:r>
          </a:p>
          <a:p>
            <a:pPr lvl="1"/>
            <a:r>
              <a:rPr lang="en-US" sz="2400" dirty="0"/>
              <a:t>Rejected sacraments</a:t>
            </a:r>
          </a:p>
          <a:p>
            <a:pPr lvl="1"/>
            <a:r>
              <a:rPr lang="en-US" sz="2400" dirty="0"/>
              <a:t>Secular control</a:t>
            </a:r>
          </a:p>
        </p:txBody>
      </p:sp>
      <p:pic>
        <p:nvPicPr>
          <p:cNvPr id="12292" name="Picture 4" descr="John-Wycliff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43000" y="1981200"/>
            <a:ext cx="2981325" cy="34290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Challenges to Papal Authority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 dirty="0"/>
              <a:t>Jan Hus (c. 1369-1415)</a:t>
            </a:r>
          </a:p>
          <a:p>
            <a:pPr lvl="1"/>
            <a:r>
              <a:rPr lang="en-US" sz="2400" dirty="0"/>
              <a:t>Agreed with Wycliffe</a:t>
            </a:r>
          </a:p>
          <a:p>
            <a:pPr lvl="1"/>
            <a:r>
              <a:rPr lang="en-US" sz="2400" dirty="0"/>
              <a:t>Communion in 2 kinds</a:t>
            </a:r>
          </a:p>
          <a:p>
            <a:pPr lvl="1"/>
            <a:r>
              <a:rPr lang="en-US" sz="2400" dirty="0"/>
              <a:t>Condemned sale of indulgences</a:t>
            </a:r>
          </a:p>
          <a:p>
            <a:pPr lvl="1"/>
            <a:r>
              <a:rPr lang="en-US" sz="2400" dirty="0"/>
              <a:t>Burned at Constance</a:t>
            </a:r>
          </a:p>
          <a:p>
            <a:r>
              <a:rPr lang="en-US" sz="2800" dirty="0" err="1"/>
              <a:t>Hussite</a:t>
            </a:r>
            <a:r>
              <a:rPr lang="en-US" sz="2800" dirty="0"/>
              <a:t> Rebellion until 1436</a:t>
            </a:r>
          </a:p>
        </p:txBody>
      </p:sp>
      <p:pic>
        <p:nvPicPr>
          <p:cNvPr id="13316" name="Picture 4" descr="jan-hu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83188" y="1600200"/>
            <a:ext cx="2968625" cy="453072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i="1"/>
              <a:t>The Imitation of Christ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Thomas a Kempis (1380-1471)</a:t>
            </a:r>
          </a:p>
          <a:p>
            <a:r>
              <a:rPr lang="en-US" dirty="0"/>
              <a:t>Brothers of the Common Life</a:t>
            </a:r>
          </a:p>
          <a:p>
            <a:pPr lvl="1"/>
            <a:r>
              <a:rPr lang="en-US" dirty="0"/>
              <a:t>Devotional movement</a:t>
            </a:r>
          </a:p>
          <a:p>
            <a:pPr lvl="1"/>
            <a:r>
              <a:rPr lang="en-US" dirty="0"/>
              <a:t>Common in N. Europe in 15</a:t>
            </a:r>
            <a:r>
              <a:rPr lang="en-US" baseline="30000" dirty="0"/>
              <a:t>th</a:t>
            </a:r>
            <a:r>
              <a:rPr lang="en-US" dirty="0"/>
              <a:t> century</a:t>
            </a:r>
          </a:p>
          <a:p>
            <a:r>
              <a:rPr lang="en-US" dirty="0"/>
              <a:t>Believers should follow personal example of Christ</a:t>
            </a:r>
          </a:p>
          <a:p>
            <a:pPr lvl="1"/>
            <a:r>
              <a:rPr lang="en-US" dirty="0"/>
              <a:t>Humility, self-denial</a:t>
            </a:r>
          </a:p>
          <a:p>
            <a:pPr lvl="1"/>
            <a:r>
              <a:rPr lang="en-US" dirty="0"/>
              <a:t>Friendship with Jesus, taking up the cross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Foundations</a:t>
            </a:r>
          </a:p>
          <a:p>
            <a:pPr lvl="1"/>
            <a:r>
              <a:rPr lang="en-US" dirty="0" smtClean="0"/>
              <a:t>Hebrew theology</a:t>
            </a:r>
          </a:p>
          <a:p>
            <a:pPr lvl="1"/>
            <a:r>
              <a:rPr lang="en-US" dirty="0" smtClean="0"/>
              <a:t>Greek rationality</a:t>
            </a:r>
          </a:p>
          <a:p>
            <a:r>
              <a:rPr lang="en-US" dirty="0" smtClean="0"/>
              <a:t>Roman consolidation</a:t>
            </a:r>
          </a:p>
          <a:p>
            <a:pPr lvl="1"/>
            <a:r>
              <a:rPr lang="en-US" dirty="0" smtClean="0"/>
              <a:t>Assimilation to Greek culture</a:t>
            </a:r>
          </a:p>
          <a:p>
            <a:pPr lvl="1"/>
            <a:r>
              <a:rPr lang="en-US" dirty="0" smtClean="0"/>
              <a:t>Conversion to Christianity</a:t>
            </a:r>
          </a:p>
          <a:p>
            <a:r>
              <a:rPr lang="en-US" dirty="0" smtClean="0"/>
              <a:t>Medieval synthesis: Athens and Jerusalem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Curtain Call">
  <a:themeElements>
    <a:clrScheme name="Curtain Call 1">
      <a:dk1>
        <a:srgbClr val="602000"/>
      </a:dk1>
      <a:lt1>
        <a:srgbClr val="FFFFFF"/>
      </a:lt1>
      <a:dk2>
        <a:srgbClr val="800000"/>
      </a:dk2>
      <a:lt2>
        <a:srgbClr val="FFFFCC"/>
      </a:lt2>
      <a:accent1>
        <a:srgbClr val="FF3300"/>
      </a:accent1>
      <a:accent2>
        <a:srgbClr val="000000"/>
      </a:accent2>
      <a:accent3>
        <a:srgbClr val="C0AAAA"/>
      </a:accent3>
      <a:accent4>
        <a:srgbClr val="DADADA"/>
      </a:accent4>
      <a:accent5>
        <a:srgbClr val="FFADAA"/>
      </a:accent5>
      <a:accent6>
        <a:srgbClr val="000000"/>
      </a:accent6>
      <a:hlink>
        <a:srgbClr val="EBF25A"/>
      </a:hlink>
      <a:folHlink>
        <a:srgbClr val="F2AA68"/>
      </a:folHlink>
    </a:clrScheme>
    <a:fontScheme name="Curtain Call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lnDef>
  </a:objectDefaults>
  <a:extraClrSchemeLst>
    <a:extraClrScheme>
      <a:clrScheme name="Curtain Call 1">
        <a:dk1>
          <a:srgbClr val="602000"/>
        </a:dk1>
        <a:lt1>
          <a:srgbClr val="FFFFFF"/>
        </a:lt1>
        <a:dk2>
          <a:srgbClr val="800000"/>
        </a:dk2>
        <a:lt2>
          <a:srgbClr val="FFFFCC"/>
        </a:lt2>
        <a:accent1>
          <a:srgbClr val="FF3300"/>
        </a:accent1>
        <a:accent2>
          <a:srgbClr val="000000"/>
        </a:accent2>
        <a:accent3>
          <a:srgbClr val="C0AAAA"/>
        </a:accent3>
        <a:accent4>
          <a:srgbClr val="DADADA"/>
        </a:accent4>
        <a:accent5>
          <a:srgbClr val="FFADAA"/>
        </a:accent5>
        <a:accent6>
          <a:srgbClr val="000000"/>
        </a:accent6>
        <a:hlink>
          <a:srgbClr val="EBF25A"/>
        </a:hlink>
        <a:folHlink>
          <a:srgbClr val="F2AA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2">
        <a:dk1>
          <a:srgbClr val="000066"/>
        </a:dk1>
        <a:lt1>
          <a:srgbClr val="FFFFFF"/>
        </a:lt1>
        <a:dk2>
          <a:srgbClr val="000099"/>
        </a:dk2>
        <a:lt2>
          <a:srgbClr val="D8F6F8"/>
        </a:lt2>
        <a:accent1>
          <a:srgbClr val="0099FF"/>
        </a:accent1>
        <a:accent2>
          <a:srgbClr val="00003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34"/>
        </a:accent6>
        <a:hlink>
          <a:srgbClr val="DDD925"/>
        </a:hlink>
        <a:folHlink>
          <a:srgbClr val="72C67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3">
        <a:dk1>
          <a:srgbClr val="4C3D57"/>
        </a:dk1>
        <a:lt1>
          <a:srgbClr val="FFFFFF"/>
        </a:lt1>
        <a:dk2>
          <a:srgbClr val="660066"/>
        </a:dk2>
        <a:lt2>
          <a:srgbClr val="FDFBE3"/>
        </a:lt2>
        <a:accent1>
          <a:srgbClr val="976C9E"/>
        </a:accent1>
        <a:accent2>
          <a:srgbClr val="1E1822"/>
        </a:accent2>
        <a:accent3>
          <a:srgbClr val="B8AAB8"/>
        </a:accent3>
        <a:accent4>
          <a:srgbClr val="DADADA"/>
        </a:accent4>
        <a:accent5>
          <a:srgbClr val="C9BACC"/>
        </a:accent5>
        <a:accent6>
          <a:srgbClr val="1A151E"/>
        </a:accent6>
        <a:hlink>
          <a:srgbClr val="D8C460"/>
        </a:hlink>
        <a:folHlink>
          <a:srgbClr val="C3C2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4">
        <a:dk1>
          <a:srgbClr val="334D3F"/>
        </a:dk1>
        <a:lt1>
          <a:srgbClr val="FFFFFF"/>
        </a:lt1>
        <a:dk2>
          <a:srgbClr val="008000"/>
        </a:dk2>
        <a:lt2>
          <a:srgbClr val="D3F1DB"/>
        </a:lt2>
        <a:accent1>
          <a:srgbClr val="4A6D84"/>
        </a:accent1>
        <a:accent2>
          <a:srgbClr val="213329"/>
        </a:accent2>
        <a:accent3>
          <a:srgbClr val="AAC0AA"/>
        </a:accent3>
        <a:accent4>
          <a:srgbClr val="DADADA"/>
        </a:accent4>
        <a:accent5>
          <a:srgbClr val="B1BAC2"/>
        </a:accent5>
        <a:accent6>
          <a:srgbClr val="1D2D24"/>
        </a:accent6>
        <a:hlink>
          <a:srgbClr val="F0B100"/>
        </a:hlink>
        <a:folHlink>
          <a:srgbClr val="C3710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5">
        <a:dk1>
          <a:srgbClr val="566858"/>
        </a:dk1>
        <a:lt1>
          <a:srgbClr val="FFFFFF"/>
        </a:lt1>
        <a:dk2>
          <a:srgbClr val="6D8771"/>
        </a:dk2>
        <a:lt2>
          <a:srgbClr val="ECECB2"/>
        </a:lt2>
        <a:accent1>
          <a:srgbClr val="76A571"/>
        </a:accent1>
        <a:accent2>
          <a:srgbClr val="465648"/>
        </a:accent2>
        <a:accent3>
          <a:srgbClr val="BAC3BB"/>
        </a:accent3>
        <a:accent4>
          <a:srgbClr val="DADADA"/>
        </a:accent4>
        <a:accent5>
          <a:srgbClr val="BDCFBB"/>
        </a:accent5>
        <a:accent6>
          <a:srgbClr val="3F4D40"/>
        </a:accent6>
        <a:hlink>
          <a:srgbClr val="FFDC0B"/>
        </a:hlink>
        <a:folHlink>
          <a:srgbClr val="FC991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6">
        <a:dk1>
          <a:srgbClr val="0A6866"/>
        </a:dk1>
        <a:lt1>
          <a:srgbClr val="FFFFFF"/>
        </a:lt1>
        <a:dk2>
          <a:srgbClr val="0D8784"/>
        </a:dk2>
        <a:lt2>
          <a:srgbClr val="B8DEC6"/>
        </a:lt2>
        <a:accent1>
          <a:srgbClr val="3C7652"/>
        </a:accent1>
        <a:accent2>
          <a:srgbClr val="005250"/>
        </a:accent2>
        <a:accent3>
          <a:srgbClr val="AAC3C2"/>
        </a:accent3>
        <a:accent4>
          <a:srgbClr val="DADADA"/>
        </a:accent4>
        <a:accent5>
          <a:srgbClr val="AFBDB3"/>
        </a:accent5>
        <a:accent6>
          <a:srgbClr val="004948"/>
        </a:accent6>
        <a:hlink>
          <a:srgbClr val="00E0A5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7">
        <a:dk1>
          <a:srgbClr val="50688C"/>
        </a:dk1>
        <a:lt1>
          <a:srgbClr val="FFFFFF"/>
        </a:lt1>
        <a:dk2>
          <a:srgbClr val="6E87AC"/>
        </a:dk2>
        <a:lt2>
          <a:srgbClr val="FFFFFF"/>
        </a:lt2>
        <a:accent1>
          <a:srgbClr val="376EA5"/>
        </a:accent1>
        <a:accent2>
          <a:srgbClr val="445876"/>
        </a:accent2>
        <a:accent3>
          <a:srgbClr val="BAC3D2"/>
        </a:accent3>
        <a:accent4>
          <a:srgbClr val="DADADA"/>
        </a:accent4>
        <a:accent5>
          <a:srgbClr val="AEBACF"/>
        </a:accent5>
        <a:accent6>
          <a:srgbClr val="3D4F6A"/>
        </a:accent6>
        <a:hlink>
          <a:srgbClr val="66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8">
        <a:dk1>
          <a:srgbClr val="000000"/>
        </a:dk1>
        <a:lt1>
          <a:srgbClr val="DDDCC5"/>
        </a:lt1>
        <a:dk2>
          <a:srgbClr val="000000"/>
        </a:dk2>
        <a:lt2>
          <a:srgbClr val="C9C6A5"/>
        </a:lt2>
        <a:accent1>
          <a:srgbClr val="C0C0C0"/>
        </a:accent1>
        <a:accent2>
          <a:srgbClr val="B0AC90"/>
        </a:accent2>
        <a:accent3>
          <a:srgbClr val="EBEBDF"/>
        </a:accent3>
        <a:accent4>
          <a:srgbClr val="000000"/>
        </a:accent4>
        <a:accent5>
          <a:srgbClr val="DCDCDC"/>
        </a:accent5>
        <a:accent6>
          <a:srgbClr val="9F9B82"/>
        </a:accent6>
        <a:hlink>
          <a:srgbClr val="666699"/>
        </a:hlink>
        <a:folHlink>
          <a:srgbClr val="905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rtain Call 9">
        <a:dk1>
          <a:srgbClr val="000000"/>
        </a:dk1>
        <a:lt1>
          <a:srgbClr val="FFFFFF"/>
        </a:lt1>
        <a:dk2>
          <a:srgbClr val="000099"/>
        </a:dk2>
        <a:lt2>
          <a:srgbClr val="DDDDDD"/>
        </a:lt2>
        <a:accent1>
          <a:srgbClr val="C6D4D4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DFE6E6"/>
        </a:accent5>
        <a:accent6>
          <a:srgbClr val="AEAEAE"/>
        </a:accent6>
        <a:hlink>
          <a:srgbClr val="6600FF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Curtain Call</Template>
  <TotalTime>221</TotalTime>
  <Words>242</Words>
  <Application>Microsoft Office PowerPoint</Application>
  <PresentationFormat>On-screen Show (4:3)</PresentationFormat>
  <Paragraphs>58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Curtain Call</vt:lpstr>
      <vt:lpstr>Western Civilization to 1500</vt:lpstr>
      <vt:lpstr>Decline of Papal Power</vt:lpstr>
      <vt:lpstr>Babylonian Captivity</vt:lpstr>
      <vt:lpstr>The Great Schism</vt:lpstr>
      <vt:lpstr>Challenges to Papal Authority</vt:lpstr>
      <vt:lpstr>Challenges to Papal Authority</vt:lpstr>
      <vt:lpstr>The Imitation of Christ</vt:lpstr>
      <vt:lpstr>Conclusion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Late Medieval Church</dc:title>
  <dc:creator>jasonje</dc:creator>
  <cp:lastModifiedBy>Jason</cp:lastModifiedBy>
  <cp:revision>15</cp:revision>
  <dcterms:created xsi:type="dcterms:W3CDTF">2006-01-21T20:13:19Z</dcterms:created>
  <dcterms:modified xsi:type="dcterms:W3CDTF">2011-08-29T12:06:56Z</dcterms:modified>
</cp:coreProperties>
</file>