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ln w="76200" cmpd="tri"/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34A06303-F90D-42B1-B2CA-3030AA42FB9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4104" name="Picture 8" descr="Expbann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</p:spPr>
        </p:pic>
        <p:pic>
          <p:nvPicPr>
            <p:cNvPr id="4105" name="Picture 9" descr="EXPHORS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</p:spPr>
        </p:pic>
      </p:grpSp>
      <p:pic>
        <p:nvPicPr>
          <p:cNvPr id="4106" name="Picture 10" descr="EXPHOR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D5083-8BBF-4AD7-BF99-AABB3B037C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23C2D-EE56-4B71-95DF-73B5D4F078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84CC157-663D-4BB5-81B8-4C2E784CA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9893DC6-FA25-40EB-B92A-D2103DA60D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7D9CC-B8B8-4CD4-9AA5-95FC77BA6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A1A3D-D097-4784-9771-123F1D0107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3E804-73A9-4FD5-A368-EACAC6633D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50485-C027-4300-98A4-AD7B142595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63C2-20E8-4589-A784-2D4DDDF99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56865-CBC0-43D1-9CCB-29F4EE4082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9AD91-47BA-4A2A-8DA3-2A8755DA0A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B9F0B-433D-4CDE-BC7D-F6817C82E2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xpbanna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E277E6E9-7C12-4CB0-9313-6644511DC5B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9" name="Picture 7" descr="EXPHORS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8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9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41: The Fourteenth-Century Crisis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Calamitous 14</a:t>
            </a:r>
            <a:r>
              <a:rPr lang="en-US" baseline="30000"/>
              <a:t>th</a:t>
            </a:r>
            <a:r>
              <a:rPr lang="en-US"/>
              <a:t> Century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Europe in 1300</a:t>
            </a:r>
          </a:p>
          <a:p>
            <a:r>
              <a:rPr lang="en-US" dirty="0"/>
              <a:t>“Little Ice Age”</a:t>
            </a:r>
          </a:p>
          <a:p>
            <a:pPr lvl="1"/>
            <a:r>
              <a:rPr lang="en-US" dirty="0"/>
              <a:t>Climatic changes; cooler temperatures</a:t>
            </a:r>
          </a:p>
          <a:p>
            <a:pPr lvl="1"/>
            <a:r>
              <a:rPr lang="en-US" dirty="0"/>
              <a:t>Shorter growing season</a:t>
            </a:r>
          </a:p>
          <a:p>
            <a:pPr lvl="1"/>
            <a:r>
              <a:rPr lang="en-US" dirty="0"/>
              <a:t>Heavy storms</a:t>
            </a:r>
          </a:p>
          <a:p>
            <a:r>
              <a:rPr lang="en-US" dirty="0"/>
              <a:t>1315-1317 famine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Black Death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Bubonic plague, rats, and fleas</a:t>
            </a:r>
          </a:p>
          <a:p>
            <a:r>
              <a:rPr lang="en-US" sz="2800" dirty="0"/>
              <a:t>Origins and transmission</a:t>
            </a:r>
          </a:p>
          <a:p>
            <a:r>
              <a:rPr lang="en-US" sz="2800" dirty="0"/>
              <a:t>First wave: 1347-50</a:t>
            </a:r>
          </a:p>
          <a:p>
            <a:r>
              <a:rPr lang="en-US" sz="2800" dirty="0"/>
              <a:t>Death toll</a:t>
            </a:r>
          </a:p>
          <a:p>
            <a:pPr lvl="1"/>
            <a:r>
              <a:rPr lang="en-US" sz="2400" dirty="0"/>
              <a:t>25-50% of population</a:t>
            </a:r>
          </a:p>
          <a:p>
            <a:pPr lvl="1"/>
            <a:r>
              <a:rPr lang="en-US" sz="2400" dirty="0"/>
              <a:t>Cities vs. villages</a:t>
            </a:r>
          </a:p>
        </p:txBody>
      </p:sp>
      <p:pic>
        <p:nvPicPr>
          <p:cNvPr id="22533" name="Picture 5" descr="Black Death Map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2850" y="2513013"/>
            <a:ext cx="3808413" cy="26209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Black Death: Reactions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Search for </a:t>
            </a:r>
            <a:r>
              <a:rPr lang="en-US" sz="2800" dirty="0" smtClean="0"/>
              <a:t>meaning</a:t>
            </a:r>
            <a:endParaRPr lang="en-US" sz="2400" dirty="0"/>
          </a:p>
          <a:p>
            <a:r>
              <a:rPr lang="en-US" sz="2800" i="1" dirty="0" err="1" smtClean="0"/>
              <a:t>Decameron</a:t>
            </a:r>
            <a:r>
              <a:rPr lang="en-US" sz="2800" dirty="0" err="1" smtClean="0"/>
              <a:t>’s</a:t>
            </a:r>
            <a:r>
              <a:rPr lang="en-US" sz="2800" dirty="0" smtClean="0"/>
              <a:t> depiction</a:t>
            </a:r>
          </a:p>
          <a:p>
            <a:pPr lvl="1"/>
            <a:r>
              <a:rPr lang="en-US" sz="2400" dirty="0" smtClean="0"/>
              <a:t>Setting of work</a:t>
            </a:r>
          </a:p>
          <a:p>
            <a:pPr lvl="1"/>
            <a:r>
              <a:rPr lang="en-US" sz="2400" dirty="0" smtClean="0"/>
              <a:t>Extremes of behavior</a:t>
            </a:r>
            <a:endParaRPr lang="en-US" sz="2400" dirty="0"/>
          </a:p>
          <a:p>
            <a:r>
              <a:rPr lang="en-US" sz="2800" dirty="0"/>
              <a:t>Art</a:t>
            </a:r>
          </a:p>
          <a:p>
            <a:pPr lvl="1"/>
            <a:r>
              <a:rPr lang="en-US" sz="2400" dirty="0"/>
              <a:t>Guilds wiped out</a:t>
            </a:r>
          </a:p>
          <a:p>
            <a:pPr lvl="1"/>
            <a:r>
              <a:rPr lang="en-US" sz="2400" dirty="0"/>
              <a:t>Focus on death</a:t>
            </a:r>
          </a:p>
        </p:txBody>
      </p:sp>
      <p:pic>
        <p:nvPicPr>
          <p:cNvPr id="23557" name="Picture 5" descr="Black Death Burial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2850" y="2644775"/>
            <a:ext cx="3808413" cy="23558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Dislocation and Upheaval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Social consequences of plague</a:t>
            </a:r>
          </a:p>
          <a:p>
            <a:pPr lvl="1"/>
            <a:r>
              <a:rPr lang="en-US" sz="2400" dirty="0"/>
              <a:t>Labor shortage and mobility</a:t>
            </a:r>
          </a:p>
          <a:p>
            <a:pPr lvl="1"/>
            <a:r>
              <a:rPr lang="en-US" sz="2400" dirty="0"/>
              <a:t>Aristocratic reaction: </a:t>
            </a:r>
            <a:r>
              <a:rPr lang="en-US" sz="2400" i="1" dirty="0"/>
              <a:t>Statute of Laborers</a:t>
            </a:r>
            <a:endParaRPr lang="en-US" sz="2400" dirty="0"/>
          </a:p>
          <a:p>
            <a:pPr lvl="1"/>
            <a:r>
              <a:rPr lang="en-US" sz="2400" dirty="0"/>
              <a:t>Breakdown of manorial obligations</a:t>
            </a:r>
          </a:p>
          <a:p>
            <a:r>
              <a:rPr lang="en-US" sz="2800" dirty="0"/>
              <a:t>Revolts</a:t>
            </a:r>
          </a:p>
          <a:p>
            <a:pPr lvl="1"/>
            <a:r>
              <a:rPr lang="en-US" sz="2400" i="1" dirty="0" err="1"/>
              <a:t>Jacquerie</a:t>
            </a:r>
            <a:r>
              <a:rPr lang="en-US" sz="2400" dirty="0"/>
              <a:t> (1358</a:t>
            </a:r>
            <a:r>
              <a:rPr lang="en-US" sz="2400" dirty="0" smtClean="0"/>
              <a:t>)</a:t>
            </a:r>
            <a:endParaRPr lang="en-US" sz="2400" dirty="0"/>
          </a:p>
          <a:p>
            <a:pPr lvl="1"/>
            <a:r>
              <a:rPr lang="en-US" sz="2400" dirty="0"/>
              <a:t>English Peasants’ Revolt (1381</a:t>
            </a:r>
            <a:r>
              <a:rPr lang="en-US" sz="2400" dirty="0" smtClean="0"/>
              <a:t>)</a:t>
            </a:r>
            <a:endParaRPr lang="en-US" sz="2400" dirty="0"/>
          </a:p>
          <a:p>
            <a:pPr lvl="1"/>
            <a:r>
              <a:rPr lang="en-US" sz="2400" dirty="0"/>
              <a:t>Urban revolts – </a:t>
            </a:r>
            <a:r>
              <a:rPr lang="en-US" sz="2400" i="1" dirty="0" err="1" smtClean="0"/>
              <a:t>Ciompi</a:t>
            </a:r>
            <a:r>
              <a:rPr lang="en-US" sz="2400" dirty="0" smtClean="0"/>
              <a:t> (</a:t>
            </a:r>
            <a:r>
              <a:rPr lang="en-US" sz="2400" dirty="0"/>
              <a:t>1378)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Hundred Years War (1337-1453)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Edward III v. Philip VI</a:t>
            </a:r>
          </a:p>
          <a:p>
            <a:r>
              <a:rPr lang="en-US" sz="2400" dirty="0"/>
              <a:t>Changing warfare</a:t>
            </a:r>
          </a:p>
          <a:p>
            <a:pPr lvl="1"/>
            <a:r>
              <a:rPr lang="en-US" sz="2000" dirty="0"/>
              <a:t>Crecy (1346)</a:t>
            </a:r>
          </a:p>
          <a:p>
            <a:pPr lvl="1"/>
            <a:r>
              <a:rPr lang="en-US" sz="2000" dirty="0"/>
              <a:t>Poitiers (1356) and Peace of </a:t>
            </a:r>
            <a:r>
              <a:rPr lang="en-US" sz="2000" dirty="0" err="1"/>
              <a:t>Bretigny</a:t>
            </a:r>
            <a:r>
              <a:rPr lang="en-US" sz="2000" dirty="0"/>
              <a:t> (1359)</a:t>
            </a:r>
          </a:p>
          <a:p>
            <a:pPr lvl="1"/>
            <a:r>
              <a:rPr lang="en-US" sz="2000" dirty="0"/>
              <a:t>Henry V and Agincourt (1415)</a:t>
            </a:r>
          </a:p>
          <a:p>
            <a:r>
              <a:rPr lang="en-US" sz="2400" dirty="0"/>
              <a:t>Joan of Arc (1412-30)</a:t>
            </a:r>
          </a:p>
          <a:p>
            <a:r>
              <a:rPr lang="en-US" sz="2400" dirty="0"/>
              <a:t>Conclusion</a:t>
            </a:r>
          </a:p>
        </p:txBody>
      </p:sp>
      <p:pic>
        <p:nvPicPr>
          <p:cNvPr id="27653" name="Picture 5" descr="France 136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95875" y="1766888"/>
            <a:ext cx="3660775" cy="41132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Political Instability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England – Richard II and Parliament</a:t>
            </a:r>
          </a:p>
          <a:p>
            <a:r>
              <a:rPr lang="en-US" sz="2800" dirty="0"/>
              <a:t>French kings vs. </a:t>
            </a:r>
            <a:r>
              <a:rPr lang="en-US" sz="2800" dirty="0" err="1"/>
              <a:t>Burgundian</a:t>
            </a:r>
            <a:r>
              <a:rPr lang="en-US" sz="2800" dirty="0"/>
              <a:t> dukes</a:t>
            </a:r>
          </a:p>
          <a:p>
            <a:r>
              <a:rPr lang="en-US" sz="2800" dirty="0"/>
              <a:t>Holy Roman Empire –  Golden Bull (1356)</a:t>
            </a:r>
          </a:p>
          <a:p>
            <a:r>
              <a:rPr lang="en-US" sz="2800" dirty="0"/>
              <a:t>Italian city-states – move to despotism</a:t>
            </a:r>
          </a:p>
        </p:txBody>
      </p:sp>
      <p:pic>
        <p:nvPicPr>
          <p:cNvPr id="29701" name="Picture 5" descr="Richard II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09750" y="1766888"/>
            <a:ext cx="2312988" cy="41132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build="p"/>
    </p:bldLst>
  </p:timing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120</TotalTime>
  <Words>196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Wingdings</vt:lpstr>
      <vt:lpstr>Arial</vt:lpstr>
      <vt:lpstr>Expedition</vt:lpstr>
      <vt:lpstr>Western Civilization to 1500</vt:lpstr>
      <vt:lpstr>The Calamitous 14th Century</vt:lpstr>
      <vt:lpstr>The Black Death</vt:lpstr>
      <vt:lpstr>The Black Death: Reactions</vt:lpstr>
      <vt:lpstr>Dislocation and Upheaval</vt:lpstr>
      <vt:lpstr>Hundred Years War (1337-1453)</vt:lpstr>
      <vt:lpstr>Political Instability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Late Middle Ages</dc:title>
  <dc:creator>Jason Jewell</dc:creator>
  <cp:lastModifiedBy>Jason</cp:lastModifiedBy>
  <cp:revision>8</cp:revision>
  <cp:lastPrinted>1601-01-01T00:00:00Z</cp:lastPrinted>
  <dcterms:created xsi:type="dcterms:W3CDTF">2001-12-04T01:50:26Z</dcterms:created>
  <dcterms:modified xsi:type="dcterms:W3CDTF">2011-06-15T17:22:15Z</dcterms:modified>
</cp:coreProperties>
</file>