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990600"/>
            <a:ext cx="6400800" cy="2514600"/>
          </a:xfrm>
          <a:ln w="76200" cmpd="tri"/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  <a:ln w="6350"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400800"/>
            <a:ext cx="1905000" cy="457200"/>
          </a:xfrm>
        </p:spPr>
        <p:txBody>
          <a:bodyPr anchorCtr="0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505200" y="6400800"/>
            <a:ext cx="2895600" cy="457200"/>
          </a:xfrm>
        </p:spPr>
        <p:txBody>
          <a:bodyPr anchorCtr="0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 anchorCtr="0"/>
          <a:lstStyle>
            <a:lvl1pPr>
              <a:defRPr/>
            </a:lvl1pPr>
          </a:lstStyle>
          <a:p>
            <a:fld id="{34A06303-F90D-42B1-B2CA-3030AA42FB93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0"/>
            <a:ext cx="6362700" cy="6858000"/>
            <a:chOff x="0" y="0"/>
            <a:chExt cx="4008" cy="4320"/>
          </a:xfrm>
        </p:grpSpPr>
        <p:pic>
          <p:nvPicPr>
            <p:cNvPr id="4104" name="Picture 8" descr="Expbann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</p:spPr>
        </p:pic>
        <p:pic>
          <p:nvPicPr>
            <p:cNvPr id="4105" name="Picture 9" descr="EXPHORS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08" y="3600"/>
              <a:ext cx="1800" cy="60"/>
            </a:xfrm>
            <a:prstGeom prst="rect">
              <a:avLst/>
            </a:prstGeom>
            <a:noFill/>
          </p:spPr>
        </p:pic>
      </p:grpSp>
      <p:pic>
        <p:nvPicPr>
          <p:cNvPr id="4106" name="Picture 10" descr="EXPHORS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3657600"/>
            <a:ext cx="5715000" cy="95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D5083-8BBF-4AD7-BF99-AABB3B037C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499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2038" y="381000"/>
            <a:ext cx="5681662" cy="5499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23C2D-EE56-4B71-95DF-73B5D4F078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2038" y="1766888"/>
            <a:ext cx="3808412" cy="4113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2850" y="1766888"/>
            <a:ext cx="3808413" cy="411321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84CC157-663D-4BB5-81B8-4C2E784CAF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2038" y="1766888"/>
            <a:ext cx="3808412" cy="411321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2850" y="1766888"/>
            <a:ext cx="3808413" cy="4113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9893DC6-FA25-40EB-B92A-D2103DA60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7D9CC-B8B8-4CD4-9AA5-95FC77BA61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A1A3D-D097-4784-9771-123F1D0107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2038" y="1766888"/>
            <a:ext cx="3808412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2850" y="1766888"/>
            <a:ext cx="3808413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3E804-73A9-4FD5-A368-EACAC6633D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50485-C027-4300-98A4-AD7B142595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63C2-20E8-4589-A784-2D4DDDF99A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456865-CBC0-43D1-9CCB-29F4EE4082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9AD91-47BA-4A2A-8DA3-2A8755DA0A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AB9F0B-433D-4CDE-BC7D-F6817C82E2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xpbanna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invGray">
          <a:xfrm>
            <a:off x="0" y="0"/>
            <a:ext cx="685800" cy="68580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E277E6E9-7C12-4CB0-9313-6644511DC5B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3079" name="Picture 7" descr="EXPHORSA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66800" y="1574800"/>
            <a:ext cx="7772400" cy="130175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1766888"/>
            <a:ext cx="7769225" cy="411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8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9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41: The Fourteenth-Century Crisis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Calamitous 14</a:t>
            </a:r>
            <a:r>
              <a:rPr lang="en-US" baseline="30000"/>
              <a:t>th</a:t>
            </a:r>
            <a:r>
              <a:rPr lang="en-US"/>
              <a:t> Century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Europe in 1300</a:t>
            </a:r>
          </a:p>
          <a:p>
            <a:r>
              <a:rPr lang="en-US" dirty="0"/>
              <a:t>“Little Ice Age”</a:t>
            </a:r>
          </a:p>
          <a:p>
            <a:pPr lvl="1"/>
            <a:r>
              <a:rPr lang="en-US" dirty="0"/>
              <a:t>Climatic changes; cooler temperatures</a:t>
            </a:r>
          </a:p>
          <a:p>
            <a:pPr lvl="1"/>
            <a:r>
              <a:rPr lang="en-US" dirty="0"/>
              <a:t>Shorter growing season</a:t>
            </a:r>
          </a:p>
          <a:p>
            <a:pPr lvl="1"/>
            <a:r>
              <a:rPr lang="en-US" dirty="0"/>
              <a:t>Heavy storms</a:t>
            </a:r>
          </a:p>
          <a:p>
            <a:r>
              <a:rPr lang="en-US" dirty="0"/>
              <a:t>1315-1317 famine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Black Death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Bubonic plague, rats, and fleas</a:t>
            </a:r>
          </a:p>
          <a:p>
            <a:r>
              <a:rPr lang="en-US" sz="2800" dirty="0"/>
              <a:t>Origins and transmission</a:t>
            </a:r>
          </a:p>
          <a:p>
            <a:r>
              <a:rPr lang="en-US" sz="2800" dirty="0"/>
              <a:t>First wave: 1347-50</a:t>
            </a:r>
          </a:p>
          <a:p>
            <a:r>
              <a:rPr lang="en-US" sz="2800" dirty="0"/>
              <a:t>Death toll</a:t>
            </a:r>
          </a:p>
          <a:p>
            <a:pPr lvl="1"/>
            <a:r>
              <a:rPr lang="en-US" sz="2400" dirty="0"/>
              <a:t>25-50% of population</a:t>
            </a:r>
          </a:p>
          <a:p>
            <a:pPr lvl="1"/>
            <a:r>
              <a:rPr lang="en-US" sz="2400" dirty="0"/>
              <a:t>Cities vs. villages</a:t>
            </a:r>
          </a:p>
        </p:txBody>
      </p:sp>
      <p:pic>
        <p:nvPicPr>
          <p:cNvPr id="22533" name="Picture 5" descr="Black Death Map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2850" y="2513013"/>
            <a:ext cx="3808413" cy="26209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Black Death: Reactions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Search for </a:t>
            </a:r>
            <a:r>
              <a:rPr lang="en-US" sz="2800" dirty="0" smtClean="0"/>
              <a:t>meaning</a:t>
            </a:r>
            <a:endParaRPr lang="en-US" sz="2400" dirty="0"/>
          </a:p>
          <a:p>
            <a:r>
              <a:rPr lang="en-US" sz="2800" i="1" dirty="0" err="1" smtClean="0"/>
              <a:t>Decameron</a:t>
            </a:r>
            <a:r>
              <a:rPr lang="en-US" sz="2800" dirty="0" err="1" smtClean="0"/>
              <a:t>’s</a:t>
            </a:r>
            <a:r>
              <a:rPr lang="en-US" sz="2800" dirty="0" smtClean="0"/>
              <a:t> depiction</a:t>
            </a:r>
          </a:p>
          <a:p>
            <a:pPr lvl="1"/>
            <a:r>
              <a:rPr lang="en-US" sz="2400" dirty="0" smtClean="0"/>
              <a:t>Setting of work</a:t>
            </a:r>
          </a:p>
          <a:p>
            <a:pPr lvl="1"/>
            <a:r>
              <a:rPr lang="en-US" sz="2400" dirty="0" smtClean="0"/>
              <a:t>Extremes of behavior</a:t>
            </a:r>
            <a:endParaRPr lang="en-US" sz="2400" dirty="0"/>
          </a:p>
          <a:p>
            <a:r>
              <a:rPr lang="en-US" sz="2800" dirty="0"/>
              <a:t>Art</a:t>
            </a:r>
          </a:p>
          <a:p>
            <a:pPr lvl="1"/>
            <a:r>
              <a:rPr lang="en-US" sz="2400" dirty="0"/>
              <a:t>Guilds wiped out</a:t>
            </a:r>
          </a:p>
          <a:p>
            <a:pPr lvl="1"/>
            <a:r>
              <a:rPr lang="en-US" sz="2400" dirty="0"/>
              <a:t>Focus on death</a:t>
            </a:r>
          </a:p>
        </p:txBody>
      </p:sp>
      <p:pic>
        <p:nvPicPr>
          <p:cNvPr id="23557" name="Picture 5" descr="Black Death Burial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2850" y="2644775"/>
            <a:ext cx="3808413" cy="23558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Dislocation and Upheaval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Social consequences of plague</a:t>
            </a:r>
          </a:p>
          <a:p>
            <a:pPr lvl="1"/>
            <a:r>
              <a:rPr lang="en-US" sz="2400" dirty="0"/>
              <a:t>Labor shortage and mobility</a:t>
            </a:r>
          </a:p>
          <a:p>
            <a:pPr lvl="1"/>
            <a:r>
              <a:rPr lang="en-US" sz="2400" dirty="0"/>
              <a:t>Aristocratic reaction: </a:t>
            </a:r>
            <a:r>
              <a:rPr lang="en-US" sz="2400" i="1" dirty="0"/>
              <a:t>Statute of Laborers</a:t>
            </a:r>
            <a:endParaRPr lang="en-US" sz="2400" dirty="0"/>
          </a:p>
          <a:p>
            <a:pPr lvl="1"/>
            <a:r>
              <a:rPr lang="en-US" sz="2400" dirty="0"/>
              <a:t>Breakdown of manorial obligations</a:t>
            </a:r>
          </a:p>
          <a:p>
            <a:r>
              <a:rPr lang="en-US" sz="2800" dirty="0"/>
              <a:t>Revolts</a:t>
            </a:r>
          </a:p>
          <a:p>
            <a:pPr lvl="1"/>
            <a:r>
              <a:rPr lang="en-US" sz="2400" i="1" dirty="0" err="1"/>
              <a:t>Jacquerie</a:t>
            </a:r>
            <a:r>
              <a:rPr lang="en-US" sz="2400" dirty="0"/>
              <a:t> (1358</a:t>
            </a:r>
            <a:r>
              <a:rPr lang="en-US" sz="2400" dirty="0" smtClean="0"/>
              <a:t>)</a:t>
            </a:r>
            <a:endParaRPr lang="en-US" sz="2400" dirty="0"/>
          </a:p>
          <a:p>
            <a:pPr lvl="1"/>
            <a:r>
              <a:rPr lang="en-US" sz="2400" dirty="0"/>
              <a:t>English Peasants’ Revolt (1381</a:t>
            </a:r>
            <a:r>
              <a:rPr lang="en-US" sz="2400" dirty="0" smtClean="0"/>
              <a:t>)</a:t>
            </a:r>
            <a:endParaRPr lang="en-US" sz="2400" dirty="0"/>
          </a:p>
          <a:p>
            <a:pPr lvl="1"/>
            <a:r>
              <a:rPr lang="en-US" sz="2400" dirty="0"/>
              <a:t>Urban revolts – </a:t>
            </a:r>
            <a:r>
              <a:rPr lang="en-US" sz="2400" i="1" dirty="0" err="1" smtClean="0"/>
              <a:t>Ciompi</a:t>
            </a:r>
            <a:r>
              <a:rPr lang="en-US" sz="2400" dirty="0" smtClean="0"/>
              <a:t> (</a:t>
            </a:r>
            <a:r>
              <a:rPr lang="en-US" sz="2400" dirty="0"/>
              <a:t>1378)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Hundred Years War (1337-1453)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Edward III v. Philip VI</a:t>
            </a:r>
          </a:p>
          <a:p>
            <a:r>
              <a:rPr lang="en-US" sz="2400" dirty="0"/>
              <a:t>Changing warfare</a:t>
            </a:r>
          </a:p>
          <a:p>
            <a:pPr lvl="1"/>
            <a:r>
              <a:rPr lang="en-US" sz="2000" dirty="0"/>
              <a:t>Crecy (1346)</a:t>
            </a:r>
          </a:p>
          <a:p>
            <a:pPr lvl="1"/>
            <a:r>
              <a:rPr lang="en-US" sz="2000" dirty="0"/>
              <a:t>Poitiers (1356) and Peace of </a:t>
            </a:r>
            <a:r>
              <a:rPr lang="en-US" sz="2000" dirty="0" err="1"/>
              <a:t>Bretigny</a:t>
            </a:r>
            <a:r>
              <a:rPr lang="en-US" sz="2000" dirty="0"/>
              <a:t> (1359)</a:t>
            </a:r>
          </a:p>
          <a:p>
            <a:pPr lvl="1"/>
            <a:r>
              <a:rPr lang="en-US" sz="2000" dirty="0"/>
              <a:t>Henry V and Agincourt (1415)</a:t>
            </a:r>
          </a:p>
          <a:p>
            <a:r>
              <a:rPr lang="en-US" sz="2400" dirty="0"/>
              <a:t>Joan of Arc (1412-30)</a:t>
            </a:r>
          </a:p>
          <a:p>
            <a:r>
              <a:rPr lang="en-US" sz="2400" dirty="0"/>
              <a:t>Conclusion</a:t>
            </a:r>
          </a:p>
        </p:txBody>
      </p:sp>
      <p:pic>
        <p:nvPicPr>
          <p:cNvPr id="27653" name="Picture 5" descr="France 1360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95875" y="1766888"/>
            <a:ext cx="3660775" cy="41132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Political Instability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England – Richard II and Parliament</a:t>
            </a:r>
          </a:p>
          <a:p>
            <a:r>
              <a:rPr lang="en-US" sz="2800" dirty="0"/>
              <a:t>French kings vs. </a:t>
            </a:r>
            <a:r>
              <a:rPr lang="en-US" sz="2800" dirty="0" err="1"/>
              <a:t>Burgundian</a:t>
            </a:r>
            <a:r>
              <a:rPr lang="en-US" sz="2800" dirty="0"/>
              <a:t> dukes</a:t>
            </a:r>
          </a:p>
          <a:p>
            <a:r>
              <a:rPr lang="en-US" sz="2800" dirty="0"/>
              <a:t>Holy Roman Empire –  Golden Bull (1356)</a:t>
            </a:r>
          </a:p>
          <a:p>
            <a:r>
              <a:rPr lang="en-US" sz="2800" dirty="0"/>
              <a:t>Italian city-states – move to despotism</a:t>
            </a:r>
          </a:p>
        </p:txBody>
      </p:sp>
      <p:pic>
        <p:nvPicPr>
          <p:cNvPr id="29701" name="Picture 5" descr="Richard II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09750" y="1766888"/>
            <a:ext cx="2312988" cy="41132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build="p"/>
    </p:bldLst>
  </p:timing>
</p:sld>
</file>

<file path=ppt/theme/theme1.xml><?xml version="1.0" encoding="utf-8"?>
<a:theme xmlns:a="http://schemas.openxmlformats.org/drawingml/2006/main" name="Expedition">
  <a:themeElements>
    <a:clrScheme name="Expedition 2">
      <a:dk1>
        <a:srgbClr val="000000"/>
      </a:dk1>
      <a:lt1>
        <a:srgbClr val="FFFFFF"/>
      </a:lt1>
      <a:dk2>
        <a:srgbClr val="482400"/>
      </a:dk2>
      <a:lt2>
        <a:srgbClr val="808080"/>
      </a:lt2>
      <a:accent1>
        <a:srgbClr val="DFD6C3"/>
      </a:accent1>
      <a:accent2>
        <a:srgbClr val="D69B80"/>
      </a:accent2>
      <a:accent3>
        <a:srgbClr val="FFFFFF"/>
      </a:accent3>
      <a:accent4>
        <a:srgbClr val="000000"/>
      </a:accent4>
      <a:accent5>
        <a:srgbClr val="ECE8DE"/>
      </a:accent5>
      <a:accent6>
        <a:srgbClr val="C28C73"/>
      </a:accent6>
      <a:hlink>
        <a:srgbClr val="993300"/>
      </a:hlink>
      <a:folHlink>
        <a:srgbClr val="666600"/>
      </a:folHlink>
    </a:clrScheme>
    <a:fontScheme name="Expedi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Expedition 1">
        <a:dk1>
          <a:srgbClr val="000000"/>
        </a:dk1>
        <a:lt1>
          <a:srgbClr val="A7947B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D0C8B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ion 2">
        <a:dk1>
          <a:srgbClr val="000000"/>
        </a:dk1>
        <a:lt1>
          <a:srgbClr val="FFFFFF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FFFFF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i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ion 4">
        <a:dk1>
          <a:srgbClr val="000000"/>
        </a:dk1>
        <a:lt1>
          <a:srgbClr val="9D7643"/>
        </a:lt1>
        <a:dk2>
          <a:srgbClr val="FFFFFF"/>
        </a:dk2>
        <a:lt2>
          <a:srgbClr val="554025"/>
        </a:lt2>
        <a:accent1>
          <a:srgbClr val="CAA966"/>
        </a:accent1>
        <a:accent2>
          <a:srgbClr val="8488AC"/>
        </a:accent2>
        <a:accent3>
          <a:srgbClr val="CCBDB0"/>
        </a:accent3>
        <a:accent4>
          <a:srgbClr val="000000"/>
        </a:accent4>
        <a:accent5>
          <a:srgbClr val="E1D1B8"/>
        </a:accent5>
        <a:accent6>
          <a:srgbClr val="777B9B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Designs\Expedition.pot</Template>
  <TotalTime>120</TotalTime>
  <Words>196</Words>
  <Application>Microsoft Office PowerPoint</Application>
  <PresentationFormat>On-screen Show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Wingdings</vt:lpstr>
      <vt:lpstr>Arial</vt:lpstr>
      <vt:lpstr>Expedition</vt:lpstr>
      <vt:lpstr>Western Civilization to 1500</vt:lpstr>
      <vt:lpstr>The Calamitous 14th Century</vt:lpstr>
      <vt:lpstr>The Black Death</vt:lpstr>
      <vt:lpstr>The Black Death: Reactions</vt:lpstr>
      <vt:lpstr>Dislocation and Upheaval</vt:lpstr>
      <vt:lpstr>Hundred Years War (1337-1453)</vt:lpstr>
      <vt:lpstr>Political Instability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Late Middle Ages</dc:title>
  <dc:creator>Jason Jewell</dc:creator>
  <cp:lastModifiedBy>Jason</cp:lastModifiedBy>
  <cp:revision>8</cp:revision>
  <cp:lastPrinted>1601-01-01T00:00:00Z</cp:lastPrinted>
  <dcterms:created xsi:type="dcterms:W3CDTF">2001-12-04T01:50:26Z</dcterms:created>
  <dcterms:modified xsi:type="dcterms:W3CDTF">2011-06-15T17:22:15Z</dcterms:modified>
</cp:coreProperties>
</file>