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41987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en-US"/>
            </a:p>
          </p:txBody>
        </p:sp>
        <p:sp>
          <p:nvSpPr>
            <p:cNvPr id="41988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en-US"/>
            </a:p>
          </p:txBody>
        </p:sp>
        <p:sp>
          <p:nvSpPr>
            <p:cNvPr id="41989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en-US"/>
            </a:p>
          </p:txBody>
        </p:sp>
        <p:grpSp>
          <p:nvGrpSpPr>
            <p:cNvPr id="41990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41991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41992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41993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41994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995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41996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997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998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1999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000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2001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pic>
              <p:nvPicPr>
                <p:cNvPr id="42002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3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4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5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6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7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8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9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grpSp>
            <p:nvGrpSpPr>
              <p:cNvPr id="42010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42011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2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3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4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5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6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7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8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9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0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1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2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3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4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5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6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7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8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9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sp>
          <p:nvSpPr>
            <p:cNvPr id="42030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31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32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33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34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35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36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37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38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en-US"/>
            </a:p>
          </p:txBody>
        </p:sp>
        <p:sp>
          <p:nvSpPr>
            <p:cNvPr id="42039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40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 eaLnBrk="1" hangingPunct="1"/>
              <a:endParaRPr kumimoji="1" lang="en-US"/>
            </a:p>
          </p:txBody>
        </p:sp>
      </p:grpSp>
      <p:sp>
        <p:nvSpPr>
          <p:cNvPr id="42041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2042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2043" name="Rectangle 5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2044" name="Rectangle 6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2045" name="Rectangle 6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D1403F4-74EE-4A8F-8152-E933CE4E5B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6B3B57-0C86-4CAF-9D1F-BF9B1B841D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FBBCE4-35A0-4074-A41A-4804E91222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102134-7D67-49BE-AD1D-E51244BA19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6A4F13-C8EF-4ADB-8BD4-D43903115B4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2C7BE-E126-4B7F-A22E-5396636B23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8ACF7-D9F3-40F9-8130-FE31E494294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C1A0F1-488E-4174-88A0-2D4BC40EB7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609AE8-5C6B-462A-BA48-A0FE5D406C7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3A6E57-2DF3-4262-ACD2-9EB9BD0A71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13A00B-31F2-4788-9438-E2E8D8FF1C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1625" y="6242050"/>
            <a:ext cx="1782763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57425" y="6248400"/>
            <a:ext cx="3455988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67400" y="6248400"/>
            <a:ext cx="1755775" cy="474663"/>
          </a:xfrm>
        </p:spPr>
        <p:txBody>
          <a:bodyPr/>
          <a:lstStyle>
            <a:lvl1pPr>
              <a:defRPr/>
            </a:lvl1pPr>
          </a:lstStyle>
          <a:p>
            <a:fld id="{4A52A8A6-39A2-4DE0-B1F4-8ECF285D7D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" y="227013"/>
            <a:ext cx="747712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1625" y="6242050"/>
            <a:ext cx="1782763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57425" y="6248400"/>
            <a:ext cx="3455988" cy="474663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67400" y="6248400"/>
            <a:ext cx="1755775" cy="474663"/>
          </a:xfrm>
        </p:spPr>
        <p:txBody>
          <a:bodyPr/>
          <a:lstStyle>
            <a:lvl1pPr>
              <a:defRPr/>
            </a:lvl1pPr>
          </a:lstStyle>
          <a:p>
            <a:fld id="{84EF269A-41C9-403D-A22E-C7B162A7E6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wmf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40963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en-US"/>
            </a:p>
          </p:txBody>
        </p:sp>
        <p:sp>
          <p:nvSpPr>
            <p:cNvPr id="40964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en-US"/>
            </a:p>
          </p:txBody>
        </p:sp>
        <p:sp>
          <p:nvSpPr>
            <p:cNvPr id="40965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en-US"/>
            </a:p>
          </p:txBody>
        </p:sp>
        <p:grpSp>
          <p:nvGrpSpPr>
            <p:cNvPr id="40966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40967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40968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40969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40970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0971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40972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0973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0974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0975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0976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0977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pic>
              <p:nvPicPr>
                <p:cNvPr id="40978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79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80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81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82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83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84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85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grpSp>
            <p:nvGrpSpPr>
              <p:cNvPr id="40986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40987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88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89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90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91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92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93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94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95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96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97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98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0999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000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001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002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003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004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1005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sp>
          <p:nvSpPr>
            <p:cNvPr id="41006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07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08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09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6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10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6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11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12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13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14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kumimoji="1" lang="en-US"/>
            </a:p>
          </p:txBody>
        </p:sp>
        <p:sp>
          <p:nvSpPr>
            <p:cNvPr id="41015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16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 eaLnBrk="1" hangingPunct="1"/>
              <a:endParaRPr kumimoji="1" lang="en-US"/>
            </a:p>
          </p:txBody>
        </p:sp>
      </p:grpSp>
      <p:sp>
        <p:nvSpPr>
          <p:cNvPr id="41017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018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19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/>
          </a:p>
        </p:txBody>
      </p:sp>
      <p:sp>
        <p:nvSpPr>
          <p:cNvPr id="41020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/>
          </a:p>
        </p:txBody>
      </p:sp>
      <p:sp>
        <p:nvSpPr>
          <p:cNvPr id="41021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A5F45D5D-98C1-4ECA-A4B4-7A79C95696D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Blip>
          <a:blip r:embed="rId18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9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Western Civilization to 1500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40: Medieval Monarchies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Review of Feudalism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i="1" dirty="0"/>
              <a:t>Lord</a:t>
            </a:r>
            <a:r>
              <a:rPr lang="en-US" dirty="0"/>
              <a:t> grants a </a:t>
            </a:r>
            <a:r>
              <a:rPr lang="en-US" i="1" dirty="0"/>
              <a:t>benefice</a:t>
            </a:r>
            <a:r>
              <a:rPr lang="en-US" dirty="0"/>
              <a:t> (or </a:t>
            </a:r>
            <a:r>
              <a:rPr lang="en-US" i="1" dirty="0"/>
              <a:t>fief</a:t>
            </a:r>
            <a:r>
              <a:rPr lang="en-US" dirty="0"/>
              <a:t>) to a </a:t>
            </a:r>
            <a:r>
              <a:rPr lang="en-US" i="1" dirty="0"/>
              <a:t>vassal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i="1" dirty="0"/>
              <a:t>Vassal</a:t>
            </a:r>
            <a:r>
              <a:rPr lang="en-US" dirty="0"/>
              <a:t> performs (military) service for the </a:t>
            </a:r>
            <a:r>
              <a:rPr lang="en-US" i="1" dirty="0"/>
              <a:t>lord</a:t>
            </a:r>
            <a:r>
              <a:rPr lang="en-US" dirty="0"/>
              <a:t> in return</a:t>
            </a:r>
          </a:p>
          <a:p>
            <a:pPr>
              <a:lnSpc>
                <a:spcPct val="90000"/>
              </a:lnSpc>
            </a:pPr>
            <a:r>
              <a:rPr lang="en-US" i="1" dirty="0" err="1"/>
              <a:t>Subinfeudation</a:t>
            </a:r>
            <a:r>
              <a:rPr lang="en-US" dirty="0"/>
              <a:t>—vassal divides his fief and distributes it to other vassals, becoming their lord</a:t>
            </a:r>
          </a:p>
          <a:p>
            <a:pPr>
              <a:lnSpc>
                <a:spcPct val="90000"/>
              </a:lnSpc>
            </a:pPr>
            <a:r>
              <a:rPr lang="en-US" dirty="0"/>
              <a:t>Decentralized structure—local control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Rise of National Monarchy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England</a:t>
            </a:r>
          </a:p>
          <a:p>
            <a:r>
              <a:rPr lang="en-US" dirty="0"/>
              <a:t>France</a:t>
            </a:r>
          </a:p>
          <a:p>
            <a:r>
              <a:rPr lang="en-US" dirty="0"/>
              <a:t>Spain</a:t>
            </a:r>
          </a:p>
          <a:p>
            <a:r>
              <a:rPr lang="en-US" dirty="0"/>
              <a:t>Holy Roman Empire (Germany)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England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Anglo-Saxon Period (to 1066)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“</a:t>
            </a:r>
            <a:r>
              <a:rPr lang="en-US" sz="2400" dirty="0" err="1"/>
              <a:t>Heptarchy</a:t>
            </a:r>
            <a:r>
              <a:rPr lang="en-US" sz="2400" dirty="0"/>
              <a:t>”—seven small kingdoms gradually consolidated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Viking invasions (9</a:t>
            </a:r>
            <a:r>
              <a:rPr lang="en-US" sz="2400" baseline="30000" dirty="0"/>
              <a:t>th</a:t>
            </a:r>
            <a:r>
              <a:rPr lang="en-US" sz="2400" dirty="0"/>
              <a:t> century)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Alfred the Great (871-899)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Stopped the Vikings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Mini-Renaissance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Foundations of common law</a:t>
            </a:r>
          </a:p>
        </p:txBody>
      </p:sp>
      <p:pic>
        <p:nvPicPr>
          <p:cNvPr id="45061" name="Picture 5" descr="anglo-saxon england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32250" y="1809750"/>
            <a:ext cx="3617913" cy="4073525"/>
          </a:xfrm>
          <a:noFill/>
          <a:ln/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England (2)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Norman Conquest (1066)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William “the Conqueror”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Battle of Hastings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Centralization of power</a:t>
            </a:r>
          </a:p>
          <a:p>
            <a:pPr lvl="1">
              <a:lnSpc>
                <a:spcPct val="90000"/>
              </a:lnSpc>
            </a:pPr>
            <a:r>
              <a:rPr lang="en-US" sz="2400" i="1" dirty="0"/>
              <a:t>Liege homage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Shire-reeves (sheriffs)</a:t>
            </a:r>
          </a:p>
          <a:p>
            <a:pPr lvl="1">
              <a:lnSpc>
                <a:spcPct val="90000"/>
              </a:lnSpc>
            </a:pPr>
            <a:r>
              <a:rPr lang="en-US" sz="2400" i="1" dirty="0" err="1"/>
              <a:t>Domesday</a:t>
            </a:r>
            <a:r>
              <a:rPr lang="en-US" sz="2400" i="1" dirty="0"/>
              <a:t> Book</a:t>
            </a:r>
            <a:endParaRPr lang="en-US" sz="2400" dirty="0"/>
          </a:p>
        </p:txBody>
      </p:sp>
      <p:pic>
        <p:nvPicPr>
          <p:cNvPr id="46085" name="Picture 5" descr="domesday book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3525" y="2500313"/>
            <a:ext cx="3616325" cy="26924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6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6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England (3)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 dirty="0"/>
              <a:t>Plantagenet Dynasty (1154-1485)</a:t>
            </a:r>
          </a:p>
          <a:p>
            <a:pPr lvl="1"/>
            <a:r>
              <a:rPr lang="en-US" sz="2000" dirty="0"/>
              <a:t>Henry II (1154-1189)</a:t>
            </a:r>
          </a:p>
          <a:p>
            <a:pPr lvl="2"/>
            <a:r>
              <a:rPr lang="en-US" sz="1800" dirty="0" err="1"/>
              <a:t>Angevin</a:t>
            </a:r>
            <a:r>
              <a:rPr lang="en-US" sz="1800" dirty="0"/>
              <a:t> Empire</a:t>
            </a:r>
          </a:p>
          <a:p>
            <a:pPr lvl="2"/>
            <a:r>
              <a:rPr lang="en-US" sz="1800" dirty="0"/>
              <a:t>Common law</a:t>
            </a:r>
          </a:p>
          <a:p>
            <a:pPr lvl="1"/>
            <a:r>
              <a:rPr lang="en-US" sz="2000" dirty="0"/>
              <a:t>Richard I (1189-1199) and Crusades</a:t>
            </a:r>
          </a:p>
          <a:p>
            <a:pPr lvl="1"/>
            <a:r>
              <a:rPr lang="en-US" sz="2000" dirty="0"/>
              <a:t>John (1199-1216)</a:t>
            </a:r>
          </a:p>
          <a:p>
            <a:pPr lvl="2"/>
            <a:r>
              <a:rPr lang="en-US" sz="1800" dirty="0"/>
              <a:t>Wars with France</a:t>
            </a:r>
          </a:p>
          <a:p>
            <a:pPr lvl="2"/>
            <a:r>
              <a:rPr lang="en-US" sz="1800" dirty="0"/>
              <a:t>Struggles with Innocent III</a:t>
            </a:r>
          </a:p>
          <a:p>
            <a:pPr lvl="2"/>
            <a:r>
              <a:rPr lang="en-US" sz="1800" dirty="0"/>
              <a:t>Magna </a:t>
            </a:r>
            <a:r>
              <a:rPr lang="en-US" sz="1800" dirty="0" err="1"/>
              <a:t>Carta</a:t>
            </a:r>
            <a:r>
              <a:rPr lang="en-US" sz="1800" dirty="0"/>
              <a:t> (1215)</a:t>
            </a:r>
          </a:p>
        </p:txBody>
      </p:sp>
      <p:pic>
        <p:nvPicPr>
          <p:cNvPr id="47109" name="Picture 5" descr="angevin empire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48125" y="1598613"/>
            <a:ext cx="3584575" cy="44973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7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7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71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71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71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71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France—Capetian Dynasty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Hugh Capet (987-996)—weakness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Louis VI (1108-1137)—expansion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Philip Augustus (1180-1223)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Wars with </a:t>
            </a:r>
            <a:r>
              <a:rPr lang="en-US" sz="2000" dirty="0" err="1"/>
              <a:t>Plantagenets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 err="1"/>
              <a:t>Albigensian</a:t>
            </a:r>
            <a:r>
              <a:rPr lang="en-US" sz="2000" dirty="0"/>
              <a:t> Crusade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Louis IX (1226-1270)—ideal monarch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Philip IV (1285-1314) and Boniface VIII</a:t>
            </a:r>
          </a:p>
        </p:txBody>
      </p:sp>
      <p:pic>
        <p:nvPicPr>
          <p:cNvPr id="51205" name="Picture 5" descr="medieval france - 1035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098925" y="1598613"/>
            <a:ext cx="3484563" cy="44973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1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1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“Spain”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 dirty="0"/>
              <a:t>Visigoth Kingdom (5</a:t>
            </a:r>
            <a:r>
              <a:rPr lang="en-US" sz="2800" baseline="30000" dirty="0"/>
              <a:t>th</a:t>
            </a:r>
            <a:r>
              <a:rPr lang="en-US" sz="2800" dirty="0"/>
              <a:t> century)</a:t>
            </a:r>
          </a:p>
          <a:p>
            <a:r>
              <a:rPr lang="en-US" sz="2800" dirty="0"/>
              <a:t>Arab Conquest (711)</a:t>
            </a:r>
          </a:p>
          <a:p>
            <a:r>
              <a:rPr lang="en-US" sz="2800" i="1" dirty="0" err="1"/>
              <a:t>Reconquista</a:t>
            </a:r>
            <a:endParaRPr lang="en-US" sz="2800" dirty="0"/>
          </a:p>
          <a:p>
            <a:r>
              <a:rPr lang="en-US" sz="2800" dirty="0"/>
              <a:t>Major kingdoms</a:t>
            </a:r>
          </a:p>
          <a:p>
            <a:pPr lvl="1"/>
            <a:r>
              <a:rPr lang="en-US" sz="2400" dirty="0"/>
              <a:t>Castile-Leon</a:t>
            </a:r>
          </a:p>
          <a:p>
            <a:pPr lvl="1"/>
            <a:r>
              <a:rPr lang="en-US" sz="2400" dirty="0"/>
              <a:t>Aragon</a:t>
            </a:r>
          </a:p>
          <a:p>
            <a:pPr lvl="1"/>
            <a:r>
              <a:rPr lang="en-US" sz="2400" dirty="0"/>
              <a:t>Portugal</a:t>
            </a:r>
          </a:p>
        </p:txBody>
      </p:sp>
      <p:pic>
        <p:nvPicPr>
          <p:cNvPr id="54277" name="Picture 5" descr="spain 13th Century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63525" y="1760538"/>
            <a:ext cx="3616325" cy="41719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42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Holy Roman Empire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Otto I “the Great” (936-973)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Church relations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Imperial title (962)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Italy or Germany?</a:t>
            </a:r>
          </a:p>
          <a:p>
            <a:pPr>
              <a:lnSpc>
                <a:spcPct val="90000"/>
              </a:lnSpc>
            </a:pPr>
            <a:r>
              <a:rPr lang="en-US" sz="2800" dirty="0" err="1"/>
              <a:t>Hohenstaufens</a:t>
            </a:r>
            <a:endParaRPr lang="en-US" sz="2800" dirty="0"/>
          </a:p>
          <a:p>
            <a:pPr lvl="1">
              <a:lnSpc>
                <a:spcPct val="90000"/>
              </a:lnSpc>
            </a:pPr>
            <a:r>
              <a:rPr lang="en-US" sz="2400" dirty="0"/>
              <a:t>Frederick I “Barbarossa” (1152-1190)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Frederick II (1215-1250)</a:t>
            </a:r>
          </a:p>
        </p:txBody>
      </p:sp>
      <p:pic>
        <p:nvPicPr>
          <p:cNvPr id="56326" name="Picture 6" descr="holy_roman_Empire_Map1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54488" y="1598613"/>
            <a:ext cx="3373437" cy="4497387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63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63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Representative Assemblies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Originated in medieval period</a:t>
            </a:r>
          </a:p>
          <a:p>
            <a:pPr>
              <a:lnSpc>
                <a:spcPct val="90000"/>
              </a:lnSpc>
            </a:pPr>
            <a:r>
              <a:rPr lang="en-US" dirty="0"/>
              <a:t>Features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Kings seek support from landed classes and wealthy townsmen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“Extraordinary” taxes require consent</a:t>
            </a:r>
          </a:p>
          <a:p>
            <a:pPr>
              <a:lnSpc>
                <a:spcPct val="90000"/>
              </a:lnSpc>
            </a:pPr>
            <a:r>
              <a:rPr lang="en-US" dirty="0"/>
              <a:t>Castilian </a:t>
            </a:r>
            <a:r>
              <a:rPr lang="en-US" i="1" dirty="0" err="1"/>
              <a:t>cortes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French </a:t>
            </a:r>
            <a:r>
              <a:rPr lang="en-US" i="1" dirty="0"/>
              <a:t>Estates-General</a:t>
            </a:r>
          </a:p>
          <a:p>
            <a:pPr>
              <a:lnSpc>
                <a:spcPct val="90000"/>
              </a:lnSpc>
            </a:pPr>
            <a:r>
              <a:rPr lang="en-US" dirty="0"/>
              <a:t>English </a:t>
            </a:r>
            <a:r>
              <a:rPr lang="en-US" i="1" dirty="0"/>
              <a:t>parliament</a:t>
            </a:r>
            <a:r>
              <a:rPr lang="en-US" dirty="0"/>
              <a:t> (Henry III vs. Simon de Montfort)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Revival of Roman Law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Rediscovery of Justinian’s </a:t>
            </a:r>
            <a:r>
              <a:rPr lang="en-US" i="1" dirty="0"/>
              <a:t>Corpus </a:t>
            </a:r>
            <a:r>
              <a:rPr lang="en-US" i="1" dirty="0" err="1"/>
              <a:t>Iuris</a:t>
            </a:r>
            <a:r>
              <a:rPr lang="en-US" i="1" dirty="0"/>
              <a:t> </a:t>
            </a:r>
            <a:r>
              <a:rPr lang="en-US" i="1" dirty="0" err="1"/>
              <a:t>Civilis</a:t>
            </a:r>
            <a:endParaRPr lang="en-US" dirty="0"/>
          </a:p>
          <a:p>
            <a:r>
              <a:rPr lang="en-US" dirty="0"/>
              <a:t>Growing sophistication of legal commentaries</a:t>
            </a:r>
          </a:p>
          <a:p>
            <a:r>
              <a:rPr lang="en-US" dirty="0"/>
              <a:t>Contrast to Germanic and feudal custom</a:t>
            </a:r>
          </a:p>
          <a:p>
            <a:r>
              <a:rPr lang="en-US" dirty="0"/>
              <a:t>Popularity with rulers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theme/theme1.xml><?xml version="1.0" encoding="utf-8"?>
<a:theme xmlns:a="http://schemas.openxmlformats.org/drawingml/2006/main" name="Kimono">
  <a:themeElements>
    <a:clrScheme name="Kimono 1">
      <a:dk1>
        <a:srgbClr val="2F1311"/>
      </a:dk1>
      <a:lt1>
        <a:srgbClr val="C16059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Kimon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imono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imono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imono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Kimono</Template>
  <TotalTime>144</TotalTime>
  <Words>325</Words>
  <Application>Microsoft Office PowerPoint</Application>
  <PresentationFormat>On-screen Show (4:3)</PresentationFormat>
  <Paragraphs>75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Arial</vt:lpstr>
      <vt:lpstr>Kimono</vt:lpstr>
      <vt:lpstr>Western Civilization to 1500</vt:lpstr>
      <vt:lpstr>Review of Feudalism</vt:lpstr>
      <vt:lpstr>Rise of National Monarchy</vt:lpstr>
      <vt:lpstr>England</vt:lpstr>
      <vt:lpstr>England (2)</vt:lpstr>
      <vt:lpstr>England (3)</vt:lpstr>
      <vt:lpstr>France—Capetian Dynasty</vt:lpstr>
      <vt:lpstr>“Spain”</vt:lpstr>
      <vt:lpstr>Holy Roman Empire</vt:lpstr>
      <vt:lpstr>Representative Assemblies</vt:lpstr>
      <vt:lpstr>Revival of Roman Law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Medieval Politics</dc:title>
  <dc:creator>jasonje</dc:creator>
  <cp:lastModifiedBy>Jason</cp:lastModifiedBy>
  <cp:revision>9</cp:revision>
  <dcterms:created xsi:type="dcterms:W3CDTF">2006-01-14T21:43:37Z</dcterms:created>
  <dcterms:modified xsi:type="dcterms:W3CDTF">2011-08-26T12:02:08Z</dcterms:modified>
</cp:coreProperties>
</file>