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9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9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9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9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9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9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9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9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00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201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201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20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/>
            </a:p>
          </p:txBody>
        </p:sp>
      </p:grpSp>
      <p:sp>
        <p:nvSpPr>
          <p:cNvPr id="420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04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4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4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1403F4-74EE-4A8F-8152-E933CE4E5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6E57-2DF3-4262-ACD2-9EB9BD0A7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3A00B-31F2-4788-9438-E2E8D8FF1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4A52A8A6-39A2-4DE0-B1F4-8ECF285D7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84EF269A-41C9-403D-A22E-C7B162A7E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3B57-0C86-4CAF-9D1F-BF9B1B841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BBCE4-35A0-4074-A41A-4804E9122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02134-7D67-49BE-AD1D-E51244BA1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A4F13-C8EF-4ADB-8BD4-D43903115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C7BE-E126-4B7F-A22E-5396636B2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8ACF7-D9F3-40F9-8130-FE31E4942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A0F1-488E-4174-88A0-2D4BC40EB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09AE8-5C6B-462A-BA48-A0FE5D406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09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09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09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09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9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09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09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09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0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410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en-US"/>
            </a:p>
          </p:txBody>
        </p:sp>
      </p:grpSp>
      <p:sp>
        <p:nvSpPr>
          <p:cNvPr id="4101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0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0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5F45D5D-98C1-4ECA-A4B4-7A79C95696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 to 1500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40: Medieval Monarchies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Representative Assemblies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Originated in medieval period</a:t>
            </a:r>
          </a:p>
          <a:p>
            <a:pPr>
              <a:lnSpc>
                <a:spcPct val="90000"/>
              </a:lnSpc>
            </a:pPr>
            <a:r>
              <a:rPr lang="en-US" dirty="0"/>
              <a:t>Features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Kings seek support from landed classes and wealthy townsmen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“Extraordinary” taxes require consent</a:t>
            </a:r>
          </a:p>
          <a:p>
            <a:pPr>
              <a:lnSpc>
                <a:spcPct val="90000"/>
              </a:lnSpc>
            </a:pPr>
            <a:r>
              <a:rPr lang="en-US" dirty="0"/>
              <a:t>Castilian </a:t>
            </a:r>
            <a:r>
              <a:rPr lang="en-US" i="1" dirty="0" err="1"/>
              <a:t>cortes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French </a:t>
            </a:r>
            <a:r>
              <a:rPr lang="en-US" i="1" dirty="0"/>
              <a:t>Estates-General</a:t>
            </a:r>
          </a:p>
          <a:p>
            <a:pPr>
              <a:lnSpc>
                <a:spcPct val="90000"/>
              </a:lnSpc>
            </a:pPr>
            <a:r>
              <a:rPr lang="en-US" dirty="0"/>
              <a:t>English </a:t>
            </a:r>
            <a:r>
              <a:rPr lang="en-US" i="1" dirty="0"/>
              <a:t>parliament</a:t>
            </a:r>
            <a:r>
              <a:rPr lang="en-US" dirty="0"/>
              <a:t> (Henry III vs. Simon de Montfort)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Revival of Roman Law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Rediscovery of Justinian’s </a:t>
            </a:r>
            <a:r>
              <a:rPr lang="en-US" i="1" dirty="0"/>
              <a:t>Corpus </a:t>
            </a:r>
            <a:r>
              <a:rPr lang="en-US" i="1" dirty="0" err="1"/>
              <a:t>Iuris</a:t>
            </a:r>
            <a:r>
              <a:rPr lang="en-US" i="1" dirty="0"/>
              <a:t> </a:t>
            </a:r>
            <a:r>
              <a:rPr lang="en-US" i="1" dirty="0" err="1"/>
              <a:t>Civilis</a:t>
            </a:r>
            <a:endParaRPr lang="en-US" dirty="0"/>
          </a:p>
          <a:p>
            <a:r>
              <a:rPr lang="en-US" dirty="0"/>
              <a:t>Growing sophistication of legal commentaries</a:t>
            </a:r>
          </a:p>
          <a:p>
            <a:r>
              <a:rPr lang="en-US" dirty="0"/>
              <a:t>Contrast to Germanic and feudal custom</a:t>
            </a:r>
          </a:p>
          <a:p>
            <a:r>
              <a:rPr lang="en-US" dirty="0"/>
              <a:t>Popularity with rulers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Feudalism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Lord</a:t>
            </a:r>
            <a:r>
              <a:rPr lang="en-US" dirty="0"/>
              <a:t> grants a </a:t>
            </a:r>
            <a:r>
              <a:rPr lang="en-US" i="1" dirty="0"/>
              <a:t>benefice</a:t>
            </a:r>
            <a:r>
              <a:rPr lang="en-US" dirty="0"/>
              <a:t> (or </a:t>
            </a:r>
            <a:r>
              <a:rPr lang="en-US" i="1" dirty="0"/>
              <a:t>fief</a:t>
            </a:r>
            <a:r>
              <a:rPr lang="en-US" dirty="0"/>
              <a:t>) to a </a:t>
            </a:r>
            <a:r>
              <a:rPr lang="en-US" i="1" dirty="0"/>
              <a:t>vassal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Vassal</a:t>
            </a:r>
            <a:r>
              <a:rPr lang="en-US" dirty="0"/>
              <a:t> performs (military) service for the </a:t>
            </a:r>
            <a:r>
              <a:rPr lang="en-US" i="1" dirty="0"/>
              <a:t>lord</a:t>
            </a:r>
            <a:r>
              <a:rPr lang="en-US" dirty="0"/>
              <a:t> in return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Subinfeudation</a:t>
            </a:r>
            <a:r>
              <a:rPr lang="en-US" dirty="0"/>
              <a:t>—vassal divides his fief and distributes it to other vassals, becoming their lord</a:t>
            </a:r>
          </a:p>
          <a:p>
            <a:pPr>
              <a:lnSpc>
                <a:spcPct val="90000"/>
              </a:lnSpc>
            </a:pPr>
            <a:r>
              <a:rPr lang="en-US" dirty="0"/>
              <a:t>Decentralized structure—local control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Rise of National Monarchy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England</a:t>
            </a:r>
          </a:p>
          <a:p>
            <a:r>
              <a:rPr lang="en-US" dirty="0"/>
              <a:t>France</a:t>
            </a:r>
          </a:p>
          <a:p>
            <a:r>
              <a:rPr lang="en-US" dirty="0"/>
              <a:t>Spain</a:t>
            </a:r>
          </a:p>
          <a:p>
            <a:r>
              <a:rPr lang="en-US" dirty="0"/>
              <a:t>Holy Roman Empire (Germany)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England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Anglo-Saxon Period (to 1066)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“</a:t>
            </a:r>
            <a:r>
              <a:rPr lang="en-US" sz="2400" dirty="0" err="1"/>
              <a:t>Heptarchy</a:t>
            </a:r>
            <a:r>
              <a:rPr lang="en-US" sz="2400" dirty="0"/>
              <a:t>”—seven small kingdoms gradually consolidated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Viking invasions (9</a:t>
            </a:r>
            <a:r>
              <a:rPr lang="en-US" sz="2400" baseline="30000" dirty="0"/>
              <a:t>th</a:t>
            </a:r>
            <a:r>
              <a:rPr lang="en-US" sz="2400" dirty="0"/>
              <a:t> century)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Alfred the Great (871-899)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Stopped the Vikings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Mini-Renaissance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Foundations of common law</a:t>
            </a:r>
          </a:p>
        </p:txBody>
      </p:sp>
      <p:pic>
        <p:nvPicPr>
          <p:cNvPr id="45061" name="Picture 5" descr="anglo-saxon englan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2250" y="1809750"/>
            <a:ext cx="3617913" cy="4073525"/>
          </a:xfrm>
          <a:noFill/>
          <a:ln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England (2)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Norman Conquest (1066)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William “the Conqueror”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Battle of Hastings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Centralization of power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Liege homage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Shire-reeves (sheriffs)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/>
              <a:t>Domesday</a:t>
            </a:r>
            <a:r>
              <a:rPr lang="en-US" sz="2400" i="1" dirty="0"/>
              <a:t> Book</a:t>
            </a:r>
            <a:endParaRPr lang="en-US" sz="2400" dirty="0"/>
          </a:p>
        </p:txBody>
      </p:sp>
      <p:pic>
        <p:nvPicPr>
          <p:cNvPr id="46085" name="Picture 5" descr="domesday book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2500313"/>
            <a:ext cx="3616325" cy="269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England 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Plantagenet Dynasty (1154-1485)</a:t>
            </a:r>
          </a:p>
          <a:p>
            <a:pPr lvl="1"/>
            <a:r>
              <a:rPr lang="en-US" sz="2000" dirty="0"/>
              <a:t>Henry II (1154-1189)</a:t>
            </a:r>
          </a:p>
          <a:p>
            <a:pPr lvl="2"/>
            <a:r>
              <a:rPr lang="en-US" sz="1800" dirty="0" err="1"/>
              <a:t>Angevin</a:t>
            </a:r>
            <a:r>
              <a:rPr lang="en-US" sz="1800" dirty="0"/>
              <a:t> Empire</a:t>
            </a:r>
          </a:p>
          <a:p>
            <a:pPr lvl="2"/>
            <a:r>
              <a:rPr lang="en-US" sz="1800" dirty="0"/>
              <a:t>Common law</a:t>
            </a:r>
          </a:p>
          <a:p>
            <a:pPr lvl="1"/>
            <a:r>
              <a:rPr lang="en-US" sz="2000" dirty="0"/>
              <a:t>Richard I (1189-1199) and Crusades</a:t>
            </a:r>
          </a:p>
          <a:p>
            <a:pPr lvl="1"/>
            <a:r>
              <a:rPr lang="en-US" sz="2000" dirty="0"/>
              <a:t>John (1199-1216)</a:t>
            </a:r>
          </a:p>
          <a:p>
            <a:pPr lvl="2"/>
            <a:r>
              <a:rPr lang="en-US" sz="1800" dirty="0"/>
              <a:t>Wars with France</a:t>
            </a:r>
          </a:p>
          <a:p>
            <a:pPr lvl="2"/>
            <a:r>
              <a:rPr lang="en-US" sz="1800" dirty="0"/>
              <a:t>Struggles with Innocent III</a:t>
            </a:r>
          </a:p>
          <a:p>
            <a:pPr lvl="2"/>
            <a:r>
              <a:rPr lang="en-US" sz="1800" dirty="0"/>
              <a:t>Magna </a:t>
            </a:r>
            <a:r>
              <a:rPr lang="en-US" sz="1800" dirty="0" err="1"/>
              <a:t>Carta</a:t>
            </a:r>
            <a:r>
              <a:rPr lang="en-US" sz="1800" dirty="0"/>
              <a:t> (1215)</a:t>
            </a:r>
          </a:p>
        </p:txBody>
      </p:sp>
      <p:pic>
        <p:nvPicPr>
          <p:cNvPr id="47109" name="Picture 5" descr="angevin empire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8125" y="1598613"/>
            <a:ext cx="3584575" cy="449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France—Capetian Dynasty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Hugh Capet (987-996)—weakness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Louis VI (1108-1137)—expansion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Philip Augustus (1180-1223)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Wars with </a:t>
            </a:r>
            <a:r>
              <a:rPr lang="en-US" sz="2000" dirty="0" err="1"/>
              <a:t>Plantagenets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Albigensian</a:t>
            </a:r>
            <a:r>
              <a:rPr lang="en-US" sz="2000" dirty="0"/>
              <a:t> Crusade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Louis IX (1226-1270)—ideal monarch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Philip IV (1285-1314) and Boniface VIII</a:t>
            </a:r>
          </a:p>
        </p:txBody>
      </p:sp>
      <p:pic>
        <p:nvPicPr>
          <p:cNvPr id="51205" name="Picture 5" descr="medieval france - 103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98925" y="1598613"/>
            <a:ext cx="3484563" cy="449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“Spain”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Visigoth Kingdom (5</a:t>
            </a:r>
            <a:r>
              <a:rPr lang="en-US" sz="2800" baseline="30000" dirty="0"/>
              <a:t>th</a:t>
            </a:r>
            <a:r>
              <a:rPr lang="en-US" sz="2800" dirty="0"/>
              <a:t> century)</a:t>
            </a:r>
          </a:p>
          <a:p>
            <a:r>
              <a:rPr lang="en-US" sz="2800" dirty="0"/>
              <a:t>Arab Conquest (711)</a:t>
            </a:r>
          </a:p>
          <a:p>
            <a:r>
              <a:rPr lang="en-US" sz="2800" i="1" dirty="0" err="1"/>
              <a:t>Reconquista</a:t>
            </a:r>
            <a:endParaRPr lang="en-US" sz="2800" dirty="0"/>
          </a:p>
          <a:p>
            <a:r>
              <a:rPr lang="en-US" sz="2800" dirty="0"/>
              <a:t>Major kingdoms</a:t>
            </a:r>
          </a:p>
          <a:p>
            <a:pPr lvl="1"/>
            <a:r>
              <a:rPr lang="en-US" sz="2400" dirty="0"/>
              <a:t>Castile-Leon</a:t>
            </a:r>
          </a:p>
          <a:p>
            <a:pPr lvl="1"/>
            <a:r>
              <a:rPr lang="en-US" sz="2400" dirty="0"/>
              <a:t>Aragon</a:t>
            </a:r>
          </a:p>
          <a:p>
            <a:pPr lvl="1"/>
            <a:r>
              <a:rPr lang="en-US" sz="2400" dirty="0"/>
              <a:t>Portugal</a:t>
            </a:r>
          </a:p>
        </p:txBody>
      </p:sp>
      <p:pic>
        <p:nvPicPr>
          <p:cNvPr id="54277" name="Picture 5" descr="spain 13th Century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1760538"/>
            <a:ext cx="3616325" cy="4171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Roman Empire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Otto I “the Great” (936-973)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Church relations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Imperial title (962)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Italy or Germany?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Hohenstaufens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Frederick I “Barbarossa” (1152-1190)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Frederick II (1215-1250)</a:t>
            </a:r>
          </a:p>
        </p:txBody>
      </p:sp>
      <p:pic>
        <p:nvPicPr>
          <p:cNvPr id="56326" name="Picture 6" descr="holy_roman_Empire_Map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54488" y="1598613"/>
            <a:ext cx="3373437" cy="449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144</TotalTime>
  <Words>325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Kimono</vt:lpstr>
      <vt:lpstr>Western Civilization to 1500</vt:lpstr>
      <vt:lpstr>Review of Feudalism</vt:lpstr>
      <vt:lpstr>Rise of National Monarchy</vt:lpstr>
      <vt:lpstr>England</vt:lpstr>
      <vt:lpstr>England (2)</vt:lpstr>
      <vt:lpstr>England (3)</vt:lpstr>
      <vt:lpstr>France—Capetian Dynasty</vt:lpstr>
      <vt:lpstr>“Spain”</vt:lpstr>
      <vt:lpstr>Holy Roman Empire</vt:lpstr>
      <vt:lpstr>Representative Assemblies</vt:lpstr>
      <vt:lpstr>Revival of Roman Law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Politics</dc:title>
  <dc:creator>jasonje</dc:creator>
  <cp:lastModifiedBy>Jason</cp:lastModifiedBy>
  <cp:revision>9</cp:revision>
  <dcterms:created xsi:type="dcterms:W3CDTF">2006-01-14T21:43:37Z</dcterms:created>
  <dcterms:modified xsi:type="dcterms:W3CDTF">2011-08-26T12:02:08Z</dcterms:modified>
</cp:coreProperties>
</file>