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62" r:id="rId3"/>
    <p:sldId id="258" r:id="rId4"/>
    <p:sldId id="259" r:id="rId5"/>
    <p:sldId id="260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10" name="Group 118"/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33909" name="Group 117"/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33894" name="Rectangle 102"/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95" name="Rectangle 103"/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5" name="Rectangle 3"/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6" name="Rectangle 4"/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7" name="Rectangle 5"/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8" name="Rectangle 6"/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800" name="Group 8"/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33801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02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3803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33804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05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06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07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08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09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0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1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2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3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4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15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6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7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8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9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0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1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2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3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4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5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6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7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8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29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0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1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2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33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4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5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36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7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8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9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40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4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42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33843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44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4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4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47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4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4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0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2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3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54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5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6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7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8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9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0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1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2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3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4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5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6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68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69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0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1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72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3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4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75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6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78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9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80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81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33882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83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884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5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6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97" name="Rectangle 105"/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0" name="Group 108"/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33901" name="AutoShape 109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2" name="AutoShape 110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3" name="AutoShape 111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4" name="Group 112"/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33905" name="AutoShape 113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6" name="AutoShape 114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7" name="AutoShape 115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887" name="Rectangle 9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88" name="Rectangle 9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889" name="Rectangle 9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0" name="Rectangle 9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1" name="Rectangle 9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05AF11-522C-4224-89C7-CE18562004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1EAA3-34DA-4004-89C6-20A8EB143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CA7B4-40A6-4FA1-BEAC-57D275D903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A0F766D-A7B1-4DE2-9ED5-8474BBF97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F99EC1-6511-4E48-AA10-A8E77CAE8C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A992F9A-F7DB-4AF8-BBBF-E14DC8584A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C31FD-D5B2-41B0-B4CF-80ADA10658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4FDB9-5A6D-4350-8534-161CCE435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06F9A-B5D3-4BBC-BF13-1C3C9EDD1E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A1B99-9C27-455A-8145-4DD93F785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11628-8649-4BD0-B0C3-9204D79ABF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76525-6FA5-46BA-877F-0BC0BBF8FE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683A3-E2A6-4070-9AF0-C3CC311F64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6B2B0-47D8-472B-BAAA-119F6560F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30" name="Group 10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2628" name="Group 100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2531" name="Rectangle 3"/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Rectangle 6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6" name="Group 8"/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22537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38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39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42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43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44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5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6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47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8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9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51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2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3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4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5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6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8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9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0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1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62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3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4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56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6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6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68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569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0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1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57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4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7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577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78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81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82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83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4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5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6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90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1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2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5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6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7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8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601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602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3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60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05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6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07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608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9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0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611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2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3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14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5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616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617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22618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0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1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2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2629" name="Rectangle 101"/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23" name="Rectangle 9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624" name="Rectangle 9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25" name="Rectangle 9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6" name="Rectangle 9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7" name="Rectangle 9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</a:defRPr>
            </a:lvl1pPr>
          </a:lstStyle>
          <a:p>
            <a:fld id="{75670617-E2D5-45A6-9A31-27B51A7019B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39: Universities and Scholastic Philosophy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12</a:t>
            </a:r>
            <a:r>
              <a:rPr lang="en-US" baseline="30000"/>
              <a:t>th</a:t>
            </a:r>
            <a:r>
              <a:rPr lang="en-US"/>
              <a:t>-century Renaissance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Resurgence of interest in classical works</a:t>
            </a:r>
          </a:p>
          <a:p>
            <a:r>
              <a:rPr lang="en-US" dirty="0"/>
              <a:t>Translation of numerous Greek works (often via Islamic world)</a:t>
            </a:r>
          </a:p>
          <a:p>
            <a:r>
              <a:rPr lang="en-US" dirty="0" smtClean="0"/>
              <a:t>Adaptation </a:t>
            </a:r>
            <a:r>
              <a:rPr lang="en-US" dirty="0"/>
              <a:t>of </a:t>
            </a:r>
            <a:r>
              <a:rPr lang="en-US"/>
              <a:t>Arabic </a:t>
            </a:r>
            <a:r>
              <a:rPr lang="en-US" smtClean="0"/>
              <a:t>science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Rise of Universities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i="1" dirty="0" err="1"/>
              <a:t>Universitas</a:t>
            </a:r>
            <a:r>
              <a:rPr lang="en-US" sz="2800" dirty="0"/>
              <a:t> – guild</a:t>
            </a:r>
          </a:p>
          <a:p>
            <a:r>
              <a:rPr lang="en-US" sz="2800" dirty="0"/>
              <a:t>Monasteries </a:t>
            </a:r>
            <a:r>
              <a:rPr lang="en-US" sz="2800" dirty="0">
                <a:sym typeface="Wingdings" pitchFamily="2" charset="2"/>
              </a:rPr>
              <a:t> cathedral schools  universities</a:t>
            </a:r>
          </a:p>
          <a:p>
            <a:r>
              <a:rPr lang="en-US" sz="2800" dirty="0">
                <a:sym typeface="Wingdings" pitchFamily="2" charset="2"/>
              </a:rPr>
              <a:t>Early universities</a:t>
            </a:r>
          </a:p>
          <a:p>
            <a:pPr lvl="1"/>
            <a:r>
              <a:rPr lang="en-US" sz="2400" dirty="0" smtClean="0"/>
              <a:t>Salerno? </a:t>
            </a:r>
            <a:r>
              <a:rPr lang="en-US" sz="2400" dirty="0"/>
              <a:t>– medicine </a:t>
            </a:r>
          </a:p>
          <a:p>
            <a:pPr lvl="1"/>
            <a:r>
              <a:rPr lang="en-US" sz="2400" dirty="0"/>
              <a:t>Bologna – law </a:t>
            </a:r>
          </a:p>
          <a:p>
            <a:pPr lvl="1"/>
            <a:r>
              <a:rPr lang="en-US" sz="2400" dirty="0"/>
              <a:t>Paris – theology </a:t>
            </a:r>
          </a:p>
        </p:txBody>
      </p:sp>
      <p:pic>
        <p:nvPicPr>
          <p:cNvPr id="64517" name="Picture 5" descr="medieval universitie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239963"/>
            <a:ext cx="3810000" cy="39004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University Curriculum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 err="1"/>
              <a:t>Trivium</a:t>
            </a:r>
            <a:r>
              <a:rPr lang="en-US" dirty="0"/>
              <a:t> and </a:t>
            </a:r>
            <a:r>
              <a:rPr lang="en-US" i="1" dirty="0" err="1"/>
              <a:t>quadrivium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Lecture style</a:t>
            </a:r>
          </a:p>
          <a:p>
            <a:pPr>
              <a:lnSpc>
                <a:spcPct val="90000"/>
              </a:lnSpc>
            </a:pPr>
            <a:r>
              <a:rPr lang="en-US" dirty="0"/>
              <a:t>Examinations</a:t>
            </a:r>
          </a:p>
          <a:p>
            <a:pPr>
              <a:lnSpc>
                <a:spcPct val="90000"/>
              </a:lnSpc>
            </a:pPr>
            <a:r>
              <a:rPr lang="en-US" i="1" dirty="0" err="1"/>
              <a:t>Artium</a:t>
            </a:r>
            <a:r>
              <a:rPr lang="en-US" i="1" dirty="0"/>
              <a:t> </a:t>
            </a:r>
            <a:r>
              <a:rPr lang="en-US" i="1" dirty="0" err="1"/>
              <a:t>baccalarius</a:t>
            </a:r>
            <a:r>
              <a:rPr lang="en-US" dirty="0"/>
              <a:t> and </a:t>
            </a:r>
            <a:r>
              <a:rPr lang="en-US" i="1" dirty="0" err="1"/>
              <a:t>artium</a:t>
            </a:r>
            <a:r>
              <a:rPr lang="en-US" i="1" dirty="0"/>
              <a:t> magister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professions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Medicine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Student Life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Backgrounds – middling groups</a:t>
            </a:r>
          </a:p>
          <a:p>
            <a:r>
              <a:rPr lang="en-US" sz="2800" dirty="0"/>
              <a:t>Good students, bad students</a:t>
            </a:r>
          </a:p>
          <a:p>
            <a:r>
              <a:rPr lang="en-US" sz="2800" dirty="0"/>
              <a:t>Student/teacher relations (Bologna, Paris)</a:t>
            </a:r>
          </a:p>
          <a:p>
            <a:r>
              <a:rPr lang="en-US" sz="2800" dirty="0"/>
              <a:t>School violence</a:t>
            </a:r>
          </a:p>
        </p:txBody>
      </p:sp>
      <p:pic>
        <p:nvPicPr>
          <p:cNvPr id="66565" name="Picture 5" descr="medieval classroo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593975"/>
            <a:ext cx="3810000" cy="31940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Scholasticism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Reconciliation </a:t>
            </a:r>
            <a:r>
              <a:rPr lang="en-US" dirty="0"/>
              <a:t>of faith and </a:t>
            </a:r>
            <a:r>
              <a:rPr lang="en-US" dirty="0" smtClean="0"/>
              <a:t>reason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Syllogistic (deductive) reasoning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Major premise: All men have souls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Minor premise: Socrates is a man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Conclusion: Socrates has a soul</a:t>
            </a:r>
          </a:p>
          <a:p>
            <a:pPr>
              <a:lnSpc>
                <a:spcPct val="90000"/>
              </a:lnSpc>
            </a:pPr>
            <a:r>
              <a:rPr lang="en-US" dirty="0"/>
              <a:t>Fourfold interpretation of </a:t>
            </a:r>
            <a:r>
              <a:rPr lang="en-US" dirty="0" smtClean="0"/>
              <a:t>Scripture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Scholasticism (2)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Prominent scholastics</a:t>
            </a:r>
          </a:p>
          <a:p>
            <a:pPr lvl="1"/>
            <a:r>
              <a:rPr lang="en-US" dirty="0"/>
              <a:t>Anselm (1033-1109) – ontological proof</a:t>
            </a:r>
          </a:p>
          <a:p>
            <a:pPr lvl="1"/>
            <a:r>
              <a:rPr lang="en-US" dirty="0"/>
              <a:t>Peter Abelard (1079-1142)</a:t>
            </a:r>
          </a:p>
          <a:p>
            <a:pPr lvl="2"/>
            <a:r>
              <a:rPr lang="en-US" dirty="0"/>
              <a:t>Relationship with Heloise</a:t>
            </a:r>
          </a:p>
          <a:p>
            <a:pPr lvl="2"/>
            <a:r>
              <a:rPr lang="en-US" i="1" dirty="0"/>
              <a:t>Sic et non</a:t>
            </a:r>
          </a:p>
          <a:p>
            <a:pPr lvl="1"/>
            <a:r>
              <a:rPr lang="en-US" dirty="0"/>
              <a:t>Peter Lombard (fl. 1150) – </a:t>
            </a:r>
            <a:r>
              <a:rPr lang="en-US" i="1" dirty="0"/>
              <a:t>Sentences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Thomas Aquinas (1225-1274)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Dominican friar</a:t>
            </a:r>
          </a:p>
          <a:p>
            <a:r>
              <a:rPr lang="en-US" dirty="0"/>
              <a:t>Taught in Italy and Paris</a:t>
            </a:r>
          </a:p>
          <a:p>
            <a:r>
              <a:rPr lang="en-US" dirty="0"/>
              <a:t>Devoted to Aristotle</a:t>
            </a:r>
          </a:p>
          <a:p>
            <a:r>
              <a:rPr lang="en-US" dirty="0"/>
              <a:t>Greatest work: </a:t>
            </a:r>
            <a:r>
              <a:rPr lang="en-US" i="1" dirty="0"/>
              <a:t>Summa </a:t>
            </a:r>
            <a:r>
              <a:rPr lang="en-US" i="1" dirty="0" err="1"/>
              <a:t>Theologica</a:t>
            </a:r>
            <a:endParaRPr lang="en-US" dirty="0"/>
          </a:p>
          <a:p>
            <a:r>
              <a:rPr lang="en-US" dirty="0" smtClean="0"/>
              <a:t>Natural Law and the Human Good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theme/theme1.xml><?xml version="1.0" encoding="utf-8"?>
<a:theme xmlns:a="http://schemas.openxmlformats.org/drawingml/2006/main" name="Romanesque">
  <a:themeElements>
    <a:clrScheme name="Romanesque 1">
      <a:dk1>
        <a:srgbClr val="6E6958"/>
      </a:dk1>
      <a:lt1>
        <a:srgbClr val="EAEAEA"/>
      </a:lt1>
      <a:dk2>
        <a:srgbClr val="88826C"/>
      </a:dk2>
      <a:lt2>
        <a:srgbClr val="EDD39F"/>
      </a:lt2>
      <a:accent1>
        <a:srgbClr val="C9C6BB"/>
      </a:accent1>
      <a:accent2>
        <a:srgbClr val="ADA897"/>
      </a:accent2>
      <a:accent3>
        <a:srgbClr val="C3C1BA"/>
      </a:accent3>
      <a:accent4>
        <a:srgbClr val="C8C8C8"/>
      </a:accent4>
      <a:accent5>
        <a:srgbClr val="E1DFDA"/>
      </a:accent5>
      <a:accent6>
        <a:srgbClr val="9C9888"/>
      </a:accent6>
      <a:hlink>
        <a:srgbClr val="DEB54E"/>
      </a:hlink>
      <a:folHlink>
        <a:srgbClr val="A78B3D"/>
      </a:folHlink>
    </a:clrScheme>
    <a:fontScheme name="Romanesq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omanesque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Designs\Romanesque.pot</Template>
  <TotalTime>303</TotalTime>
  <Words>190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Romanesque</vt:lpstr>
      <vt:lpstr>Western Civilization to 1500</vt:lpstr>
      <vt:lpstr>12th-century Renaissance</vt:lpstr>
      <vt:lpstr>Rise of Universities</vt:lpstr>
      <vt:lpstr>University Curriculum</vt:lpstr>
      <vt:lpstr>Student Life</vt:lpstr>
      <vt:lpstr>Scholasticism</vt:lpstr>
      <vt:lpstr>Scholasticism (2)</vt:lpstr>
      <vt:lpstr>Thomas Aquinas (1225-1274)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Medieval Art and Thought</dc:title>
  <dc:creator>Jason Jewell</dc:creator>
  <cp:lastModifiedBy>Jason</cp:lastModifiedBy>
  <cp:revision>10</cp:revision>
  <cp:lastPrinted>1601-01-01T00:00:00Z</cp:lastPrinted>
  <dcterms:created xsi:type="dcterms:W3CDTF">2001-11-20T02:23:47Z</dcterms:created>
  <dcterms:modified xsi:type="dcterms:W3CDTF">2011-08-25T12:59:36Z</dcterms:modified>
</cp:coreProperties>
</file>