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  <p:sldId id="262" r:id="rId3"/>
    <p:sldId id="258" r:id="rId4"/>
    <p:sldId id="259" r:id="rId5"/>
    <p:sldId id="260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83" d="100"/>
          <a:sy n="83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10" name="Group 118"/>
          <p:cNvGrpSpPr>
            <a:grpSpLocks/>
          </p:cNvGrpSpPr>
          <p:nvPr/>
        </p:nvGrpSpPr>
        <p:grpSpPr bwMode="auto">
          <a:xfrm>
            <a:off x="0" y="2895600"/>
            <a:ext cx="9144000" cy="3962400"/>
            <a:chOff x="0" y="1824"/>
            <a:chExt cx="5760" cy="2496"/>
          </a:xfrm>
        </p:grpSpPr>
        <p:grpSp>
          <p:nvGrpSpPr>
            <p:cNvPr id="33909" name="Group 117"/>
            <p:cNvGrpSpPr>
              <a:grpSpLocks/>
            </p:cNvGrpSpPr>
            <p:nvPr userDrawn="1"/>
          </p:nvGrpSpPr>
          <p:grpSpPr bwMode="auto">
            <a:xfrm>
              <a:off x="0" y="1824"/>
              <a:ext cx="5760" cy="2496"/>
              <a:chOff x="0" y="1824"/>
              <a:chExt cx="5760" cy="2496"/>
            </a:xfrm>
          </p:grpSpPr>
          <p:sp>
            <p:nvSpPr>
              <p:cNvPr id="33894" name="Rectangle 102"/>
              <p:cNvSpPr>
                <a:spLocks noChangeArrowheads="1"/>
              </p:cNvSpPr>
              <p:nvPr userDrawn="1"/>
            </p:nvSpPr>
            <p:spPr bwMode="ltGray">
              <a:xfrm>
                <a:off x="5280" y="3264"/>
                <a:ext cx="336" cy="10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95" name="Rectangle 103"/>
              <p:cNvSpPr>
                <a:spLocks noChangeArrowheads="1"/>
              </p:cNvSpPr>
              <p:nvPr userDrawn="1"/>
            </p:nvSpPr>
            <p:spPr bwMode="ltGray">
              <a:xfrm>
                <a:off x="144" y="3264"/>
                <a:ext cx="336" cy="10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5" name="Rectangle 3"/>
              <p:cNvSpPr>
                <a:spLocks noChangeArrowheads="1"/>
              </p:cNvSpPr>
              <p:nvPr userDrawn="1"/>
            </p:nvSpPr>
            <p:spPr bwMode="ltGray">
              <a:xfrm>
                <a:off x="5280" y="2496"/>
                <a:ext cx="336" cy="1056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6" name="Rectangle 4"/>
              <p:cNvSpPr>
                <a:spLocks noChangeArrowheads="1"/>
              </p:cNvSpPr>
              <p:nvPr userDrawn="1"/>
            </p:nvSpPr>
            <p:spPr bwMode="hidden">
              <a:xfrm>
                <a:off x="0" y="1824"/>
                <a:ext cx="5760" cy="288"/>
              </a:xfrm>
              <a:prstGeom prst="rect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7" name="Rectangle 5"/>
              <p:cNvSpPr>
                <a:spLocks noChangeArrowheads="1"/>
              </p:cNvSpPr>
              <p:nvPr userDrawn="1"/>
            </p:nvSpPr>
            <p:spPr bwMode="hidden">
              <a:xfrm>
                <a:off x="5616" y="2064"/>
                <a:ext cx="144" cy="225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8" name="Rectangle 6"/>
              <p:cNvSpPr>
                <a:spLocks noChangeArrowheads="1"/>
              </p:cNvSpPr>
              <p:nvPr userDrawn="1"/>
            </p:nvSpPr>
            <p:spPr bwMode="hidden">
              <a:xfrm>
                <a:off x="0" y="2112"/>
                <a:ext cx="144" cy="2208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9" name="Rectangle 7"/>
              <p:cNvSpPr>
                <a:spLocks noChangeArrowheads="1"/>
              </p:cNvSpPr>
              <p:nvPr userDrawn="1"/>
            </p:nvSpPr>
            <p:spPr bwMode="ltGray">
              <a:xfrm>
                <a:off x="144" y="2496"/>
                <a:ext cx="336" cy="1056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800" name="Group 8"/>
              <p:cNvGrpSpPr>
                <a:grpSpLocks/>
              </p:cNvGrpSpPr>
              <p:nvPr userDrawn="1"/>
            </p:nvGrpSpPr>
            <p:grpSpPr bwMode="auto">
              <a:xfrm>
                <a:off x="8" y="2032"/>
                <a:ext cx="5724" cy="608"/>
                <a:chOff x="8" y="32"/>
                <a:chExt cx="5724" cy="608"/>
              </a:xfrm>
            </p:grpSpPr>
            <p:sp>
              <p:nvSpPr>
                <p:cNvPr id="33801" name="AutoShape 9"/>
                <p:cNvSpPr>
                  <a:spLocks noChangeArrowheads="1"/>
                </p:cNvSpPr>
                <p:nvPr userDrawn="1"/>
              </p:nvSpPr>
              <p:spPr bwMode="auto">
                <a:xfrm>
                  <a:off x="56" y="32"/>
                  <a:ext cx="5641" cy="4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02" name="Rectangle 10"/>
                <p:cNvSpPr>
                  <a:spLocks noChangeArrowheads="1"/>
                </p:cNvSpPr>
                <p:nvPr userDrawn="1"/>
              </p:nvSpPr>
              <p:spPr bwMode="auto">
                <a:xfrm>
                  <a:off x="248" y="56"/>
                  <a:ext cx="5232" cy="56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33803" name="Group 11"/>
                <p:cNvGrpSpPr>
                  <a:grpSpLocks/>
                </p:cNvGrpSpPr>
                <p:nvPr userDrawn="1"/>
              </p:nvGrpSpPr>
              <p:grpSpPr bwMode="auto">
                <a:xfrm>
                  <a:off x="272" y="400"/>
                  <a:ext cx="5208" cy="113"/>
                  <a:chOff x="254" y="463"/>
                  <a:chExt cx="5208" cy="113"/>
                </a:xfrm>
              </p:grpSpPr>
              <p:sp>
                <p:nvSpPr>
                  <p:cNvPr id="33804" name="Freeform 12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805" name="Freeform 13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3806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33807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33808" name="Group 1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09" name="Freeform 1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10" name="Freeform 1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11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12" name="Freeform 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13" name="Freeform 2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14" name="Group 2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33815" name="Freeform 2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6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16" name="Freeform 2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3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17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18" name="Freeform 2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19" name="Freeform 2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20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21" name="Freeform 2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22" name="Freeform 3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23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24" name="Freeform 3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25" name="Freeform 3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26" name="Group 3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27" name="Freeform 3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28" name="Freeform 3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33829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33830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31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32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33833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34" name="Freeform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35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33836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37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38" name="Group 4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33839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40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33841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33842" name="Group 50"/>
                <p:cNvGrpSpPr>
                  <a:grpSpLocks/>
                </p:cNvGrpSpPr>
                <p:nvPr userDrawn="1"/>
              </p:nvGrpSpPr>
              <p:grpSpPr bwMode="auto">
                <a:xfrm>
                  <a:off x="262" y="399"/>
                  <a:ext cx="5208" cy="113"/>
                  <a:chOff x="254" y="463"/>
                  <a:chExt cx="5208" cy="113"/>
                </a:xfrm>
              </p:grpSpPr>
              <p:sp>
                <p:nvSpPr>
                  <p:cNvPr id="33843" name="Freeform 51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844" name="Freeform 52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3845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33846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33847" name="Group 5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48" name="Freeform 5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49" name="Freeform 5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50" name="Group 5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51" name="Freeform 5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52" name="Freeform 6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53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33854" name="Freeform 6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6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55" name="Freeform 6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3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56" name="Group 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57" name="Freeform 6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58" name="Freeform 6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59" name="Group 6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60" name="Freeform 6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61" name="Freeform 6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62" name="Group 7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63" name="Freeform 7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64" name="Freeform 7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65" name="Group 7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66" name="Freeform 7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67" name="Freeform 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33868" name="Group 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33869" name="Freeform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70" name="Freeform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71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33872" name="Freeform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73" name="Freeform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74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33875" name="Freeform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76" name="Freeform 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77" name="Group 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33878" name="Freeform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79" name="Freeform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33880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33881" name="Group 89"/>
                <p:cNvGrpSpPr>
                  <a:grpSpLocks/>
                </p:cNvGrpSpPr>
                <p:nvPr userDrawn="1"/>
              </p:nvGrpSpPr>
              <p:grpSpPr bwMode="auto">
                <a:xfrm>
                  <a:off x="8" y="32"/>
                  <a:ext cx="568" cy="608"/>
                  <a:chOff x="8" y="32"/>
                  <a:chExt cx="568" cy="608"/>
                </a:xfrm>
              </p:grpSpPr>
              <p:sp>
                <p:nvSpPr>
                  <p:cNvPr id="33882" name="Freeform 90"/>
                  <p:cNvSpPr>
                    <a:spLocks/>
                  </p:cNvSpPr>
                  <p:nvPr userDrawn="1"/>
                </p:nvSpPr>
                <p:spPr bwMode="auto">
                  <a:xfrm>
                    <a:off x="20" y="54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883" name="Freeform 91"/>
                  <p:cNvSpPr>
                    <a:spLocks/>
                  </p:cNvSpPr>
                  <p:nvPr userDrawn="1"/>
                </p:nvSpPr>
                <p:spPr bwMode="auto">
                  <a:xfrm>
                    <a:off x="8" y="32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3884" name="Freeform 92"/>
                <p:cNvSpPr>
                  <a:spLocks/>
                </p:cNvSpPr>
                <p:nvPr userDrawn="1"/>
              </p:nvSpPr>
              <p:spPr bwMode="auto">
                <a:xfrm flipH="1">
                  <a:off x="5176" y="54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85" name="Freeform 93"/>
                <p:cNvSpPr>
                  <a:spLocks/>
                </p:cNvSpPr>
                <p:nvPr userDrawn="1"/>
              </p:nvSpPr>
              <p:spPr bwMode="auto">
                <a:xfrm flipH="1">
                  <a:off x="5164" y="32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86" name="Rectangle 94"/>
                <p:cNvSpPr>
                  <a:spLocks noChangeArrowheads="1"/>
                </p:cNvSpPr>
                <p:nvPr userDrawn="1"/>
              </p:nvSpPr>
              <p:spPr bwMode="auto">
                <a:xfrm>
                  <a:off x="248" y="32"/>
                  <a:ext cx="5232" cy="5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3897" name="Rectangle 105"/>
              <p:cNvSpPr>
                <a:spLocks noChangeArrowheads="1"/>
              </p:cNvSpPr>
              <p:nvPr userDrawn="1"/>
            </p:nvSpPr>
            <p:spPr bwMode="hidden">
              <a:xfrm>
                <a:off x="480" y="2509"/>
                <a:ext cx="4786" cy="192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900" name="Group 108"/>
            <p:cNvGrpSpPr>
              <a:grpSpLocks/>
            </p:cNvGrpSpPr>
            <p:nvPr userDrawn="1"/>
          </p:nvGrpSpPr>
          <p:grpSpPr bwMode="auto">
            <a:xfrm>
              <a:off x="192" y="2592"/>
              <a:ext cx="240" cy="1152"/>
              <a:chOff x="192" y="2592"/>
              <a:chExt cx="384" cy="1728"/>
            </a:xfrm>
          </p:grpSpPr>
          <p:sp>
            <p:nvSpPr>
              <p:cNvPr id="33901" name="AutoShape 109"/>
              <p:cNvSpPr>
                <a:spLocks noChangeArrowheads="1"/>
              </p:cNvSpPr>
              <p:nvPr/>
            </p:nvSpPr>
            <p:spPr bwMode="ltGray">
              <a:xfrm>
                <a:off x="192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902" name="AutoShape 110"/>
              <p:cNvSpPr>
                <a:spLocks noChangeArrowheads="1"/>
              </p:cNvSpPr>
              <p:nvPr/>
            </p:nvSpPr>
            <p:spPr bwMode="ltGray">
              <a:xfrm>
                <a:off x="336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903" name="AutoShape 111"/>
              <p:cNvSpPr>
                <a:spLocks noChangeArrowheads="1"/>
              </p:cNvSpPr>
              <p:nvPr/>
            </p:nvSpPr>
            <p:spPr bwMode="ltGray">
              <a:xfrm>
                <a:off x="480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904" name="Group 112"/>
            <p:cNvGrpSpPr>
              <a:grpSpLocks/>
            </p:cNvGrpSpPr>
            <p:nvPr userDrawn="1"/>
          </p:nvGrpSpPr>
          <p:grpSpPr bwMode="auto">
            <a:xfrm>
              <a:off x="5328" y="2592"/>
              <a:ext cx="240" cy="1152"/>
              <a:chOff x="192" y="2592"/>
              <a:chExt cx="384" cy="1728"/>
            </a:xfrm>
          </p:grpSpPr>
          <p:sp>
            <p:nvSpPr>
              <p:cNvPr id="33905" name="AutoShape 113"/>
              <p:cNvSpPr>
                <a:spLocks noChangeArrowheads="1"/>
              </p:cNvSpPr>
              <p:nvPr/>
            </p:nvSpPr>
            <p:spPr bwMode="ltGray">
              <a:xfrm>
                <a:off x="192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906" name="AutoShape 114"/>
              <p:cNvSpPr>
                <a:spLocks noChangeArrowheads="1"/>
              </p:cNvSpPr>
              <p:nvPr/>
            </p:nvSpPr>
            <p:spPr bwMode="ltGray">
              <a:xfrm>
                <a:off x="336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907" name="AutoShape 115"/>
              <p:cNvSpPr>
                <a:spLocks noChangeArrowheads="1"/>
              </p:cNvSpPr>
              <p:nvPr/>
            </p:nvSpPr>
            <p:spPr bwMode="ltGray">
              <a:xfrm>
                <a:off x="480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3887" name="Rectangle 95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888" name="Rectangle 9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3889" name="Rectangle 9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3890" name="Rectangle 9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3891" name="Rectangle 9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F05AF11-522C-4224-89C7-CE18562004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51EAA3-34DA-4004-89C6-20A8EB143E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838200"/>
            <a:ext cx="1943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838200"/>
            <a:ext cx="5676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BCA7B4-40A6-4FA1-BEAC-57D275D903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A0F766D-A7B1-4DE2-9ED5-8474BBF97B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CF99EC1-6511-4E48-AA10-A8E77CAE8C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A992F9A-F7DB-4AF8-BBBF-E14DC8584A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C31FD-D5B2-41B0-B4CF-80ADA10658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44FDB9-5A6D-4350-8534-161CCE4356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06F9A-B5D3-4BBC-BF13-1C3C9EDD1E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0A1B99-9C27-455A-8145-4DD93F7850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011628-8649-4BD0-B0C3-9204D79ABF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F76525-6FA5-46BA-877F-0BC0BBF8FE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683A3-E2A6-4070-9AF0-C3CC311F64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66B2B0-47D8-472B-BAAA-119F6560FD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30" name="Group 10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2628" name="Group 100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2531" name="Rectangle 3"/>
              <p:cNvSpPr>
                <a:spLocks noChangeArrowheads="1"/>
              </p:cNvSpPr>
              <p:nvPr/>
            </p:nvSpPr>
            <p:spPr bwMode="hidden">
              <a:xfrm>
                <a:off x="5280" y="480"/>
                <a:ext cx="336" cy="1344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2" name="Rectangle 4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5664" cy="9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3" name="Rectangle 5"/>
              <p:cNvSpPr>
                <a:spLocks noChangeArrowheads="1"/>
              </p:cNvSpPr>
              <p:nvPr/>
            </p:nvSpPr>
            <p:spPr bwMode="ltGray">
              <a:xfrm>
                <a:off x="5616" y="0"/>
                <a:ext cx="144" cy="43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4" name="Rectangle 6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144" cy="43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5" name="Rectangle 7"/>
              <p:cNvSpPr>
                <a:spLocks noChangeArrowheads="1"/>
              </p:cNvSpPr>
              <p:nvPr/>
            </p:nvSpPr>
            <p:spPr bwMode="hidden">
              <a:xfrm>
                <a:off x="144" y="480"/>
                <a:ext cx="336" cy="1344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2536" name="Group 8"/>
              <p:cNvGrpSpPr>
                <a:grpSpLocks/>
              </p:cNvGrpSpPr>
              <p:nvPr/>
            </p:nvGrpSpPr>
            <p:grpSpPr bwMode="auto">
              <a:xfrm>
                <a:off x="8" y="32"/>
                <a:ext cx="5724" cy="608"/>
                <a:chOff x="8" y="32"/>
                <a:chExt cx="5724" cy="608"/>
              </a:xfrm>
            </p:grpSpPr>
            <p:sp>
              <p:nvSpPr>
                <p:cNvPr id="22537" name="AutoShape 9"/>
                <p:cNvSpPr>
                  <a:spLocks noChangeArrowheads="1"/>
                </p:cNvSpPr>
                <p:nvPr userDrawn="1"/>
              </p:nvSpPr>
              <p:spPr bwMode="auto">
                <a:xfrm>
                  <a:off x="56" y="32"/>
                  <a:ext cx="5641" cy="4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38" name="Rectangle 10"/>
                <p:cNvSpPr>
                  <a:spLocks noChangeArrowheads="1"/>
                </p:cNvSpPr>
                <p:nvPr userDrawn="1"/>
              </p:nvSpPr>
              <p:spPr bwMode="auto">
                <a:xfrm>
                  <a:off x="248" y="56"/>
                  <a:ext cx="5232" cy="56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22539" name="Group 11"/>
                <p:cNvGrpSpPr>
                  <a:grpSpLocks/>
                </p:cNvGrpSpPr>
                <p:nvPr userDrawn="1"/>
              </p:nvGrpSpPr>
              <p:grpSpPr bwMode="auto">
                <a:xfrm>
                  <a:off x="272" y="400"/>
                  <a:ext cx="5208" cy="113"/>
                  <a:chOff x="254" y="463"/>
                  <a:chExt cx="5208" cy="113"/>
                </a:xfrm>
              </p:grpSpPr>
              <p:sp>
                <p:nvSpPr>
                  <p:cNvPr id="22540" name="Freeform 12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541" name="Freeform 13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2542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22543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22544" name="Group 1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45" name="Freeform 1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46" name="Freeform 1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47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48" name="Freeform 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49" name="Freeform 2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50" name="Group 2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22551" name="Freeform 2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6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52" name="Freeform 2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3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53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54" name="Freeform 2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55" name="Freeform 2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56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57" name="Freeform 2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58" name="Freeform 3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59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60" name="Freeform 3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61" name="Freeform 3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62" name="Group 3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63" name="Freeform 3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64" name="Freeform 3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22565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566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67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568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22569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0" name="Freeform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571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22572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3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574" name="Group 4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575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6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22577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2578" name="Group 50"/>
                <p:cNvGrpSpPr>
                  <a:grpSpLocks/>
                </p:cNvGrpSpPr>
                <p:nvPr userDrawn="1"/>
              </p:nvGrpSpPr>
              <p:grpSpPr bwMode="auto">
                <a:xfrm>
                  <a:off x="262" y="399"/>
                  <a:ext cx="5208" cy="113"/>
                  <a:chOff x="254" y="463"/>
                  <a:chExt cx="5208" cy="113"/>
                </a:xfrm>
              </p:grpSpPr>
              <p:sp>
                <p:nvSpPr>
                  <p:cNvPr id="22579" name="Freeform 51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580" name="Freeform 52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2581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22582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22583" name="Group 5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84" name="Freeform 5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85" name="Freeform 5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86" name="Group 5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87" name="Freeform 5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88" name="Freeform 6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89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22590" name="Freeform 6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6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91" name="Freeform 6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3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92" name="Group 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93" name="Freeform 6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94" name="Freeform 6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95" name="Group 6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96" name="Freeform 6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97" name="Freeform 6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98" name="Group 7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99" name="Freeform 7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600" name="Freeform 7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601" name="Group 7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602" name="Freeform 7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603" name="Freeform 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22604" name="Group 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605" name="Freeform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606" name="Freeform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607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22608" name="Freeform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609" name="Freeform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610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22611" name="Freeform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612" name="Freeform 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613" name="Group 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614" name="Freeform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615" name="Freeform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22616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2617" name="Group 89"/>
                <p:cNvGrpSpPr>
                  <a:grpSpLocks/>
                </p:cNvGrpSpPr>
                <p:nvPr userDrawn="1"/>
              </p:nvGrpSpPr>
              <p:grpSpPr bwMode="auto">
                <a:xfrm>
                  <a:off x="8" y="32"/>
                  <a:ext cx="568" cy="608"/>
                  <a:chOff x="8" y="32"/>
                  <a:chExt cx="568" cy="608"/>
                </a:xfrm>
              </p:grpSpPr>
              <p:sp>
                <p:nvSpPr>
                  <p:cNvPr id="22618" name="Freeform 90"/>
                  <p:cNvSpPr>
                    <a:spLocks/>
                  </p:cNvSpPr>
                  <p:nvPr userDrawn="1"/>
                </p:nvSpPr>
                <p:spPr bwMode="auto">
                  <a:xfrm>
                    <a:off x="20" y="54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619" name="Freeform 91"/>
                  <p:cNvSpPr>
                    <a:spLocks/>
                  </p:cNvSpPr>
                  <p:nvPr userDrawn="1"/>
                </p:nvSpPr>
                <p:spPr bwMode="auto">
                  <a:xfrm>
                    <a:off x="8" y="32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2620" name="Freeform 92"/>
                <p:cNvSpPr>
                  <a:spLocks/>
                </p:cNvSpPr>
                <p:nvPr userDrawn="1"/>
              </p:nvSpPr>
              <p:spPr bwMode="auto">
                <a:xfrm flipH="1">
                  <a:off x="5176" y="54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21" name="Freeform 93"/>
                <p:cNvSpPr>
                  <a:spLocks/>
                </p:cNvSpPr>
                <p:nvPr userDrawn="1"/>
              </p:nvSpPr>
              <p:spPr bwMode="auto">
                <a:xfrm flipH="1">
                  <a:off x="5164" y="32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22" name="Rectangle 94"/>
                <p:cNvSpPr>
                  <a:spLocks noChangeArrowheads="1"/>
                </p:cNvSpPr>
                <p:nvPr userDrawn="1"/>
              </p:nvSpPr>
              <p:spPr bwMode="auto">
                <a:xfrm>
                  <a:off x="248" y="32"/>
                  <a:ext cx="5232" cy="5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2629" name="Rectangle 101"/>
            <p:cNvSpPr>
              <a:spLocks noChangeArrowheads="1"/>
            </p:cNvSpPr>
            <p:nvPr userDrawn="1"/>
          </p:nvSpPr>
          <p:spPr bwMode="hidden">
            <a:xfrm>
              <a:off x="480" y="507"/>
              <a:ext cx="4786" cy="19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623" name="Rectangle 9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38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2624" name="Rectangle 9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33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625" name="Rectangle 9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i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626" name="Rectangle 9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i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627" name="Rectangle 9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i="1">
                <a:solidFill>
                  <a:schemeClr val="tx2"/>
                </a:solidFill>
              </a:defRPr>
            </a:lvl1pPr>
          </a:lstStyle>
          <a:p>
            <a:fld id="{75670617-E2D5-45A6-9A31-27B51A7019BA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90000"/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90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Blip>
          <a:blip r:embed="rId18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to 1500</a:t>
            </a:r>
            <a:endParaRPr lang="en-US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39: Universities and Scholastic Philosophy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12</a:t>
            </a:r>
            <a:r>
              <a:rPr lang="en-US" baseline="30000"/>
              <a:t>th</a:t>
            </a:r>
            <a:r>
              <a:rPr lang="en-US"/>
              <a:t>-century Renaissance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Resurgence of interest in classical works</a:t>
            </a:r>
          </a:p>
          <a:p>
            <a:r>
              <a:rPr lang="en-US" dirty="0"/>
              <a:t>Translation of numerous Greek works (often via Islamic world)</a:t>
            </a:r>
          </a:p>
          <a:p>
            <a:r>
              <a:rPr lang="en-US" dirty="0" smtClean="0"/>
              <a:t>Adaptation </a:t>
            </a:r>
            <a:r>
              <a:rPr lang="en-US" dirty="0"/>
              <a:t>of </a:t>
            </a:r>
            <a:r>
              <a:rPr lang="en-US"/>
              <a:t>Arabic </a:t>
            </a:r>
            <a:r>
              <a:rPr lang="en-US" smtClean="0"/>
              <a:t>science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Rise of Universities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i="1" dirty="0" err="1"/>
              <a:t>Universitas</a:t>
            </a:r>
            <a:r>
              <a:rPr lang="en-US" sz="2800" dirty="0"/>
              <a:t> – guild</a:t>
            </a:r>
          </a:p>
          <a:p>
            <a:r>
              <a:rPr lang="en-US" sz="2800" dirty="0"/>
              <a:t>Monasteries </a:t>
            </a:r>
            <a:r>
              <a:rPr lang="en-US" sz="2800" dirty="0">
                <a:sym typeface="Wingdings" pitchFamily="2" charset="2"/>
              </a:rPr>
              <a:t> cathedral schools  universities</a:t>
            </a:r>
          </a:p>
          <a:p>
            <a:r>
              <a:rPr lang="en-US" sz="2800" dirty="0">
                <a:sym typeface="Wingdings" pitchFamily="2" charset="2"/>
              </a:rPr>
              <a:t>Early universities</a:t>
            </a:r>
          </a:p>
          <a:p>
            <a:pPr lvl="1"/>
            <a:r>
              <a:rPr lang="en-US" sz="2400" dirty="0" smtClean="0"/>
              <a:t>Salerno? </a:t>
            </a:r>
            <a:r>
              <a:rPr lang="en-US" sz="2400" dirty="0"/>
              <a:t>– medicine </a:t>
            </a:r>
          </a:p>
          <a:p>
            <a:pPr lvl="1"/>
            <a:r>
              <a:rPr lang="en-US" sz="2400" dirty="0"/>
              <a:t>Bologna – law </a:t>
            </a:r>
          </a:p>
          <a:p>
            <a:pPr lvl="1"/>
            <a:r>
              <a:rPr lang="en-US" sz="2400" dirty="0"/>
              <a:t>Paris – theology </a:t>
            </a:r>
          </a:p>
        </p:txBody>
      </p:sp>
      <p:pic>
        <p:nvPicPr>
          <p:cNvPr id="64517" name="Picture 5" descr="medieval universitie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239963"/>
            <a:ext cx="3810000" cy="39004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University Curriculum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i="1" dirty="0" err="1"/>
              <a:t>Trivium</a:t>
            </a:r>
            <a:r>
              <a:rPr lang="en-US" dirty="0"/>
              <a:t> and </a:t>
            </a:r>
            <a:r>
              <a:rPr lang="en-US" i="1" dirty="0" err="1"/>
              <a:t>quadrivium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Lecture style</a:t>
            </a:r>
          </a:p>
          <a:p>
            <a:pPr>
              <a:lnSpc>
                <a:spcPct val="90000"/>
              </a:lnSpc>
            </a:pPr>
            <a:r>
              <a:rPr lang="en-US" dirty="0"/>
              <a:t>Examinations</a:t>
            </a:r>
          </a:p>
          <a:p>
            <a:pPr>
              <a:lnSpc>
                <a:spcPct val="90000"/>
              </a:lnSpc>
            </a:pPr>
            <a:r>
              <a:rPr lang="en-US" i="1" dirty="0" err="1"/>
              <a:t>Artium</a:t>
            </a:r>
            <a:r>
              <a:rPr lang="en-US" i="1" dirty="0"/>
              <a:t> </a:t>
            </a:r>
            <a:r>
              <a:rPr lang="en-US" i="1" dirty="0" err="1"/>
              <a:t>baccalarius</a:t>
            </a:r>
            <a:r>
              <a:rPr lang="en-US" dirty="0"/>
              <a:t> and </a:t>
            </a:r>
            <a:r>
              <a:rPr lang="en-US" i="1" dirty="0" err="1"/>
              <a:t>artium</a:t>
            </a:r>
            <a:r>
              <a:rPr lang="en-US" i="1" dirty="0"/>
              <a:t> magister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The professions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Medicine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Law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Theology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5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5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Student Life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Backgrounds – middling groups</a:t>
            </a:r>
          </a:p>
          <a:p>
            <a:r>
              <a:rPr lang="en-US" sz="2800" dirty="0"/>
              <a:t>Good students, bad students</a:t>
            </a:r>
          </a:p>
          <a:p>
            <a:r>
              <a:rPr lang="en-US" sz="2800" dirty="0"/>
              <a:t>Student/teacher relations (Bologna, Paris)</a:t>
            </a:r>
          </a:p>
          <a:p>
            <a:r>
              <a:rPr lang="en-US" sz="2800" dirty="0"/>
              <a:t>School violence</a:t>
            </a:r>
          </a:p>
        </p:txBody>
      </p:sp>
      <p:pic>
        <p:nvPicPr>
          <p:cNvPr id="66565" name="Picture 5" descr="medieval classroom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593975"/>
            <a:ext cx="3810000" cy="31940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Scholasticism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Reconciliation </a:t>
            </a:r>
            <a:r>
              <a:rPr lang="en-US" dirty="0"/>
              <a:t>of faith and </a:t>
            </a:r>
            <a:r>
              <a:rPr lang="en-US" dirty="0" smtClean="0"/>
              <a:t>reason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Syllogistic (deductive) reasoning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Major premise: All men have souls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Minor premise: Socrates is a man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Conclusion: Socrates has a soul</a:t>
            </a:r>
          </a:p>
          <a:p>
            <a:pPr>
              <a:lnSpc>
                <a:spcPct val="90000"/>
              </a:lnSpc>
            </a:pPr>
            <a:r>
              <a:rPr lang="en-US" dirty="0"/>
              <a:t>Fourfold interpretation of </a:t>
            </a:r>
            <a:r>
              <a:rPr lang="en-US" dirty="0" smtClean="0"/>
              <a:t>Scripture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Scholasticism (2)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Prominent scholastics</a:t>
            </a:r>
          </a:p>
          <a:p>
            <a:pPr lvl="1"/>
            <a:r>
              <a:rPr lang="en-US" dirty="0"/>
              <a:t>Anselm (1033-1109) – ontological proof</a:t>
            </a:r>
          </a:p>
          <a:p>
            <a:pPr lvl="1"/>
            <a:r>
              <a:rPr lang="en-US" dirty="0"/>
              <a:t>Peter Abelard (1079-1142)</a:t>
            </a:r>
          </a:p>
          <a:p>
            <a:pPr lvl="2"/>
            <a:r>
              <a:rPr lang="en-US" dirty="0"/>
              <a:t>Relationship with Heloise</a:t>
            </a:r>
          </a:p>
          <a:p>
            <a:pPr lvl="2"/>
            <a:r>
              <a:rPr lang="en-US" i="1" dirty="0"/>
              <a:t>Sic et non</a:t>
            </a:r>
          </a:p>
          <a:p>
            <a:pPr lvl="1"/>
            <a:r>
              <a:rPr lang="en-US" dirty="0"/>
              <a:t>Peter Lombard (fl. 1150) – </a:t>
            </a:r>
            <a:r>
              <a:rPr lang="en-US" i="1" dirty="0"/>
              <a:t>Sentences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Thomas Aquinas (1225-1274)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Dominican friar</a:t>
            </a:r>
          </a:p>
          <a:p>
            <a:r>
              <a:rPr lang="en-US" dirty="0"/>
              <a:t>Taught in Italy and Paris</a:t>
            </a:r>
          </a:p>
          <a:p>
            <a:r>
              <a:rPr lang="en-US" dirty="0"/>
              <a:t>Devoted to Aristotle</a:t>
            </a:r>
          </a:p>
          <a:p>
            <a:r>
              <a:rPr lang="en-US" dirty="0"/>
              <a:t>Greatest work: </a:t>
            </a:r>
            <a:r>
              <a:rPr lang="en-US" i="1" dirty="0"/>
              <a:t>Summa </a:t>
            </a:r>
            <a:r>
              <a:rPr lang="en-US" i="1" dirty="0" err="1"/>
              <a:t>Theologica</a:t>
            </a:r>
            <a:endParaRPr lang="en-US" dirty="0"/>
          </a:p>
          <a:p>
            <a:r>
              <a:rPr lang="en-US" dirty="0" smtClean="0"/>
              <a:t>Natural Law and the Human Good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theme/theme1.xml><?xml version="1.0" encoding="utf-8"?>
<a:theme xmlns:a="http://schemas.openxmlformats.org/drawingml/2006/main" name="Romanesque">
  <a:themeElements>
    <a:clrScheme name="Romanesque 1">
      <a:dk1>
        <a:srgbClr val="6E6958"/>
      </a:dk1>
      <a:lt1>
        <a:srgbClr val="EAEAEA"/>
      </a:lt1>
      <a:dk2>
        <a:srgbClr val="88826C"/>
      </a:dk2>
      <a:lt2>
        <a:srgbClr val="EDD39F"/>
      </a:lt2>
      <a:accent1>
        <a:srgbClr val="C9C6BB"/>
      </a:accent1>
      <a:accent2>
        <a:srgbClr val="ADA897"/>
      </a:accent2>
      <a:accent3>
        <a:srgbClr val="C3C1BA"/>
      </a:accent3>
      <a:accent4>
        <a:srgbClr val="C8C8C8"/>
      </a:accent4>
      <a:accent5>
        <a:srgbClr val="E1DFDA"/>
      </a:accent5>
      <a:accent6>
        <a:srgbClr val="9C9888"/>
      </a:accent6>
      <a:hlink>
        <a:srgbClr val="DEB54E"/>
      </a:hlink>
      <a:folHlink>
        <a:srgbClr val="A78B3D"/>
      </a:folHlink>
    </a:clrScheme>
    <a:fontScheme name="Romanesqu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Romanesque 1">
        <a:dk1>
          <a:srgbClr val="6E6958"/>
        </a:dk1>
        <a:lt1>
          <a:srgbClr val="EAEAEA"/>
        </a:lt1>
        <a:dk2>
          <a:srgbClr val="88826C"/>
        </a:dk2>
        <a:lt2>
          <a:srgbClr val="EDD39F"/>
        </a:lt2>
        <a:accent1>
          <a:srgbClr val="C9C6BB"/>
        </a:accent1>
        <a:accent2>
          <a:srgbClr val="ADA897"/>
        </a:accent2>
        <a:accent3>
          <a:srgbClr val="C3C1BA"/>
        </a:accent3>
        <a:accent4>
          <a:srgbClr val="C8C8C8"/>
        </a:accent4>
        <a:accent5>
          <a:srgbClr val="E1DFDA"/>
        </a:accent5>
        <a:accent6>
          <a:srgbClr val="9C9888"/>
        </a:accent6>
        <a:hlink>
          <a:srgbClr val="DEB54E"/>
        </a:hlink>
        <a:folHlink>
          <a:srgbClr val="A78B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2">
        <a:dk1>
          <a:srgbClr val="523D24"/>
        </a:dk1>
        <a:lt1>
          <a:srgbClr val="FFFFFF"/>
        </a:lt1>
        <a:dk2>
          <a:srgbClr val="5C3324"/>
        </a:dk2>
        <a:lt2>
          <a:srgbClr val="948F60"/>
        </a:lt2>
        <a:accent1>
          <a:srgbClr val="D0CEB8"/>
        </a:accent1>
        <a:accent2>
          <a:srgbClr val="C1BFA1"/>
        </a:accent2>
        <a:accent3>
          <a:srgbClr val="FFFFFF"/>
        </a:accent3>
        <a:accent4>
          <a:srgbClr val="45331D"/>
        </a:accent4>
        <a:accent5>
          <a:srgbClr val="E4E3D8"/>
        </a:accent5>
        <a:accent6>
          <a:srgbClr val="AFAD91"/>
        </a:accent6>
        <a:hlink>
          <a:srgbClr val="E0C036"/>
        </a:hlink>
        <a:folHlink>
          <a:srgbClr val="D1C1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manesque 3">
        <a:dk1>
          <a:srgbClr val="333333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DDDDDD"/>
        </a:accent2>
        <a:accent3>
          <a:srgbClr val="FFFFFF"/>
        </a:accent3>
        <a:accent4>
          <a:srgbClr val="2A2A2A"/>
        </a:accent4>
        <a:accent5>
          <a:srgbClr val="F3F3F3"/>
        </a:accent5>
        <a:accent6>
          <a:srgbClr val="C8C8C8"/>
        </a:accent6>
        <a:hlink>
          <a:srgbClr val="969696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manesque 4">
        <a:dk1>
          <a:srgbClr val="4C4F60"/>
        </a:dk1>
        <a:lt1>
          <a:srgbClr val="EAEAEA"/>
        </a:lt1>
        <a:dk2>
          <a:srgbClr val="6C7188"/>
        </a:dk2>
        <a:lt2>
          <a:srgbClr val="EBCD5D"/>
        </a:lt2>
        <a:accent1>
          <a:srgbClr val="CECFD8"/>
        </a:accent1>
        <a:accent2>
          <a:srgbClr val="A8ABBA"/>
        </a:accent2>
        <a:accent3>
          <a:srgbClr val="BABBC3"/>
        </a:accent3>
        <a:accent4>
          <a:srgbClr val="C8C8C8"/>
        </a:accent4>
        <a:accent5>
          <a:srgbClr val="E3E4E9"/>
        </a:accent5>
        <a:accent6>
          <a:srgbClr val="989BA8"/>
        </a:accent6>
        <a:hlink>
          <a:srgbClr val="E8B550"/>
        </a:hlink>
        <a:folHlink>
          <a:srgbClr val="B79E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5">
        <a:dk1>
          <a:srgbClr val="65515B"/>
        </a:dk1>
        <a:lt1>
          <a:srgbClr val="EAEAEA"/>
        </a:lt1>
        <a:dk2>
          <a:srgbClr val="886C7B"/>
        </a:dk2>
        <a:lt2>
          <a:srgbClr val="E9D95F"/>
        </a:lt2>
        <a:accent1>
          <a:srgbClr val="CECFD8"/>
        </a:accent1>
        <a:accent2>
          <a:srgbClr val="AB95A1"/>
        </a:accent2>
        <a:accent3>
          <a:srgbClr val="C3BABF"/>
        </a:accent3>
        <a:accent4>
          <a:srgbClr val="C8C8C8"/>
        </a:accent4>
        <a:accent5>
          <a:srgbClr val="E3E4E9"/>
        </a:accent5>
        <a:accent6>
          <a:srgbClr val="9B8791"/>
        </a:accent6>
        <a:hlink>
          <a:srgbClr val="E8C050"/>
        </a:hlink>
        <a:folHlink>
          <a:srgbClr val="B79E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6">
        <a:dk1>
          <a:srgbClr val="333333"/>
        </a:dk1>
        <a:lt1>
          <a:srgbClr val="EAEAEA"/>
        </a:lt1>
        <a:dk2>
          <a:srgbClr val="000000"/>
        </a:dk2>
        <a:lt2>
          <a:srgbClr val="E1D8AB"/>
        </a:lt2>
        <a:accent1>
          <a:srgbClr val="808080"/>
        </a:accent1>
        <a:accent2>
          <a:srgbClr val="5F5F5F"/>
        </a:accent2>
        <a:accent3>
          <a:srgbClr val="AAAAAA"/>
        </a:accent3>
        <a:accent4>
          <a:srgbClr val="C8C8C8"/>
        </a:accent4>
        <a:accent5>
          <a:srgbClr val="C0C0C0"/>
        </a:accent5>
        <a:accent6>
          <a:srgbClr val="555555"/>
        </a:accent6>
        <a:hlink>
          <a:srgbClr val="D95045"/>
        </a:hlink>
        <a:folHlink>
          <a:srgbClr val="DCA23A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Designs\Romanesque.pot</Template>
  <TotalTime>303</TotalTime>
  <Words>190</Words>
  <Application>Microsoft Office PowerPoint</Application>
  <PresentationFormat>On-screen Show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Romanesque</vt:lpstr>
      <vt:lpstr>Western Civilization to 1500</vt:lpstr>
      <vt:lpstr>12th-century Renaissance</vt:lpstr>
      <vt:lpstr>Rise of Universities</vt:lpstr>
      <vt:lpstr>University Curriculum</vt:lpstr>
      <vt:lpstr>Student Life</vt:lpstr>
      <vt:lpstr>Scholasticism</vt:lpstr>
      <vt:lpstr>Scholasticism (2)</vt:lpstr>
      <vt:lpstr>Thomas Aquinas (1225-1274)</vt:lpstr>
    </vt:vector>
  </TitlesOfParts>
  <Company>Florida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Medieval Art and Thought</dc:title>
  <dc:creator>Jason Jewell</dc:creator>
  <cp:lastModifiedBy>Jason</cp:lastModifiedBy>
  <cp:revision>10</cp:revision>
  <cp:lastPrinted>1601-01-01T00:00:00Z</cp:lastPrinted>
  <dcterms:created xsi:type="dcterms:W3CDTF">2001-11-20T02:23:47Z</dcterms:created>
  <dcterms:modified xsi:type="dcterms:W3CDTF">2011-08-25T12:59:36Z</dcterms:modified>
</cp:coreProperties>
</file>