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75" r:id="rId3"/>
    <p:sldId id="268" r:id="rId4"/>
    <p:sldId id="270" r:id="rId5"/>
    <p:sldId id="278" r:id="rId6"/>
    <p:sldId id="280" r:id="rId7"/>
    <p:sldId id="276" r:id="rId8"/>
    <p:sldId id="27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78005" autoAdjust="0"/>
  </p:normalViewPr>
  <p:slideViewPr>
    <p:cSldViewPr>
      <p:cViewPr varScale="1">
        <p:scale>
          <a:sx n="70" d="100"/>
          <a:sy n="70" d="100"/>
        </p:scale>
        <p:origin x="-19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55E010-C059-43A4-B09B-43584ABABF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5E010-C059-43A4-B09B-43584ABABFE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3075" name="Picture 3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15998B-353A-49ED-92AF-949ED767F6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A0716-AD44-4439-B25D-EFA5C0321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98BAA-67E9-406D-982C-F5E3CB039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952858-A742-4CDE-96B3-735F9B157C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EBBE0E-9E25-4C01-B36F-D2F5713C53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88B7C8-3348-4EB5-B51E-BAF96245C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794DF5-23A6-4A11-82C6-C08533F9B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08E84C-7F65-416E-B24D-1BB6949851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8DDA3-3BEB-4A1A-8323-7E93E13F4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D6439-2FA0-4B0F-B820-3A2E420AD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883D5-D48F-423D-90A6-6A3CB40A1D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30591-9A89-4901-94BE-3A41B0124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A708D-F8E0-4110-B9A7-BC586A493A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E184C-8BB4-4968-A87B-B1BAA68113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4E05-47AC-4858-81AF-6ABE4A363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591EB-87AC-4115-BA41-AFD807AD53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90" name="Picture 42" descr="minispir"/>
          <p:cNvPicPr>
            <a:picLocks noChangeAspect="1" noChangeArrowheads="1"/>
          </p:cNvPicPr>
          <p:nvPr/>
        </p:nvPicPr>
        <p:blipFill>
          <a:blip r:embed="rId18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</p:spPr>
      </p:pic>
      <p:pic>
        <p:nvPicPr>
          <p:cNvPr id="2091" name="Picture 43" descr="minispir"/>
          <p:cNvPicPr>
            <a:picLocks noChangeAspect="1" noChangeArrowheads="1"/>
          </p:cNvPicPr>
          <p:nvPr/>
        </p:nvPicPr>
        <p:blipFill>
          <a:blip r:embed="rId18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209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B406AC-2337-4E45-A7B1-1DDC2C051E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35: The Aristocracy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Feudalism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Political arrangement of the Middle Ages</a:t>
            </a:r>
          </a:p>
          <a:p>
            <a:pPr>
              <a:lnSpc>
                <a:spcPct val="90000"/>
              </a:lnSpc>
            </a:pPr>
            <a:r>
              <a:rPr lang="en-US" i="1" dirty="0"/>
              <a:t>Lord</a:t>
            </a:r>
            <a:r>
              <a:rPr lang="en-US" dirty="0"/>
              <a:t> grants a </a:t>
            </a:r>
            <a:r>
              <a:rPr lang="en-US" i="1" dirty="0"/>
              <a:t>benefice</a:t>
            </a:r>
            <a:r>
              <a:rPr lang="en-US" dirty="0"/>
              <a:t> (or </a:t>
            </a:r>
            <a:r>
              <a:rPr lang="en-US" i="1" dirty="0"/>
              <a:t>fief</a:t>
            </a:r>
            <a:r>
              <a:rPr lang="en-US" dirty="0"/>
              <a:t>) to a </a:t>
            </a:r>
            <a:r>
              <a:rPr lang="en-US" i="1" dirty="0"/>
              <a:t>vassal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i="1" dirty="0"/>
              <a:t>Vassal</a:t>
            </a:r>
            <a:r>
              <a:rPr lang="en-US" dirty="0"/>
              <a:t> performs (military) service for the </a:t>
            </a:r>
            <a:r>
              <a:rPr lang="en-US" i="1" dirty="0"/>
              <a:t>lord</a:t>
            </a:r>
            <a:r>
              <a:rPr lang="en-US" dirty="0"/>
              <a:t> in return</a:t>
            </a:r>
          </a:p>
          <a:p>
            <a:pPr>
              <a:lnSpc>
                <a:spcPct val="90000"/>
              </a:lnSpc>
            </a:pPr>
            <a:r>
              <a:rPr lang="en-US" i="1" dirty="0" err="1"/>
              <a:t>Subinfeudation</a:t>
            </a:r>
            <a:r>
              <a:rPr lang="en-US" dirty="0"/>
              <a:t>—vassal divides his fief and distributes it to other vassals, becoming their lord</a:t>
            </a:r>
          </a:p>
          <a:p>
            <a:pPr>
              <a:lnSpc>
                <a:spcPct val="90000"/>
              </a:lnSpc>
            </a:pPr>
            <a:r>
              <a:rPr lang="en-US" dirty="0"/>
              <a:t>Decentralized structure—local control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Aristocratic Roles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Defenders of society</a:t>
            </a:r>
          </a:p>
          <a:p>
            <a:r>
              <a:rPr lang="en-US" sz="2800" dirty="0"/>
              <a:t>Wield political power</a:t>
            </a:r>
          </a:p>
          <a:p>
            <a:r>
              <a:rPr lang="en-US" sz="2800" dirty="0"/>
              <a:t>Private warfare and castles</a:t>
            </a:r>
          </a:p>
          <a:p>
            <a:r>
              <a:rPr lang="en-US" sz="2800" dirty="0"/>
              <a:t>Clergy’s reforms</a:t>
            </a:r>
          </a:p>
          <a:p>
            <a:pPr lvl="1"/>
            <a:r>
              <a:rPr lang="en-US" sz="2400" dirty="0"/>
              <a:t>“Peace of God”</a:t>
            </a:r>
          </a:p>
          <a:p>
            <a:pPr lvl="1"/>
            <a:r>
              <a:rPr lang="en-US" sz="2400" dirty="0"/>
              <a:t>“Truce of God”</a:t>
            </a:r>
          </a:p>
          <a:p>
            <a:pPr lvl="1"/>
            <a:r>
              <a:rPr lang="en-US" sz="2400" dirty="0"/>
              <a:t> Crusades</a:t>
            </a:r>
          </a:p>
          <a:p>
            <a:endParaRPr lang="en-US" sz="2800" dirty="0"/>
          </a:p>
        </p:txBody>
      </p:sp>
      <p:pic>
        <p:nvPicPr>
          <p:cNvPr id="39941" name="Picture 5" descr="medieval castle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10150" y="1752600"/>
            <a:ext cx="3617913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Warriors’ Training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Stages</a:t>
            </a:r>
          </a:p>
          <a:p>
            <a:pPr lvl="1"/>
            <a:r>
              <a:rPr lang="en-US" sz="2400" dirty="0"/>
              <a:t>Page (7)</a:t>
            </a:r>
          </a:p>
          <a:p>
            <a:pPr lvl="1"/>
            <a:r>
              <a:rPr lang="en-US" sz="2400" dirty="0"/>
              <a:t>Squire (14)</a:t>
            </a:r>
          </a:p>
          <a:p>
            <a:pPr lvl="1"/>
            <a:r>
              <a:rPr lang="en-US" sz="2400" dirty="0"/>
              <a:t>Knighting (21</a:t>
            </a:r>
            <a:r>
              <a:rPr lang="en-US" sz="2400" dirty="0" smtClean="0"/>
              <a:t>)</a:t>
            </a:r>
            <a:endParaRPr lang="en-US" sz="2800" dirty="0"/>
          </a:p>
          <a:p>
            <a:r>
              <a:rPr lang="en-US" sz="2800" dirty="0"/>
              <a:t>Tournaments</a:t>
            </a:r>
          </a:p>
          <a:p>
            <a:pPr lvl="1"/>
            <a:r>
              <a:rPr lang="en-US" sz="2400" dirty="0"/>
              <a:t>Melee</a:t>
            </a:r>
          </a:p>
          <a:p>
            <a:pPr lvl="1"/>
            <a:r>
              <a:rPr lang="en-US" sz="2400" dirty="0"/>
              <a:t>Joust</a:t>
            </a:r>
          </a:p>
        </p:txBody>
      </p:sp>
      <p:pic>
        <p:nvPicPr>
          <p:cNvPr id="41989" name="Picture 5" descr="medieval tournament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31925" y="1752600"/>
            <a:ext cx="3001963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Code of Chivalry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Church’s attempt to tame nobility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Tenets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Prowess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Loyalty to one’s lord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Serve the Church faithfully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Respect all women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 of Courtly 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Andreas </a:t>
            </a:r>
            <a:r>
              <a:rPr lang="en-US" dirty="0" err="1" smtClean="0"/>
              <a:t>Capellanus</a:t>
            </a:r>
            <a:r>
              <a:rPr lang="en-US" dirty="0" smtClean="0"/>
              <a:t>: </a:t>
            </a:r>
            <a:r>
              <a:rPr lang="en-US" i="1" dirty="0" smtClean="0"/>
              <a:t>De Amore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Love=passion, secret and unconsummated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Devote oneself to a lady (preferably married) above one’s station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Rules of Love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Impossible between husband and wife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Must be difficult to obtain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Lover must be jealous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Medieval Epic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Long narrative poem</a:t>
            </a:r>
          </a:p>
          <a:p>
            <a:pPr eaLnBrk="1" hangingPunct="1"/>
            <a:r>
              <a:rPr lang="en-US" dirty="0" smtClean="0"/>
              <a:t>Story of heroes and great deeds</a:t>
            </a:r>
          </a:p>
          <a:p>
            <a:pPr eaLnBrk="1" hangingPunct="1"/>
            <a:r>
              <a:rPr lang="en-US" dirty="0" smtClean="0"/>
              <a:t>Designed to be heard, not read</a:t>
            </a:r>
          </a:p>
          <a:p>
            <a:pPr eaLnBrk="1" hangingPunct="1"/>
            <a:r>
              <a:rPr lang="en-US" dirty="0" smtClean="0"/>
              <a:t>Often served as “national </a:t>
            </a:r>
            <a:r>
              <a:rPr lang="en-US" smtClean="0"/>
              <a:t>history</a:t>
            </a:r>
            <a:r>
              <a:rPr lang="en-US" smtClean="0"/>
              <a:t>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Medieval Epics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Beowulf</a:t>
            </a:r>
          </a:p>
          <a:p>
            <a:pPr eaLnBrk="1" hangingPunct="1"/>
            <a:r>
              <a:rPr lang="en-US" i="1" dirty="0" smtClean="0"/>
              <a:t>Song of Roland</a:t>
            </a:r>
          </a:p>
          <a:p>
            <a:pPr eaLnBrk="1" hangingPunct="1"/>
            <a:r>
              <a:rPr lang="en-US" i="1" dirty="0" smtClean="0"/>
              <a:t>El Cid</a:t>
            </a:r>
            <a:endParaRPr lang="en-US" dirty="0" smtClean="0"/>
          </a:p>
          <a:p>
            <a:pPr eaLnBrk="1" hangingPunct="1"/>
            <a:r>
              <a:rPr lang="en-US" i="1" dirty="0" smtClean="0"/>
              <a:t>Lancelot</a:t>
            </a:r>
          </a:p>
          <a:p>
            <a:pPr eaLnBrk="1" hangingPunct="1"/>
            <a:r>
              <a:rPr lang="en-US" i="1" dirty="0" smtClean="0"/>
              <a:t>Sir Gawain and the Green Knight</a:t>
            </a:r>
          </a:p>
          <a:p>
            <a:pPr eaLnBrk="1" hangingPunct="1"/>
            <a:r>
              <a:rPr lang="en-US" i="1" dirty="0" smtClean="0"/>
              <a:t>Romance of the Rose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238</TotalTime>
  <Words>209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Notebook</vt:lpstr>
      <vt:lpstr>Western Civilization to 1500</vt:lpstr>
      <vt:lpstr>Feudalism</vt:lpstr>
      <vt:lpstr>Aristocratic Roles</vt:lpstr>
      <vt:lpstr>Warriors’ Training</vt:lpstr>
      <vt:lpstr>Code of Chivalry</vt:lpstr>
      <vt:lpstr>Cult of Courtly Love</vt:lpstr>
      <vt:lpstr>Medieval Epic</vt:lpstr>
      <vt:lpstr>Medieval Epics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Middle Ages</dc:title>
  <dc:creator>Jason Jewell</dc:creator>
  <cp:lastModifiedBy>Jason</cp:lastModifiedBy>
  <cp:revision>17</cp:revision>
  <cp:lastPrinted>1601-01-01T00:00:00Z</cp:lastPrinted>
  <dcterms:created xsi:type="dcterms:W3CDTF">2001-11-06T03:26:30Z</dcterms:created>
  <dcterms:modified xsi:type="dcterms:W3CDTF">2011-08-23T13:05:43Z</dcterms:modified>
</cp:coreProperties>
</file>