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76" r:id="rId3"/>
    <p:sldId id="277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78005" autoAdjust="0"/>
  </p:normalViewPr>
  <p:slideViewPr>
    <p:cSldViewPr>
      <p:cViewPr varScale="1">
        <p:scale>
          <a:sx n="70" d="100"/>
          <a:sy n="70" d="100"/>
        </p:scale>
        <p:origin x="-19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55E010-C059-43A4-B09B-43584ABABF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3075" name="Picture 3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15998B-353A-49ED-92AF-949ED767F6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A0716-AD44-4439-B25D-EFA5C0321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98BAA-67E9-406D-982C-F5E3CB039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952858-A742-4CDE-96B3-735F9B157C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EBBE0E-9E25-4C01-B36F-D2F5713C53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88B7C8-3348-4EB5-B51E-BAF96245C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794DF5-23A6-4A11-82C6-C08533F9B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08E84C-7F65-416E-B24D-1BB6949851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8DDA3-3BEB-4A1A-8323-7E93E13F4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D6439-2FA0-4B0F-B820-3A2E420AD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883D5-D48F-423D-90A6-6A3CB40A1D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30591-9A89-4901-94BE-3A41B0124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A708D-F8E0-4110-B9A7-BC586A493A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E184C-8BB4-4968-A87B-B1BAA68113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4E05-47AC-4858-81AF-6ABE4A363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591EB-87AC-4115-BA41-AFD807AD53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90" name="Picture 42" descr="minispir"/>
          <p:cNvPicPr>
            <a:picLocks noChangeAspect="1" noChangeArrowheads="1"/>
          </p:cNvPicPr>
          <p:nvPr/>
        </p:nvPicPr>
        <p:blipFill>
          <a:blip r:embed="rId18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</p:spPr>
      </p:pic>
      <p:pic>
        <p:nvPicPr>
          <p:cNvPr id="2091" name="Picture 43" descr="minispir"/>
          <p:cNvPicPr>
            <a:picLocks noChangeAspect="1" noChangeArrowheads="1"/>
          </p:cNvPicPr>
          <p:nvPr/>
        </p:nvPicPr>
        <p:blipFill>
          <a:blip r:embed="rId18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</p:spPr>
      </p:pic>
      <p:sp>
        <p:nvSpPr>
          <p:cNvPr id="209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B406AC-2337-4E45-A7B1-1DDC2C051E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34: Medieval Society </a:t>
            </a:r>
            <a:r>
              <a:rPr lang="en-US" smtClean="0"/>
              <a:t>and Economy: Urban Life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Urban Revival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Town origins</a:t>
            </a:r>
          </a:p>
          <a:p>
            <a:pPr lvl="1"/>
            <a:r>
              <a:rPr lang="en-US" dirty="0" smtClean="0"/>
              <a:t>Roman</a:t>
            </a:r>
          </a:p>
          <a:p>
            <a:pPr lvl="1"/>
            <a:r>
              <a:rPr lang="en-US" dirty="0" smtClean="0"/>
              <a:t>Fortifications</a:t>
            </a:r>
          </a:p>
          <a:p>
            <a:pPr lvl="1"/>
            <a:r>
              <a:rPr lang="en-US" dirty="0" smtClean="0"/>
              <a:t>Cathedral</a:t>
            </a:r>
          </a:p>
          <a:p>
            <a:r>
              <a:rPr lang="en-US" dirty="0" smtClean="0"/>
              <a:t>Common features</a:t>
            </a:r>
          </a:p>
          <a:p>
            <a:pPr lvl="1"/>
            <a:r>
              <a:rPr lang="en-US" dirty="0" smtClean="0"/>
              <a:t>Walls</a:t>
            </a:r>
          </a:p>
          <a:p>
            <a:pPr lvl="1"/>
            <a:r>
              <a:rPr lang="en-US" dirty="0" smtClean="0"/>
              <a:t>Marketplace</a:t>
            </a:r>
          </a:p>
          <a:p>
            <a:pPr lvl="1"/>
            <a:r>
              <a:rPr lang="en-US" dirty="0" smtClean="0"/>
              <a:t>Court</a:t>
            </a:r>
            <a:endParaRPr lang="en-US" dirty="0"/>
          </a:p>
        </p:txBody>
      </p:sp>
      <p:pic>
        <p:nvPicPr>
          <p:cNvPr id="5" name="Content Placeholder 4" descr="carcasson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800" y="1904999"/>
            <a:ext cx="4038600" cy="31667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Guild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Trade associations with political role</a:t>
            </a:r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Merchant</a:t>
            </a:r>
          </a:p>
          <a:p>
            <a:pPr lvl="1"/>
            <a:r>
              <a:rPr lang="en-US" dirty="0" smtClean="0"/>
              <a:t>Craft</a:t>
            </a:r>
          </a:p>
          <a:p>
            <a:r>
              <a:rPr lang="en-US" dirty="0" smtClean="0"/>
              <a:t>Town liberties</a:t>
            </a:r>
          </a:p>
          <a:p>
            <a:r>
              <a:rPr lang="en-US" dirty="0" smtClean="0"/>
              <a:t>Fraternal functions</a:t>
            </a:r>
            <a:endParaRPr lang="en-US" dirty="0"/>
          </a:p>
        </p:txBody>
      </p:sp>
      <p:pic>
        <p:nvPicPr>
          <p:cNvPr id="5" name="Content Placeholder 4" descr="Guild-Blacksmith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752600"/>
            <a:ext cx="3733800" cy="342442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Long-Distance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Risks of travel</a:t>
            </a:r>
          </a:p>
          <a:p>
            <a:r>
              <a:rPr lang="en-US" dirty="0" smtClean="0"/>
              <a:t>Merchants share risks</a:t>
            </a:r>
          </a:p>
          <a:p>
            <a:r>
              <a:rPr lang="en-US" dirty="0" smtClean="0"/>
              <a:t>Trade fairs</a:t>
            </a:r>
          </a:p>
          <a:p>
            <a:r>
              <a:rPr lang="en-US" dirty="0" smtClean="0"/>
              <a:t>Key trade centers</a:t>
            </a:r>
          </a:p>
          <a:p>
            <a:pPr lvl="1"/>
            <a:r>
              <a:rPr lang="en-US" dirty="0" smtClean="0"/>
              <a:t>Italian cities (esp. Venice)</a:t>
            </a:r>
          </a:p>
          <a:p>
            <a:pPr lvl="1"/>
            <a:r>
              <a:rPr lang="en-US" dirty="0" smtClean="0"/>
              <a:t>Flemish cities</a:t>
            </a:r>
            <a:endParaRPr lang="en-US" dirty="0"/>
          </a:p>
        </p:txBody>
      </p:sp>
      <p:pic>
        <p:nvPicPr>
          <p:cNvPr id="5" name="Content Placeholder 4" descr="Medieval_Trade_Rout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828800"/>
            <a:ext cx="3733800" cy="336095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Business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Money economy (lack of money?)</a:t>
            </a:r>
          </a:p>
          <a:p>
            <a:r>
              <a:rPr lang="en-US" dirty="0" smtClean="0"/>
              <a:t>Distinct types of merchants: sedentary, carriers, agents</a:t>
            </a:r>
          </a:p>
          <a:p>
            <a:r>
              <a:rPr lang="en-US" dirty="0" smtClean="0"/>
              <a:t>Correspondence and accounting: courier services, “road revolution,” credit system (and usury debate)</a:t>
            </a:r>
          </a:p>
          <a:p>
            <a:r>
              <a:rPr lang="en-US" dirty="0" smtClean="0"/>
              <a:t>Leaders: Italian cities, Hanseatic League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191</TotalTime>
  <Words>107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Notebook</vt:lpstr>
      <vt:lpstr>Western Civilization to 1500</vt:lpstr>
      <vt:lpstr>Urban Revival</vt:lpstr>
      <vt:lpstr>Guild System</vt:lpstr>
      <vt:lpstr>Long-Distance Trade</vt:lpstr>
      <vt:lpstr>New Business Procedures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Middle Ages</dc:title>
  <dc:creator>Jason Jewell</dc:creator>
  <cp:lastModifiedBy>Jason</cp:lastModifiedBy>
  <cp:revision>12</cp:revision>
  <cp:lastPrinted>1601-01-01T00:00:00Z</cp:lastPrinted>
  <dcterms:created xsi:type="dcterms:W3CDTF">2001-11-06T03:26:30Z</dcterms:created>
  <dcterms:modified xsi:type="dcterms:W3CDTF">2011-08-23T11:28:59Z</dcterms:modified>
</cp:coreProperties>
</file>