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sldIdLst>
    <p:sldId id="256" r:id="rId2"/>
    <p:sldId id="272" r:id="rId3"/>
    <p:sldId id="260" r:id="rId4"/>
    <p:sldId id="261" r:id="rId5"/>
    <p:sldId id="266" r:id="rId6"/>
    <p:sldId id="273" r:id="rId7"/>
    <p:sldId id="264" r:id="rId8"/>
    <p:sldId id="265" r:id="rId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DBD3"/>
    <a:srgbClr val="E6E3D0"/>
    <a:srgbClr val="E1DEC5"/>
    <a:srgbClr val="8F6D58"/>
    <a:srgbClr val="906D58"/>
    <a:srgbClr val="EDE7E3"/>
    <a:srgbClr val="EAE3DE"/>
    <a:srgbClr val="E2D7D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6" autoAdjust="0"/>
    <p:restoredTop sz="78005" autoAdjust="0"/>
  </p:normalViewPr>
  <p:slideViewPr>
    <p:cSldViewPr>
      <p:cViewPr varScale="1">
        <p:scale>
          <a:sx n="70" d="100"/>
          <a:sy n="70" d="100"/>
        </p:scale>
        <p:origin x="-197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81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81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81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1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81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F55E010-C059-43A4-B09B-43584ABABFE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3D952D-2F20-4650-8DAF-F1491356CBDE}" type="slidenum">
              <a:rPr lang="en-US"/>
              <a:pPr/>
              <a:t>7</a:t>
            </a:fld>
            <a:endParaRPr lang="en-US"/>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r>
              <a:rPr lang="en-US"/>
              <a:t>The peasant’s life was regulated by the flow of the seasons and the different agricultural tasks required in each one (plowing, planting, harvesting, etc.).</a:t>
            </a:r>
          </a:p>
          <a:p>
            <a:endParaRPr lang="en-US"/>
          </a:p>
          <a:p>
            <a:r>
              <a:rPr lang="en-US"/>
              <a:t>Most peasants worked every day, but the frequency of holy days in the church calendar (around 100 per year), during which no work was done, gave them an average of nearly two days of rest per week.  Christmas (birth of Christ), Easter (resurrection of Christ), and Pentecost (beginning of the Church) were the most important holidays.</a:t>
            </a:r>
          </a:p>
          <a:p>
            <a:endParaRPr lang="en-US"/>
          </a:p>
          <a:p>
            <a:r>
              <a:rPr lang="en-US"/>
              <a:t>Peasants took part in religious life primarily through the seven sacraments of the Church (baptism, confirmation, communion, penance, matrimony, ordination, and last rites), mediated by the village priest.  It is doubtful whether most peasants understood much Christian doctrine beyond bare essentials.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9B6209-E433-4562-9E84-3C24F35026FB}" type="slidenum">
              <a:rPr lang="en-US"/>
              <a:pPr/>
              <a:t>8</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a:t>A </a:t>
            </a:r>
            <a:r>
              <a:rPr lang="en-US" i="1"/>
              <a:t>wattle</a:t>
            </a:r>
            <a:r>
              <a:rPr lang="en-US"/>
              <a:t> is a collection of flexible sticks, branches, or twigs woven together and packed with mud or similar to make fences, walls, and roofs. </a:t>
            </a:r>
          </a:p>
          <a:p>
            <a:endParaRPr lang="en-US"/>
          </a:p>
          <a:p>
            <a:r>
              <a:rPr lang="en-US"/>
              <a:t>The medieval diet was much more basic and bland than that of today.  Bread, the “staff of life,” was the primary food, supplemented by vegetables or fruit in season.  Peasants rarely were able to eat meat, perhaps a few times a year.</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descr="Canvas"/>
          <p:cNvSpPr>
            <a:spLocks noChangeArrowheads="1"/>
          </p:cNvSpPr>
          <p:nvPr/>
        </p:nvSpPr>
        <p:spPr bwMode="white">
          <a:xfrm>
            <a:off x="528638" y="201613"/>
            <a:ext cx="8397875" cy="6467475"/>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lgn="ctr"/>
            <a:endParaRPr kumimoji="1" lang="en-US"/>
          </a:p>
        </p:txBody>
      </p:sp>
      <p:pic>
        <p:nvPicPr>
          <p:cNvPr id="3075" name="Picture 3" descr="minispir"/>
          <p:cNvPicPr>
            <a:picLocks noChangeAspect="1" noChangeArrowheads="1"/>
          </p:cNvPicPr>
          <p:nvPr/>
        </p:nvPicPr>
        <p:blipFill>
          <a:blip r:embed="rId3" cstate="print"/>
          <a:srcRect/>
          <a:stretch>
            <a:fillRect/>
          </a:stretch>
        </p:blipFill>
        <p:spPr bwMode="ltGray">
          <a:xfrm>
            <a:off x="0" y="50800"/>
            <a:ext cx="1181100" cy="4286250"/>
          </a:xfrm>
          <a:prstGeom prst="rect">
            <a:avLst/>
          </a:prstGeom>
          <a:noFill/>
        </p:spPr>
      </p:pic>
      <p:sp>
        <p:nvSpPr>
          <p:cNvPr id="3076" name="Rectangle 4" descr="Canvas"/>
          <p:cNvSpPr>
            <a:spLocks noChangeArrowheads="1"/>
          </p:cNvSpPr>
          <p:nvPr/>
        </p:nvSpPr>
        <p:spPr bwMode="white">
          <a:xfrm>
            <a:off x="596900" y="4130675"/>
            <a:ext cx="1041400" cy="457200"/>
          </a:xfrm>
          <a:prstGeom prst="rect">
            <a:avLst/>
          </a:prstGeom>
          <a:blipFill dpi="0" rotWithShape="0">
            <a:blip r:embed="rId2" cstate="print"/>
            <a:srcRect/>
            <a:tile tx="0" ty="0" sx="100000" sy="100000" flip="none" algn="tl"/>
          </a:blipFill>
          <a:ln w="9525">
            <a:noFill/>
            <a:miter lim="800000"/>
            <a:headEnd/>
            <a:tailEnd/>
          </a:ln>
          <a:effectLst/>
        </p:spPr>
        <p:txBody>
          <a:bodyPr wrap="none" anchor="ctr"/>
          <a:lstStyle/>
          <a:p>
            <a:pPr algn="ctr"/>
            <a:endParaRPr kumimoji="1" lang="en-US"/>
          </a:p>
        </p:txBody>
      </p:sp>
      <p:pic>
        <p:nvPicPr>
          <p:cNvPr id="3077" name="Picture 5" descr="minispir"/>
          <p:cNvPicPr>
            <a:picLocks noChangeAspect="1" noChangeArrowheads="1"/>
          </p:cNvPicPr>
          <p:nvPr/>
        </p:nvPicPr>
        <p:blipFill>
          <a:blip r:embed="rId3" cstate="print"/>
          <a:srcRect t="39999"/>
          <a:stretch>
            <a:fillRect/>
          </a:stretch>
        </p:blipFill>
        <p:spPr bwMode="ltGray">
          <a:xfrm>
            <a:off x="0" y="4222750"/>
            <a:ext cx="1181100" cy="2571750"/>
          </a:xfrm>
          <a:prstGeom prst="rect">
            <a:avLst/>
          </a:prstGeom>
          <a:noFill/>
        </p:spPr>
      </p:pic>
      <p:sp>
        <p:nvSpPr>
          <p:cNvPr id="3078" name="Rectangle 6"/>
          <p:cNvSpPr>
            <a:spLocks noGrp="1" noChangeArrowheads="1"/>
          </p:cNvSpPr>
          <p:nvPr>
            <p:ph type="ctrTitle"/>
          </p:nvPr>
        </p:nvSpPr>
        <p:spPr>
          <a:xfrm>
            <a:off x="914400" y="2057400"/>
            <a:ext cx="7721600" cy="1143000"/>
          </a:xfrm>
        </p:spPr>
        <p:txBody>
          <a:bodyPr/>
          <a:lstStyle>
            <a:lvl1pPr>
              <a:defRPr/>
            </a:lvl1pPr>
          </a:lstStyle>
          <a:p>
            <a:r>
              <a:rPr lang="en-US"/>
              <a:t>Click to edit Master title style</a:t>
            </a:r>
          </a:p>
        </p:txBody>
      </p:sp>
      <p:sp>
        <p:nvSpPr>
          <p:cNvPr id="3079"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en-US"/>
              <a:t>Click to edit Master subtitle style</a:t>
            </a:r>
          </a:p>
        </p:txBody>
      </p:sp>
      <p:sp>
        <p:nvSpPr>
          <p:cNvPr id="3083" name="Rectangle 11"/>
          <p:cNvSpPr>
            <a:spLocks noGrp="1" noChangeArrowheads="1"/>
          </p:cNvSpPr>
          <p:nvPr>
            <p:ph type="dt" sz="quarter" idx="2"/>
          </p:nvPr>
        </p:nvSpPr>
        <p:spPr>
          <a:xfrm>
            <a:off x="1084263" y="6096000"/>
            <a:ext cx="1905000" cy="457200"/>
          </a:xfrm>
        </p:spPr>
        <p:txBody>
          <a:bodyPr/>
          <a:lstStyle>
            <a:lvl1pPr>
              <a:defRPr/>
            </a:lvl1pPr>
          </a:lstStyle>
          <a:p>
            <a:endParaRPr lang="en-US"/>
          </a:p>
        </p:txBody>
      </p:sp>
      <p:sp>
        <p:nvSpPr>
          <p:cNvPr id="3084" name="Rectangle 12"/>
          <p:cNvSpPr>
            <a:spLocks noGrp="1" noChangeArrowheads="1"/>
          </p:cNvSpPr>
          <p:nvPr>
            <p:ph type="ftr" sz="quarter" idx="3"/>
          </p:nvPr>
        </p:nvSpPr>
        <p:spPr>
          <a:xfrm>
            <a:off x="3522663" y="6096000"/>
            <a:ext cx="2895600" cy="457200"/>
          </a:xfrm>
        </p:spPr>
        <p:txBody>
          <a:bodyPr/>
          <a:lstStyle>
            <a:lvl1pPr>
              <a:defRPr/>
            </a:lvl1pPr>
          </a:lstStyle>
          <a:p>
            <a:endParaRPr lang="en-US"/>
          </a:p>
        </p:txBody>
      </p:sp>
      <p:sp>
        <p:nvSpPr>
          <p:cNvPr id="3085" name="Rectangle 13"/>
          <p:cNvSpPr>
            <a:spLocks noGrp="1" noChangeArrowheads="1"/>
          </p:cNvSpPr>
          <p:nvPr>
            <p:ph type="sldNum" sz="quarter" idx="4"/>
          </p:nvPr>
        </p:nvSpPr>
        <p:spPr>
          <a:xfrm>
            <a:off x="6951663" y="6096000"/>
            <a:ext cx="1905000" cy="457200"/>
          </a:xfrm>
        </p:spPr>
        <p:txBody>
          <a:bodyPr/>
          <a:lstStyle>
            <a:lvl1pPr>
              <a:defRPr/>
            </a:lvl1pPr>
          </a:lstStyle>
          <a:p>
            <a:fld id="{8F15998B-353A-49ED-92AF-949ED767F60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8BA0716-AD44-4439-B25D-EFA5C032140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598BAA-67E9-406D-982C-F5E3CB0399C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752600"/>
            <a:ext cx="3733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53000" y="1752600"/>
            <a:ext cx="3733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1014413" y="6107113"/>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452813" y="6107113"/>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881813" y="6107113"/>
            <a:ext cx="1905000" cy="457200"/>
          </a:xfrm>
        </p:spPr>
        <p:txBody>
          <a:bodyPr/>
          <a:lstStyle>
            <a:lvl1pPr>
              <a:defRPr/>
            </a:lvl1pPr>
          </a:lstStyle>
          <a:p>
            <a:fld id="{75952858-A742-4CDE-96B3-735F9B157CC7}"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752600"/>
            <a:ext cx="3733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953000" y="1752600"/>
            <a:ext cx="3733800" cy="4114800"/>
          </a:xfrm>
        </p:spPr>
        <p:txBody>
          <a:bodyPr/>
          <a:lstStyle/>
          <a:p>
            <a:endParaRPr lang="en-US"/>
          </a:p>
        </p:txBody>
      </p:sp>
      <p:sp>
        <p:nvSpPr>
          <p:cNvPr id="5" name="Date Placeholder 4"/>
          <p:cNvSpPr>
            <a:spLocks noGrp="1"/>
          </p:cNvSpPr>
          <p:nvPr>
            <p:ph type="dt" sz="half" idx="10"/>
          </p:nvPr>
        </p:nvSpPr>
        <p:spPr>
          <a:xfrm>
            <a:off x="1014413" y="6107113"/>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452813" y="6107113"/>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881813" y="6107113"/>
            <a:ext cx="1905000" cy="457200"/>
          </a:xfrm>
        </p:spPr>
        <p:txBody>
          <a:bodyPr/>
          <a:lstStyle>
            <a:lvl1pPr>
              <a:defRPr/>
            </a:lvl1pPr>
          </a:lstStyle>
          <a:p>
            <a:fld id="{72EBBE0E-9E25-4C01-B36F-D2F5713C53D1}"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066800" y="1752600"/>
            <a:ext cx="3733800" cy="4114800"/>
          </a:xfrm>
        </p:spPr>
        <p:txBody>
          <a:bodyPr/>
          <a:lstStyle/>
          <a:p>
            <a:endParaRPr lang="en-US"/>
          </a:p>
        </p:txBody>
      </p:sp>
      <p:sp>
        <p:nvSpPr>
          <p:cNvPr id="4" name="Text Placeholder 3"/>
          <p:cNvSpPr>
            <a:spLocks noGrp="1"/>
          </p:cNvSpPr>
          <p:nvPr>
            <p:ph type="body" sz="half" idx="2"/>
          </p:nvPr>
        </p:nvSpPr>
        <p:spPr>
          <a:xfrm>
            <a:off x="4953000" y="1752600"/>
            <a:ext cx="3733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1014413" y="6107113"/>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452813" y="6107113"/>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881813" y="6107113"/>
            <a:ext cx="1905000" cy="457200"/>
          </a:xfrm>
        </p:spPr>
        <p:txBody>
          <a:bodyPr/>
          <a:lstStyle>
            <a:lvl1pPr>
              <a:defRPr/>
            </a:lvl1pPr>
          </a:lstStyle>
          <a:p>
            <a:fld id="{6F88B7C8-3348-4EB5-B51E-BAF96245C0E9}"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752600"/>
            <a:ext cx="3733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0" y="1752600"/>
            <a:ext cx="3733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1014413" y="6107113"/>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452813" y="6107113"/>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881813" y="6107113"/>
            <a:ext cx="1905000" cy="457200"/>
          </a:xfrm>
        </p:spPr>
        <p:txBody>
          <a:bodyPr/>
          <a:lstStyle>
            <a:lvl1pPr>
              <a:defRPr/>
            </a:lvl1pPr>
          </a:lstStyle>
          <a:p>
            <a:fld id="{85794DF5-23A6-4A11-82C6-C08533F9BDC7}"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752600"/>
            <a:ext cx="3733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953000" y="1752600"/>
            <a:ext cx="3733800" cy="4114800"/>
          </a:xfrm>
        </p:spPr>
        <p:txBody>
          <a:bodyPr/>
          <a:lstStyle/>
          <a:p>
            <a:endParaRPr lang="en-US"/>
          </a:p>
        </p:txBody>
      </p:sp>
      <p:sp>
        <p:nvSpPr>
          <p:cNvPr id="5" name="Date Placeholder 4"/>
          <p:cNvSpPr>
            <a:spLocks noGrp="1"/>
          </p:cNvSpPr>
          <p:nvPr>
            <p:ph type="dt" sz="half" idx="10"/>
          </p:nvPr>
        </p:nvSpPr>
        <p:spPr>
          <a:xfrm>
            <a:off x="1014413" y="6107113"/>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452813" y="6107113"/>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881813" y="6107113"/>
            <a:ext cx="1905000" cy="457200"/>
          </a:xfrm>
        </p:spPr>
        <p:txBody>
          <a:bodyPr/>
          <a:lstStyle>
            <a:lvl1pPr>
              <a:defRPr/>
            </a:lvl1pPr>
          </a:lstStyle>
          <a:p>
            <a:fld id="{E208E84C-7F65-416E-B24D-1BB6949851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C38DDA3-3BEB-4A1A-8323-7E93E13F4625}"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CD6439-2FA0-4B0F-B820-3A2E420AD3F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38883D5-D48F-423D-90A6-6A3CB40A1DC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8130591-9A89-4901-94BE-3A41B0124D6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A9A708D-F8E0-4110-B9A7-BC586A493A1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6FE184C-8BB4-4968-A87B-B1BAA68113A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44F4E05-47AC-4858-81AF-6ABE4A363D8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2B591EB-87AC-4115-BA41-AFD807AD53C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906D58"/>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085" name="Rectangle 37"/>
          <p:cNvSpPr>
            <a:spLocks noChangeArrowheads="1"/>
          </p:cNvSpPr>
          <p:nvPr/>
        </p:nvSpPr>
        <p:spPr bwMode="ltGray">
          <a:xfrm>
            <a:off x="609600" y="228600"/>
            <a:ext cx="8239125" cy="6391275"/>
          </a:xfrm>
          <a:prstGeom prst="rect">
            <a:avLst/>
          </a:prstGeom>
          <a:solidFill>
            <a:srgbClr val="EDE7E3"/>
          </a:solidFill>
          <a:ln w="9525">
            <a:noFill/>
            <a:miter lim="800000"/>
            <a:headEnd/>
            <a:tailEnd/>
          </a:ln>
        </p:spPr>
        <p:txBody>
          <a:bodyPr wrap="none" anchor="ctr"/>
          <a:lstStyle/>
          <a:p>
            <a:pPr algn="ctr"/>
            <a:endParaRPr kumimoji="1" lang="en-US"/>
          </a:p>
        </p:txBody>
      </p:sp>
      <p:sp>
        <p:nvSpPr>
          <p:cNvPr id="2087" name="Line 39"/>
          <p:cNvSpPr>
            <a:spLocks noChangeShapeType="1"/>
          </p:cNvSpPr>
          <p:nvPr/>
        </p:nvSpPr>
        <p:spPr bwMode="ltGray">
          <a:xfrm>
            <a:off x="1016000" y="1600200"/>
            <a:ext cx="7670800" cy="0"/>
          </a:xfrm>
          <a:prstGeom prst="line">
            <a:avLst/>
          </a:prstGeom>
          <a:noFill/>
          <a:ln w="3175">
            <a:solidFill>
              <a:schemeClr val="bg2"/>
            </a:solidFill>
            <a:round/>
            <a:headEnd/>
            <a:tailEnd/>
          </a:ln>
        </p:spPr>
        <p:txBody>
          <a:bodyPr wrap="none" anchor="ctr"/>
          <a:lstStyle/>
          <a:p>
            <a:endParaRPr lang="en-US"/>
          </a:p>
        </p:txBody>
      </p:sp>
      <p:pic>
        <p:nvPicPr>
          <p:cNvPr id="2090" name="Picture 42" descr="minispir"/>
          <p:cNvPicPr>
            <a:picLocks noChangeAspect="1" noChangeArrowheads="1"/>
          </p:cNvPicPr>
          <p:nvPr/>
        </p:nvPicPr>
        <p:blipFill>
          <a:blip r:embed="rId18" cstate="print"/>
          <a:srcRect b="5333"/>
          <a:stretch>
            <a:fillRect/>
          </a:stretch>
        </p:blipFill>
        <p:spPr bwMode="ltGray">
          <a:xfrm>
            <a:off x="0" y="50800"/>
            <a:ext cx="1181100" cy="4057650"/>
          </a:xfrm>
          <a:prstGeom prst="rect">
            <a:avLst/>
          </a:prstGeom>
          <a:noFill/>
        </p:spPr>
      </p:pic>
      <p:pic>
        <p:nvPicPr>
          <p:cNvPr id="2091" name="Picture 43" descr="minispir"/>
          <p:cNvPicPr>
            <a:picLocks noChangeAspect="1" noChangeArrowheads="1"/>
          </p:cNvPicPr>
          <p:nvPr/>
        </p:nvPicPr>
        <p:blipFill>
          <a:blip r:embed="rId18" cstate="print"/>
          <a:srcRect t="39999"/>
          <a:stretch>
            <a:fillRect/>
          </a:stretch>
        </p:blipFill>
        <p:spPr bwMode="ltGray">
          <a:xfrm>
            <a:off x="0" y="4222750"/>
            <a:ext cx="1181100" cy="2571750"/>
          </a:xfrm>
          <a:prstGeom prst="rect">
            <a:avLst/>
          </a:prstGeom>
          <a:noFill/>
        </p:spPr>
      </p:pic>
      <p:sp>
        <p:nvSpPr>
          <p:cNvPr id="2093" name="Rectangle 45"/>
          <p:cNvSpPr>
            <a:spLocks noGrp="1" noChangeArrowheads="1"/>
          </p:cNvSpPr>
          <p:nvPr>
            <p:ph type="title"/>
          </p:nvPr>
        </p:nvSpPr>
        <p:spPr bwMode="auto">
          <a:xfrm>
            <a:off x="1066800" y="381000"/>
            <a:ext cx="76200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94" name="Rectangle 46"/>
          <p:cNvSpPr>
            <a:spLocks noGrp="1" noChangeArrowheads="1"/>
          </p:cNvSpPr>
          <p:nvPr>
            <p:ph type="body" idx="1"/>
          </p:nvPr>
        </p:nvSpPr>
        <p:spPr bwMode="auto">
          <a:xfrm>
            <a:off x="1066800" y="1752600"/>
            <a:ext cx="76200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95" name="Rectangle 47"/>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2096" name="Rectangle 48"/>
          <p:cNvSpPr>
            <a:spLocks noGrp="1" noChangeArrowheads="1"/>
          </p:cNvSpPr>
          <p:nvPr>
            <p:ph type="ftr" sz="quarter" idx="3"/>
          </p:nvPr>
        </p:nvSpPr>
        <p:spPr bwMode="auto">
          <a:xfrm>
            <a:off x="3452813" y="6107113"/>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2097" name="Rectangle 49"/>
          <p:cNvSpPr>
            <a:spLocks noGrp="1" noChangeArrowheads="1"/>
          </p:cNvSpPr>
          <p:nvPr>
            <p:ph type="sldNum" sz="quarter" idx="4"/>
          </p:nvPr>
        </p:nvSpPr>
        <p:spPr bwMode="auto">
          <a:xfrm>
            <a:off x="68818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7B406AC-2337-4E45-A7B1-1DDC2C051E0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p:txBody>
          <a:bodyPr/>
          <a:lstStyle/>
          <a:p>
            <a:r>
              <a:rPr lang="en-US" dirty="0" smtClean="0"/>
              <a:t>Western Civilization to 1500</a:t>
            </a:r>
            <a:endParaRPr lang="en-US" dirty="0"/>
          </a:p>
        </p:txBody>
      </p:sp>
      <p:sp>
        <p:nvSpPr>
          <p:cNvPr id="27651" name="Rectangle 3"/>
          <p:cNvSpPr>
            <a:spLocks noGrp="1" noChangeArrowheads="1"/>
          </p:cNvSpPr>
          <p:nvPr>
            <p:ph type="subTitle" idx="1"/>
          </p:nvPr>
        </p:nvSpPr>
        <p:spPr/>
        <p:txBody>
          <a:bodyPr/>
          <a:lstStyle/>
          <a:p>
            <a:r>
              <a:rPr lang="en-US" dirty="0" smtClean="0"/>
              <a:t>Lecture 33: Medieval Society and Economy: Peasants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The Tenth Century</a:t>
            </a:r>
          </a:p>
        </p:txBody>
      </p:sp>
      <p:sp>
        <p:nvSpPr>
          <p:cNvPr id="44036" name="Rectangle 4"/>
          <p:cNvSpPr>
            <a:spLocks noGrp="1" noChangeArrowheads="1"/>
          </p:cNvSpPr>
          <p:nvPr>
            <p:ph type="body" sz="half" idx="1"/>
          </p:nvPr>
        </p:nvSpPr>
        <p:spPr/>
        <p:txBody>
          <a:bodyPr/>
          <a:lstStyle/>
          <a:p>
            <a:r>
              <a:rPr lang="en-US" sz="2800" dirty="0"/>
              <a:t>Breakdown of Charlemagne’s empire</a:t>
            </a:r>
          </a:p>
          <a:p>
            <a:r>
              <a:rPr lang="en-US" sz="2800" dirty="0"/>
              <a:t>Invasions by Vikings, Arabs, Magyars</a:t>
            </a:r>
          </a:p>
          <a:p>
            <a:r>
              <a:rPr lang="en-US" sz="2800" dirty="0"/>
              <a:t>Loss of trade, communications</a:t>
            </a:r>
          </a:p>
        </p:txBody>
      </p:sp>
      <p:pic>
        <p:nvPicPr>
          <p:cNvPr id="44038" name="Picture 6" descr="viking routes"/>
          <p:cNvPicPr>
            <a:picLocks noGrp="1" noChangeAspect="1" noChangeArrowheads="1"/>
          </p:cNvPicPr>
          <p:nvPr>
            <p:ph sz="half" idx="2"/>
          </p:nvPr>
        </p:nvPicPr>
        <p:blipFill>
          <a:blip r:embed="rId2" cstate="print"/>
          <a:srcRect/>
          <a:stretch>
            <a:fillRect/>
          </a:stretch>
        </p:blipFill>
        <p:spPr>
          <a:xfrm>
            <a:off x="4953000" y="2405063"/>
            <a:ext cx="3733800" cy="2809875"/>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036">
                                            <p:txEl>
                                              <p:pRg st="0" end="0"/>
                                            </p:txEl>
                                          </p:spTgt>
                                        </p:tgtEl>
                                        <p:attrNameLst>
                                          <p:attrName>style.visibility</p:attrName>
                                        </p:attrNameLst>
                                      </p:cBhvr>
                                      <p:to>
                                        <p:strVal val="visible"/>
                                      </p:to>
                                    </p:set>
                                    <p:animEffect transition="in" filter="fade">
                                      <p:cBhvr>
                                        <p:cTn id="7" dur="2000"/>
                                        <p:tgtEl>
                                          <p:spTgt spid="440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4036">
                                            <p:txEl>
                                              <p:pRg st="1" end="1"/>
                                            </p:txEl>
                                          </p:spTgt>
                                        </p:tgtEl>
                                        <p:attrNameLst>
                                          <p:attrName>style.visibility</p:attrName>
                                        </p:attrNameLst>
                                      </p:cBhvr>
                                      <p:to>
                                        <p:strVal val="visible"/>
                                      </p:to>
                                    </p:set>
                                    <p:animEffect transition="in" filter="fade">
                                      <p:cBhvr>
                                        <p:cTn id="12" dur="2000"/>
                                        <p:tgtEl>
                                          <p:spTgt spid="4403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4036">
                                            <p:txEl>
                                              <p:pRg st="2" end="2"/>
                                            </p:txEl>
                                          </p:spTgt>
                                        </p:tgtEl>
                                        <p:attrNameLst>
                                          <p:attrName>style.visibility</p:attrName>
                                        </p:attrNameLst>
                                      </p:cBhvr>
                                      <p:to>
                                        <p:strVal val="visible"/>
                                      </p:to>
                                    </p:set>
                                    <p:animEffect transition="in" filter="fade">
                                      <p:cBhvr>
                                        <p:cTn id="17" dur="2000"/>
                                        <p:tgtEl>
                                          <p:spTgt spid="4403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1000 – The Turning Point</a:t>
            </a:r>
          </a:p>
        </p:txBody>
      </p:sp>
      <p:sp>
        <p:nvSpPr>
          <p:cNvPr id="31747" name="Rectangle 3"/>
          <p:cNvSpPr>
            <a:spLocks noGrp="1" noChangeArrowheads="1"/>
          </p:cNvSpPr>
          <p:nvPr>
            <p:ph type="body" sz="half" idx="1"/>
          </p:nvPr>
        </p:nvSpPr>
        <p:spPr/>
        <p:txBody>
          <a:bodyPr/>
          <a:lstStyle/>
          <a:p>
            <a:r>
              <a:rPr lang="en-US" sz="2800" dirty="0"/>
              <a:t>Population increase</a:t>
            </a:r>
          </a:p>
          <a:p>
            <a:pPr lvl="1"/>
            <a:r>
              <a:rPr lang="en-US" sz="2400" dirty="0"/>
              <a:t>38 to 74 million in 300 years</a:t>
            </a:r>
          </a:p>
          <a:p>
            <a:pPr lvl="1"/>
            <a:r>
              <a:rPr lang="en-US" sz="2400" dirty="0"/>
              <a:t>More villages, towns, cities, farms</a:t>
            </a:r>
          </a:p>
          <a:p>
            <a:pPr lvl="1"/>
            <a:r>
              <a:rPr lang="en-US" sz="2400" dirty="0"/>
              <a:t>Reasons</a:t>
            </a:r>
          </a:p>
          <a:p>
            <a:pPr lvl="2"/>
            <a:r>
              <a:rPr lang="en-US" sz="2000" dirty="0"/>
              <a:t>Increased security</a:t>
            </a:r>
          </a:p>
          <a:p>
            <a:pPr lvl="2"/>
            <a:r>
              <a:rPr lang="en-US" sz="2000" dirty="0"/>
              <a:t>Agricultural production</a:t>
            </a:r>
          </a:p>
        </p:txBody>
      </p:sp>
      <p:graphicFrame>
        <p:nvGraphicFramePr>
          <p:cNvPr id="31748" name="Object 4"/>
          <p:cNvGraphicFramePr>
            <a:graphicFrameLocks noChangeAspect="1"/>
          </p:cNvGraphicFramePr>
          <p:nvPr>
            <p:ph type="chart" sz="half" idx="2"/>
          </p:nvPr>
        </p:nvGraphicFramePr>
        <p:xfrm>
          <a:off x="4953000" y="1752600"/>
          <a:ext cx="3733800" cy="4114800"/>
        </p:xfrm>
        <a:graphic>
          <a:graphicData uri="http://schemas.openxmlformats.org/presentationml/2006/ole">
            <p:oleObj spid="_x0000_s31748" name="Chart" r:id="rId3" imgW="4410000" imgH="4860000" progId="MSGraph.Chart.8">
              <p:embed followColorScheme="full"/>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fade">
                                      <p:cBhvr>
                                        <p:cTn id="7" dur="2000"/>
                                        <p:tgtEl>
                                          <p:spTgt spid="3174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1747">
                                            <p:txEl>
                                              <p:pRg st="1" end="1"/>
                                            </p:txEl>
                                          </p:spTgt>
                                        </p:tgtEl>
                                        <p:attrNameLst>
                                          <p:attrName>style.visibility</p:attrName>
                                        </p:attrNameLst>
                                      </p:cBhvr>
                                      <p:to>
                                        <p:strVal val="visible"/>
                                      </p:to>
                                    </p:set>
                                    <p:animEffect transition="in" filter="fade">
                                      <p:cBhvr>
                                        <p:cTn id="10" dur="2000"/>
                                        <p:tgtEl>
                                          <p:spTgt spid="3174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1747">
                                            <p:txEl>
                                              <p:pRg st="2" end="2"/>
                                            </p:txEl>
                                          </p:spTgt>
                                        </p:tgtEl>
                                        <p:attrNameLst>
                                          <p:attrName>style.visibility</p:attrName>
                                        </p:attrNameLst>
                                      </p:cBhvr>
                                      <p:to>
                                        <p:strVal val="visible"/>
                                      </p:to>
                                    </p:set>
                                    <p:animEffect transition="in" filter="fade">
                                      <p:cBhvr>
                                        <p:cTn id="13" dur="2000"/>
                                        <p:tgtEl>
                                          <p:spTgt spid="31747">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1747">
                                            <p:txEl>
                                              <p:pRg st="3" end="3"/>
                                            </p:txEl>
                                          </p:spTgt>
                                        </p:tgtEl>
                                        <p:attrNameLst>
                                          <p:attrName>style.visibility</p:attrName>
                                        </p:attrNameLst>
                                      </p:cBhvr>
                                      <p:to>
                                        <p:strVal val="visible"/>
                                      </p:to>
                                    </p:set>
                                    <p:animEffect transition="in" filter="fade">
                                      <p:cBhvr>
                                        <p:cTn id="16" dur="2000"/>
                                        <p:tgtEl>
                                          <p:spTgt spid="31747">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1747">
                                            <p:txEl>
                                              <p:pRg st="4" end="4"/>
                                            </p:txEl>
                                          </p:spTgt>
                                        </p:tgtEl>
                                        <p:attrNameLst>
                                          <p:attrName>style.visibility</p:attrName>
                                        </p:attrNameLst>
                                      </p:cBhvr>
                                      <p:to>
                                        <p:strVal val="visible"/>
                                      </p:to>
                                    </p:set>
                                    <p:animEffect transition="in" filter="fade">
                                      <p:cBhvr>
                                        <p:cTn id="19" dur="2000"/>
                                        <p:tgtEl>
                                          <p:spTgt spid="31747">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1747">
                                            <p:txEl>
                                              <p:pRg st="5" end="5"/>
                                            </p:txEl>
                                          </p:spTgt>
                                        </p:tgtEl>
                                        <p:attrNameLst>
                                          <p:attrName>style.visibility</p:attrName>
                                        </p:attrNameLst>
                                      </p:cBhvr>
                                      <p:to>
                                        <p:strVal val="visible"/>
                                      </p:to>
                                    </p:set>
                                    <p:animEffect transition="in" filter="fade">
                                      <p:cBhvr>
                                        <p:cTn id="22" dur="2000"/>
                                        <p:tgtEl>
                                          <p:spTgt spid="317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New Agriculture</a:t>
            </a:r>
          </a:p>
        </p:txBody>
      </p:sp>
      <p:sp>
        <p:nvSpPr>
          <p:cNvPr id="32771" name="Rectangle 3"/>
          <p:cNvSpPr>
            <a:spLocks noGrp="1" noChangeArrowheads="1"/>
          </p:cNvSpPr>
          <p:nvPr>
            <p:ph type="body" idx="1"/>
          </p:nvPr>
        </p:nvSpPr>
        <p:spPr/>
        <p:txBody>
          <a:bodyPr/>
          <a:lstStyle/>
          <a:p>
            <a:r>
              <a:rPr lang="en-US" dirty="0"/>
              <a:t>Warmer climate, longer growing season</a:t>
            </a:r>
          </a:p>
          <a:p>
            <a:r>
              <a:rPr lang="en-US" dirty="0"/>
              <a:t>Increase in amount of arable land, clearing of forests</a:t>
            </a:r>
          </a:p>
          <a:p>
            <a:r>
              <a:rPr lang="en-US" dirty="0"/>
              <a:t>Crop rotation: 2-field to 3-field</a:t>
            </a:r>
          </a:p>
          <a:p>
            <a:r>
              <a:rPr lang="en-US" dirty="0"/>
              <a:t>Technological advance: horse collar, windmill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fade">
                                      <p:cBhvr>
                                        <p:cTn id="7" dur="2000"/>
                                        <p:tgtEl>
                                          <p:spTgt spid="327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fade">
                                      <p:cBhvr>
                                        <p:cTn id="12" dur="2000"/>
                                        <p:tgtEl>
                                          <p:spTgt spid="327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2771">
                                            <p:txEl>
                                              <p:pRg st="2" end="2"/>
                                            </p:txEl>
                                          </p:spTgt>
                                        </p:tgtEl>
                                        <p:attrNameLst>
                                          <p:attrName>style.visibility</p:attrName>
                                        </p:attrNameLst>
                                      </p:cBhvr>
                                      <p:to>
                                        <p:strVal val="visible"/>
                                      </p:to>
                                    </p:set>
                                    <p:animEffect transition="in" filter="fade">
                                      <p:cBhvr>
                                        <p:cTn id="17" dur="2000"/>
                                        <p:tgtEl>
                                          <p:spTgt spid="327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2771">
                                            <p:txEl>
                                              <p:pRg st="3" end="3"/>
                                            </p:txEl>
                                          </p:spTgt>
                                        </p:tgtEl>
                                        <p:attrNameLst>
                                          <p:attrName>style.visibility</p:attrName>
                                        </p:attrNameLst>
                                      </p:cBhvr>
                                      <p:to>
                                        <p:strVal val="visible"/>
                                      </p:to>
                                    </p:set>
                                    <p:animEffect transition="in" filter="fade">
                                      <p:cBhvr>
                                        <p:cTn id="22" dur="2000"/>
                                        <p:tgtEl>
                                          <p:spTgt spid="327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The Three Estates</a:t>
            </a:r>
          </a:p>
        </p:txBody>
      </p:sp>
      <p:sp>
        <p:nvSpPr>
          <p:cNvPr id="37891" name="Rectangle 3"/>
          <p:cNvSpPr>
            <a:spLocks noGrp="1" noChangeArrowheads="1"/>
          </p:cNvSpPr>
          <p:nvPr>
            <p:ph type="body" idx="1"/>
          </p:nvPr>
        </p:nvSpPr>
        <p:spPr/>
        <p:txBody>
          <a:bodyPr/>
          <a:lstStyle/>
          <a:p>
            <a:r>
              <a:rPr lang="en-US" dirty="0"/>
              <a:t>Clergy: “Those who pray”</a:t>
            </a:r>
          </a:p>
          <a:p>
            <a:endParaRPr lang="en-US" dirty="0"/>
          </a:p>
          <a:p>
            <a:r>
              <a:rPr lang="en-US" dirty="0"/>
              <a:t>Aristocracy: “Those who fight”</a:t>
            </a:r>
          </a:p>
          <a:p>
            <a:endParaRPr lang="en-US" dirty="0"/>
          </a:p>
          <a:p>
            <a:r>
              <a:rPr lang="en-US" dirty="0"/>
              <a:t>Peasants:  “Those who work”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fade">
                                      <p:cBhvr>
                                        <p:cTn id="7" dur="2000"/>
                                        <p:tgtEl>
                                          <p:spTgt spid="378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891">
                                            <p:txEl>
                                              <p:pRg st="2" end="2"/>
                                            </p:txEl>
                                          </p:spTgt>
                                        </p:tgtEl>
                                        <p:attrNameLst>
                                          <p:attrName>style.visibility</p:attrName>
                                        </p:attrNameLst>
                                      </p:cBhvr>
                                      <p:to>
                                        <p:strVal val="visible"/>
                                      </p:to>
                                    </p:set>
                                    <p:animEffect transition="in" filter="fade">
                                      <p:cBhvr>
                                        <p:cTn id="12" dur="2000"/>
                                        <p:tgtEl>
                                          <p:spTgt spid="3789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891">
                                            <p:txEl>
                                              <p:pRg st="4" end="4"/>
                                            </p:txEl>
                                          </p:spTgt>
                                        </p:tgtEl>
                                        <p:attrNameLst>
                                          <p:attrName>style.visibility</p:attrName>
                                        </p:attrNameLst>
                                      </p:cBhvr>
                                      <p:to>
                                        <p:strVal val="visible"/>
                                      </p:to>
                                    </p:set>
                                    <p:animEffect transition="in" filter="fade">
                                      <p:cBhvr>
                                        <p:cTn id="17" dur="2000"/>
                                        <p:tgtEl>
                                          <p:spTgt spid="378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4"/>
          <p:cNvSpPr>
            <a:spLocks noGrp="1" noChangeArrowheads="1"/>
          </p:cNvSpPr>
          <p:nvPr>
            <p:ph type="title"/>
          </p:nvPr>
        </p:nvSpPr>
        <p:spPr/>
        <p:txBody>
          <a:bodyPr/>
          <a:lstStyle/>
          <a:p>
            <a:r>
              <a:rPr lang="en-US"/>
              <a:t>Manorialism</a:t>
            </a:r>
          </a:p>
        </p:txBody>
      </p:sp>
      <p:sp>
        <p:nvSpPr>
          <p:cNvPr id="46085" name="Rectangle 5"/>
          <p:cNvSpPr>
            <a:spLocks noGrp="1" noChangeArrowheads="1"/>
          </p:cNvSpPr>
          <p:nvPr>
            <p:ph type="body" sz="half" idx="1"/>
          </p:nvPr>
        </p:nvSpPr>
        <p:spPr/>
        <p:txBody>
          <a:bodyPr/>
          <a:lstStyle/>
          <a:p>
            <a:r>
              <a:rPr lang="en-US" sz="2800" i="1" dirty="0"/>
              <a:t>Manor</a:t>
            </a:r>
            <a:r>
              <a:rPr lang="en-US" sz="2800" dirty="0"/>
              <a:t>—self-sufficient estate owned by a lord</a:t>
            </a:r>
          </a:p>
          <a:p>
            <a:r>
              <a:rPr lang="en-US" sz="2800" dirty="0"/>
              <a:t>Estate features</a:t>
            </a:r>
          </a:p>
          <a:p>
            <a:pPr lvl="1"/>
            <a:r>
              <a:rPr lang="en-US" sz="2400" dirty="0"/>
              <a:t>Manor house</a:t>
            </a:r>
          </a:p>
          <a:p>
            <a:pPr lvl="1"/>
            <a:r>
              <a:rPr lang="en-US" sz="2400" dirty="0"/>
              <a:t>Village</a:t>
            </a:r>
          </a:p>
          <a:p>
            <a:pPr lvl="1"/>
            <a:r>
              <a:rPr lang="en-US" sz="2400" dirty="0"/>
              <a:t>Fields</a:t>
            </a:r>
          </a:p>
          <a:p>
            <a:pPr lvl="1"/>
            <a:r>
              <a:rPr lang="en-US" sz="2400" dirty="0"/>
              <a:t>Commons</a:t>
            </a:r>
          </a:p>
          <a:p>
            <a:pPr lvl="1"/>
            <a:r>
              <a:rPr lang="en-US" sz="2400" dirty="0"/>
              <a:t>Forest/waste</a:t>
            </a:r>
          </a:p>
        </p:txBody>
      </p:sp>
      <p:pic>
        <p:nvPicPr>
          <p:cNvPr id="46087" name="Picture 7" descr="Medieval Manor"/>
          <p:cNvPicPr>
            <a:picLocks noGrp="1" noChangeAspect="1" noChangeArrowheads="1"/>
          </p:cNvPicPr>
          <p:nvPr>
            <p:ph sz="half" idx="2"/>
          </p:nvPr>
        </p:nvPicPr>
        <p:blipFill>
          <a:blip r:embed="rId2" cstate="print"/>
          <a:srcRect/>
          <a:stretch>
            <a:fillRect/>
          </a:stretch>
        </p:blipFill>
        <p:spPr>
          <a:xfrm>
            <a:off x="5427663" y="1752600"/>
            <a:ext cx="2784475" cy="41148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085">
                                            <p:txEl>
                                              <p:pRg st="0" end="0"/>
                                            </p:txEl>
                                          </p:spTgt>
                                        </p:tgtEl>
                                        <p:attrNameLst>
                                          <p:attrName>style.visibility</p:attrName>
                                        </p:attrNameLst>
                                      </p:cBhvr>
                                      <p:to>
                                        <p:strVal val="visible"/>
                                      </p:to>
                                    </p:set>
                                    <p:animEffect transition="in" filter="fade">
                                      <p:cBhvr>
                                        <p:cTn id="7" dur="2000"/>
                                        <p:tgtEl>
                                          <p:spTgt spid="460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6085">
                                            <p:txEl>
                                              <p:pRg st="1" end="1"/>
                                            </p:txEl>
                                          </p:spTgt>
                                        </p:tgtEl>
                                        <p:attrNameLst>
                                          <p:attrName>style.visibility</p:attrName>
                                        </p:attrNameLst>
                                      </p:cBhvr>
                                      <p:to>
                                        <p:strVal val="visible"/>
                                      </p:to>
                                    </p:set>
                                    <p:animEffect transition="in" filter="fade">
                                      <p:cBhvr>
                                        <p:cTn id="12" dur="2000"/>
                                        <p:tgtEl>
                                          <p:spTgt spid="46085">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6085">
                                            <p:txEl>
                                              <p:pRg st="2" end="2"/>
                                            </p:txEl>
                                          </p:spTgt>
                                        </p:tgtEl>
                                        <p:attrNameLst>
                                          <p:attrName>style.visibility</p:attrName>
                                        </p:attrNameLst>
                                      </p:cBhvr>
                                      <p:to>
                                        <p:strVal val="visible"/>
                                      </p:to>
                                    </p:set>
                                    <p:animEffect transition="in" filter="fade">
                                      <p:cBhvr>
                                        <p:cTn id="15" dur="2000"/>
                                        <p:tgtEl>
                                          <p:spTgt spid="46085">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6085">
                                            <p:txEl>
                                              <p:pRg st="3" end="3"/>
                                            </p:txEl>
                                          </p:spTgt>
                                        </p:tgtEl>
                                        <p:attrNameLst>
                                          <p:attrName>style.visibility</p:attrName>
                                        </p:attrNameLst>
                                      </p:cBhvr>
                                      <p:to>
                                        <p:strVal val="visible"/>
                                      </p:to>
                                    </p:set>
                                    <p:animEffect transition="in" filter="fade">
                                      <p:cBhvr>
                                        <p:cTn id="18" dur="2000"/>
                                        <p:tgtEl>
                                          <p:spTgt spid="46085">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6085">
                                            <p:txEl>
                                              <p:pRg st="4" end="4"/>
                                            </p:txEl>
                                          </p:spTgt>
                                        </p:tgtEl>
                                        <p:attrNameLst>
                                          <p:attrName>style.visibility</p:attrName>
                                        </p:attrNameLst>
                                      </p:cBhvr>
                                      <p:to>
                                        <p:strVal val="visible"/>
                                      </p:to>
                                    </p:set>
                                    <p:animEffect transition="in" filter="fade">
                                      <p:cBhvr>
                                        <p:cTn id="21" dur="2000"/>
                                        <p:tgtEl>
                                          <p:spTgt spid="46085">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6085">
                                            <p:txEl>
                                              <p:pRg st="5" end="5"/>
                                            </p:txEl>
                                          </p:spTgt>
                                        </p:tgtEl>
                                        <p:attrNameLst>
                                          <p:attrName>style.visibility</p:attrName>
                                        </p:attrNameLst>
                                      </p:cBhvr>
                                      <p:to>
                                        <p:strVal val="visible"/>
                                      </p:to>
                                    </p:set>
                                    <p:animEffect transition="in" filter="fade">
                                      <p:cBhvr>
                                        <p:cTn id="24" dur="2000"/>
                                        <p:tgtEl>
                                          <p:spTgt spid="46085">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46085">
                                            <p:txEl>
                                              <p:pRg st="6" end="6"/>
                                            </p:txEl>
                                          </p:spTgt>
                                        </p:tgtEl>
                                        <p:attrNameLst>
                                          <p:attrName>style.visibility</p:attrName>
                                        </p:attrNameLst>
                                      </p:cBhvr>
                                      <p:to>
                                        <p:strVal val="visible"/>
                                      </p:to>
                                    </p:set>
                                    <p:animEffect transition="in" filter="fade">
                                      <p:cBhvr>
                                        <p:cTn id="27" dur="2000"/>
                                        <p:tgtEl>
                                          <p:spTgt spid="4608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5"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Peasant Life</a:t>
            </a:r>
          </a:p>
        </p:txBody>
      </p:sp>
      <p:sp>
        <p:nvSpPr>
          <p:cNvPr id="35844" name="Rectangle 4"/>
          <p:cNvSpPr>
            <a:spLocks noGrp="1" noChangeArrowheads="1"/>
          </p:cNvSpPr>
          <p:nvPr>
            <p:ph type="body" sz="half" idx="2"/>
          </p:nvPr>
        </p:nvSpPr>
        <p:spPr/>
        <p:txBody>
          <a:bodyPr/>
          <a:lstStyle/>
          <a:p>
            <a:r>
              <a:rPr lang="en-US" sz="2800" dirty="0"/>
              <a:t>Seasonal labors</a:t>
            </a:r>
          </a:p>
          <a:p>
            <a:r>
              <a:rPr lang="en-US" sz="2800" dirty="0"/>
              <a:t>Catholic feast days</a:t>
            </a:r>
          </a:p>
          <a:p>
            <a:pPr lvl="1"/>
            <a:r>
              <a:rPr lang="en-US" sz="2400" dirty="0"/>
              <a:t>Christmas</a:t>
            </a:r>
          </a:p>
          <a:p>
            <a:pPr lvl="1"/>
            <a:r>
              <a:rPr lang="en-US" sz="2400" dirty="0"/>
              <a:t>Easter</a:t>
            </a:r>
          </a:p>
          <a:p>
            <a:pPr lvl="1"/>
            <a:r>
              <a:rPr lang="en-US" sz="2400" dirty="0"/>
              <a:t>Pentecost</a:t>
            </a:r>
          </a:p>
          <a:p>
            <a:r>
              <a:rPr lang="en-US" sz="2800" dirty="0"/>
              <a:t>Village church</a:t>
            </a:r>
          </a:p>
          <a:p>
            <a:pPr lvl="1"/>
            <a:r>
              <a:rPr lang="en-US" sz="2400" dirty="0"/>
              <a:t>Sacraments</a:t>
            </a:r>
          </a:p>
          <a:p>
            <a:pPr lvl="1"/>
            <a:r>
              <a:rPr lang="en-US" sz="2400" dirty="0"/>
              <a:t>Question of understanding</a:t>
            </a:r>
          </a:p>
        </p:txBody>
      </p:sp>
      <p:pic>
        <p:nvPicPr>
          <p:cNvPr id="35845" name="Picture 5" descr="medieval seedtime"/>
          <p:cNvPicPr>
            <a:picLocks noGrp="1" noChangeAspect="1" noChangeArrowheads="1"/>
          </p:cNvPicPr>
          <p:nvPr>
            <p:ph type="clipArt" sz="half" idx="1"/>
          </p:nvPr>
        </p:nvPicPr>
        <p:blipFill>
          <a:blip r:embed="rId3" cstate="print"/>
          <a:srcRect/>
          <a:stretch>
            <a:fillRect/>
          </a:stretch>
        </p:blipFill>
        <p:spPr>
          <a:xfrm>
            <a:off x="1066800" y="2954338"/>
            <a:ext cx="3733800" cy="1711325"/>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4">
                                            <p:txEl>
                                              <p:pRg st="0" end="0"/>
                                            </p:txEl>
                                          </p:spTgt>
                                        </p:tgtEl>
                                        <p:attrNameLst>
                                          <p:attrName>style.visibility</p:attrName>
                                        </p:attrNameLst>
                                      </p:cBhvr>
                                      <p:to>
                                        <p:strVal val="visible"/>
                                      </p:to>
                                    </p:set>
                                    <p:animEffect transition="in" filter="fade">
                                      <p:cBhvr>
                                        <p:cTn id="7" dur="2000"/>
                                        <p:tgtEl>
                                          <p:spTgt spid="3584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844">
                                            <p:txEl>
                                              <p:pRg st="1" end="1"/>
                                            </p:txEl>
                                          </p:spTgt>
                                        </p:tgtEl>
                                        <p:attrNameLst>
                                          <p:attrName>style.visibility</p:attrName>
                                        </p:attrNameLst>
                                      </p:cBhvr>
                                      <p:to>
                                        <p:strVal val="visible"/>
                                      </p:to>
                                    </p:set>
                                    <p:animEffect transition="in" filter="fade">
                                      <p:cBhvr>
                                        <p:cTn id="12" dur="2000"/>
                                        <p:tgtEl>
                                          <p:spTgt spid="35844">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5844">
                                            <p:txEl>
                                              <p:pRg st="2" end="2"/>
                                            </p:txEl>
                                          </p:spTgt>
                                        </p:tgtEl>
                                        <p:attrNameLst>
                                          <p:attrName>style.visibility</p:attrName>
                                        </p:attrNameLst>
                                      </p:cBhvr>
                                      <p:to>
                                        <p:strVal val="visible"/>
                                      </p:to>
                                    </p:set>
                                    <p:animEffect transition="in" filter="fade">
                                      <p:cBhvr>
                                        <p:cTn id="15" dur="2000"/>
                                        <p:tgtEl>
                                          <p:spTgt spid="35844">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5844">
                                            <p:txEl>
                                              <p:pRg st="3" end="3"/>
                                            </p:txEl>
                                          </p:spTgt>
                                        </p:tgtEl>
                                        <p:attrNameLst>
                                          <p:attrName>style.visibility</p:attrName>
                                        </p:attrNameLst>
                                      </p:cBhvr>
                                      <p:to>
                                        <p:strVal val="visible"/>
                                      </p:to>
                                    </p:set>
                                    <p:animEffect transition="in" filter="fade">
                                      <p:cBhvr>
                                        <p:cTn id="18" dur="2000"/>
                                        <p:tgtEl>
                                          <p:spTgt spid="35844">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5844">
                                            <p:txEl>
                                              <p:pRg st="4" end="4"/>
                                            </p:txEl>
                                          </p:spTgt>
                                        </p:tgtEl>
                                        <p:attrNameLst>
                                          <p:attrName>style.visibility</p:attrName>
                                        </p:attrNameLst>
                                      </p:cBhvr>
                                      <p:to>
                                        <p:strVal val="visible"/>
                                      </p:to>
                                    </p:set>
                                    <p:animEffect transition="in" filter="fade">
                                      <p:cBhvr>
                                        <p:cTn id="21" dur="2000"/>
                                        <p:tgtEl>
                                          <p:spTgt spid="35844">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5844">
                                            <p:txEl>
                                              <p:pRg st="5" end="5"/>
                                            </p:txEl>
                                          </p:spTgt>
                                        </p:tgtEl>
                                        <p:attrNameLst>
                                          <p:attrName>style.visibility</p:attrName>
                                        </p:attrNameLst>
                                      </p:cBhvr>
                                      <p:to>
                                        <p:strVal val="visible"/>
                                      </p:to>
                                    </p:set>
                                    <p:animEffect transition="in" filter="fade">
                                      <p:cBhvr>
                                        <p:cTn id="26" dur="2000"/>
                                        <p:tgtEl>
                                          <p:spTgt spid="35844">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5844">
                                            <p:txEl>
                                              <p:pRg st="6" end="6"/>
                                            </p:txEl>
                                          </p:spTgt>
                                        </p:tgtEl>
                                        <p:attrNameLst>
                                          <p:attrName>style.visibility</p:attrName>
                                        </p:attrNameLst>
                                      </p:cBhvr>
                                      <p:to>
                                        <p:strVal val="visible"/>
                                      </p:to>
                                    </p:set>
                                    <p:animEffect transition="in" filter="fade">
                                      <p:cBhvr>
                                        <p:cTn id="29" dur="2000"/>
                                        <p:tgtEl>
                                          <p:spTgt spid="35844">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5844">
                                            <p:txEl>
                                              <p:pRg st="7" end="7"/>
                                            </p:txEl>
                                          </p:spTgt>
                                        </p:tgtEl>
                                        <p:attrNameLst>
                                          <p:attrName>style.visibility</p:attrName>
                                        </p:attrNameLst>
                                      </p:cBhvr>
                                      <p:to>
                                        <p:strVal val="visible"/>
                                      </p:to>
                                    </p:set>
                                    <p:animEffect transition="in" filter="fade">
                                      <p:cBhvr>
                                        <p:cTn id="32" dur="2000"/>
                                        <p:tgtEl>
                                          <p:spTgt spid="3584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Peasant Life (2)</a:t>
            </a:r>
          </a:p>
        </p:txBody>
      </p:sp>
      <p:sp>
        <p:nvSpPr>
          <p:cNvPr id="36867" name="Rectangle 3"/>
          <p:cNvSpPr>
            <a:spLocks noGrp="1" noChangeArrowheads="1"/>
          </p:cNvSpPr>
          <p:nvPr>
            <p:ph type="body" idx="1"/>
          </p:nvPr>
        </p:nvSpPr>
        <p:spPr/>
        <p:txBody>
          <a:bodyPr/>
          <a:lstStyle/>
          <a:p>
            <a:r>
              <a:rPr lang="en-US" dirty="0"/>
              <a:t>Houses</a:t>
            </a:r>
          </a:p>
          <a:p>
            <a:pPr lvl="1"/>
            <a:r>
              <a:rPr lang="en-US" dirty="0"/>
              <a:t>Wood/wattle or stone</a:t>
            </a:r>
          </a:p>
          <a:p>
            <a:pPr lvl="1"/>
            <a:r>
              <a:rPr lang="en-US" dirty="0"/>
              <a:t>One- or two-room</a:t>
            </a:r>
          </a:p>
          <a:p>
            <a:r>
              <a:rPr lang="en-US" dirty="0"/>
              <a:t>Gender roles</a:t>
            </a:r>
          </a:p>
          <a:p>
            <a:r>
              <a:rPr lang="en-US" dirty="0" smtClean="0"/>
              <a:t>Diet</a:t>
            </a:r>
          </a:p>
          <a:p>
            <a:r>
              <a:rPr lang="en-US" dirty="0" smtClean="0"/>
              <a:t>Vivid depiction of </a:t>
            </a:r>
            <a:r>
              <a:rPr lang="en-US" i="1" dirty="0" smtClean="0"/>
              <a:t>Piers Plowman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fade">
                                      <p:cBhvr>
                                        <p:cTn id="7" dur="2000"/>
                                        <p:tgtEl>
                                          <p:spTgt spid="3686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6867">
                                            <p:txEl>
                                              <p:pRg st="1" end="1"/>
                                            </p:txEl>
                                          </p:spTgt>
                                        </p:tgtEl>
                                        <p:attrNameLst>
                                          <p:attrName>style.visibility</p:attrName>
                                        </p:attrNameLst>
                                      </p:cBhvr>
                                      <p:to>
                                        <p:strVal val="visible"/>
                                      </p:to>
                                    </p:set>
                                    <p:animEffect transition="in" filter="fade">
                                      <p:cBhvr>
                                        <p:cTn id="10" dur="2000"/>
                                        <p:tgtEl>
                                          <p:spTgt spid="3686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6867">
                                            <p:txEl>
                                              <p:pRg st="2" end="2"/>
                                            </p:txEl>
                                          </p:spTgt>
                                        </p:tgtEl>
                                        <p:attrNameLst>
                                          <p:attrName>style.visibility</p:attrName>
                                        </p:attrNameLst>
                                      </p:cBhvr>
                                      <p:to>
                                        <p:strVal val="visible"/>
                                      </p:to>
                                    </p:set>
                                    <p:animEffect transition="in" filter="fade">
                                      <p:cBhvr>
                                        <p:cTn id="13" dur="2000"/>
                                        <p:tgtEl>
                                          <p:spTgt spid="36867">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6867">
                                            <p:txEl>
                                              <p:pRg st="3" end="3"/>
                                            </p:txEl>
                                          </p:spTgt>
                                        </p:tgtEl>
                                        <p:attrNameLst>
                                          <p:attrName>style.visibility</p:attrName>
                                        </p:attrNameLst>
                                      </p:cBhvr>
                                      <p:to>
                                        <p:strVal val="visible"/>
                                      </p:to>
                                    </p:set>
                                    <p:animEffect transition="in" filter="fade">
                                      <p:cBhvr>
                                        <p:cTn id="18" dur="2000"/>
                                        <p:tgtEl>
                                          <p:spTgt spid="3686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6867">
                                            <p:txEl>
                                              <p:pRg st="4" end="4"/>
                                            </p:txEl>
                                          </p:spTgt>
                                        </p:tgtEl>
                                        <p:attrNameLst>
                                          <p:attrName>style.visibility</p:attrName>
                                        </p:attrNameLst>
                                      </p:cBhvr>
                                      <p:to>
                                        <p:strVal val="visible"/>
                                      </p:to>
                                    </p:set>
                                    <p:animEffect transition="in" filter="fade">
                                      <p:cBhvr>
                                        <p:cTn id="23" dur="2000"/>
                                        <p:tgtEl>
                                          <p:spTgt spid="36867">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6867">
                                            <p:txEl>
                                              <p:pRg st="5" end="5"/>
                                            </p:txEl>
                                          </p:spTgt>
                                        </p:tgtEl>
                                        <p:attrNameLst>
                                          <p:attrName>style.visibility</p:attrName>
                                        </p:attrNameLst>
                                      </p:cBhvr>
                                      <p:to>
                                        <p:strVal val="visible"/>
                                      </p:to>
                                    </p:set>
                                    <p:animEffect transition="in" filter="fade">
                                      <p:cBhvr>
                                        <p:cTn id="28" dur="2000"/>
                                        <p:tgtEl>
                                          <p:spTgt spid="368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theme/theme1.xml><?xml version="1.0" encoding="utf-8"?>
<a:theme xmlns:a="http://schemas.openxmlformats.org/drawingml/2006/main" name="Notebook">
  <a:themeElements>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Noteboo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Designs\Notebook.pot</Template>
  <TotalTime>155</TotalTime>
  <Words>395</Words>
  <Application>Microsoft Office PowerPoint</Application>
  <PresentationFormat>On-screen Show (4:3)</PresentationFormat>
  <Paragraphs>58</Paragraphs>
  <Slides>8</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0" baseType="lpstr">
      <vt:lpstr>Notebook</vt:lpstr>
      <vt:lpstr>Chart</vt:lpstr>
      <vt:lpstr>Western Civilization to 1500</vt:lpstr>
      <vt:lpstr>The Tenth Century</vt:lpstr>
      <vt:lpstr>1000 – The Turning Point</vt:lpstr>
      <vt:lpstr>New Agriculture</vt:lpstr>
      <vt:lpstr>The Three Estates</vt:lpstr>
      <vt:lpstr>Manorialism</vt:lpstr>
      <vt:lpstr>Peasant Life</vt:lpstr>
      <vt:lpstr>Peasant Life (2)</vt:lpstr>
    </vt:vector>
  </TitlesOfParts>
  <Company>Florida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 Middle Ages</dc:title>
  <dc:creator>Jason Jewell</dc:creator>
  <cp:lastModifiedBy>Jason</cp:lastModifiedBy>
  <cp:revision>7</cp:revision>
  <cp:lastPrinted>1601-01-01T00:00:00Z</cp:lastPrinted>
  <dcterms:created xsi:type="dcterms:W3CDTF">2001-11-06T03:26:30Z</dcterms:created>
  <dcterms:modified xsi:type="dcterms:W3CDTF">2011-08-22T12:08:42Z</dcterms:modified>
</cp:coreProperties>
</file>