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0"/>
  </p:notesMasterIdLst>
  <p:sldIdLst>
    <p:sldId id="256" r:id="rId2"/>
    <p:sldId id="258" r:id="rId3"/>
    <p:sldId id="262" r:id="rId4"/>
    <p:sldId id="260" r:id="rId5"/>
    <p:sldId id="257" r:id="rId6"/>
    <p:sldId id="261" r:id="rId7"/>
    <p:sldId id="265" r:id="rId8"/>
    <p:sldId id="266" r:id="rId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2AA3CD4F-CBB0-4ED0-B453-9564363B31ED}"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ABDF8B-2147-4240-B033-7C3A00354775}" type="slidenum">
              <a:rPr lang="en-US"/>
              <a:pPr/>
              <a:t>5</a:t>
            </a:fld>
            <a:endParaRPr lang="en-US"/>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r>
              <a:rPr lang="en-US"/>
              <a:t>Like a set of revolving concentric circles, the simple center is the mind of God. The further out one is removed from the center the greater the level of Fate. The closer to the center the freer one is from Fate and the closer one seeks the center of things.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en-US"/>
              <a:t>Click to edit Master title style</a:t>
            </a:r>
          </a:p>
        </p:txBody>
      </p:sp>
      <p:sp>
        <p:nvSpPr>
          <p:cNvPr id="5123"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124" name="Freeform 4"/>
          <p:cNvSpPr>
            <a:spLocks/>
          </p:cNvSpPr>
          <p:nvPr/>
        </p:nvSpPr>
        <p:spPr bwMode="auto">
          <a:xfrm>
            <a:off x="285750" y="2803525"/>
            <a:ext cx="1588"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w="9525">
            <a:noFill/>
            <a:round/>
            <a:headEnd/>
            <a:tailEnd/>
          </a:ln>
        </p:spPr>
        <p:txBody>
          <a:bodyPr/>
          <a:lstStyle/>
          <a:p>
            <a:endParaRPr lang="en-US"/>
          </a:p>
        </p:txBody>
      </p:sp>
      <p:sp>
        <p:nvSpPr>
          <p:cNvPr id="5125" name="Rectangle 5"/>
          <p:cNvSpPr>
            <a:spLocks noGrp="1" noChangeArrowheads="1"/>
          </p:cNvSpPr>
          <p:nvPr>
            <p:ph type="ftr" sz="quarter" idx="3"/>
          </p:nvPr>
        </p:nvSpPr>
        <p:spPr/>
        <p:txBody>
          <a:bodyPr/>
          <a:lstStyle>
            <a:lvl1pPr>
              <a:defRPr/>
            </a:lvl1pPr>
          </a:lstStyle>
          <a:p>
            <a:endParaRPr lang="en-US"/>
          </a:p>
        </p:txBody>
      </p:sp>
      <p:sp>
        <p:nvSpPr>
          <p:cNvPr id="5126" name="Rectangle 6"/>
          <p:cNvSpPr>
            <a:spLocks noGrp="1" noChangeArrowheads="1"/>
          </p:cNvSpPr>
          <p:nvPr>
            <p:ph type="sldNum" sz="quarter" idx="4"/>
          </p:nvPr>
        </p:nvSpPr>
        <p:spPr/>
        <p:txBody>
          <a:bodyPr/>
          <a:lstStyle>
            <a:lvl1pPr>
              <a:defRPr/>
            </a:lvl1pPr>
          </a:lstStyle>
          <a:p>
            <a:fld id="{8DCCE656-5019-4D5C-B57A-183C6F3D4AE8}" type="slidenum">
              <a:rPr lang="en-US"/>
              <a:pPr/>
              <a:t>‹#›</a:t>
            </a:fld>
            <a:endParaRPr lang="en-US"/>
          </a:p>
        </p:txBody>
      </p:sp>
      <p:sp>
        <p:nvSpPr>
          <p:cNvPr id="5127" name="Rectangle 7"/>
          <p:cNvSpPr>
            <a:spLocks noGrp="1" noChangeArrowheads="1"/>
          </p:cNvSpPr>
          <p:nvPr>
            <p:ph type="dt" sz="quarter" idx="2"/>
          </p:nvPr>
        </p:nvSpPr>
        <p:spPr/>
        <p:txBody>
          <a:bodyPr/>
          <a:lstStyle>
            <a:lvl1pPr>
              <a:defRPr/>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DA28F6B-E7A6-47F0-A85C-5364D8F58CFB}"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1EC3828-14FC-4596-9943-5DF04B2B763D}"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0"/>
            <a:ext cx="8229600" cy="13843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050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9B968C45-F337-41B3-A794-CAC7569F1432}"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0"/>
            <a:ext cx="8229600" cy="13843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457200" y="1905000"/>
            <a:ext cx="4038600" cy="4114800"/>
          </a:xfrm>
        </p:spPr>
        <p:txBody>
          <a:bodyPr/>
          <a:lstStyle/>
          <a:p>
            <a:endParaRPr lang="en-US"/>
          </a:p>
        </p:txBody>
      </p:sp>
      <p:sp>
        <p:nvSpPr>
          <p:cNvPr id="4" name="Text Placeholder 3"/>
          <p:cNvSpPr>
            <a:spLocks noGrp="1"/>
          </p:cNvSpPr>
          <p:nvPr>
            <p:ph type="body" sz="half" idx="2"/>
          </p:nvPr>
        </p:nvSpPr>
        <p:spPr>
          <a:xfrm>
            <a:off x="4648200" y="19050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6EF3E319-4FFC-4516-A5E3-9F5C21F822AA}"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0"/>
            <a:ext cx="8229600" cy="13843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050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05000"/>
            <a:ext cx="4038600" cy="4114800"/>
          </a:xfrm>
        </p:spPr>
        <p:txBody>
          <a:bodyPr/>
          <a:lstStyle/>
          <a:p>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ACD7EA81-026E-44A6-BE5E-D8703712F5E9}"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244BA144-1C2E-41C0-B95E-9959AA69E3B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E738DDB-2243-4016-BF21-42283C2402A1}"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870319E-9290-4C4F-B17E-55584DBA3CE2}"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7720B70-53AD-49E2-BBFC-1E3E963EA14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DA5600B8-E610-44BB-9C13-6E2A76183C95}"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DE516EA-2797-420C-BB29-CD03424C6BE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0BB4D41-B5A1-48CA-9511-81348F33A262}"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A3B712F-92EF-4FC6-9477-1F77CE85656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D549757-FAF0-473A-9133-86E6C371D4A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7"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endParaRPr lang="en-US"/>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endParaRPr lang="en-US"/>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latin typeface="Arial" charset="0"/>
              </a:defRPr>
            </a:lvl1pPr>
          </a:lstStyle>
          <a:p>
            <a:fld id="{3DCDA92B-9B35-4971-B637-7D7B550DFC16}"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Lst>
  <p:txStyles>
    <p:titleStyle>
      <a:lvl1pPr algn="l"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2pPr>
      <a:lvl3pPr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3pPr>
      <a:lvl4pPr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4pPr>
      <a:lvl5pPr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fontAlgn="base">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Font typeface="Tahoma" charset="0"/>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Font typeface="Tahoma" charset="0"/>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dirty="0" smtClean="0"/>
              <a:t>Western Civilization to 1500</a:t>
            </a:r>
            <a:endParaRPr lang="en-US" dirty="0"/>
          </a:p>
        </p:txBody>
      </p:sp>
      <p:sp>
        <p:nvSpPr>
          <p:cNvPr id="2051" name="Rectangle 3"/>
          <p:cNvSpPr>
            <a:spLocks noGrp="1" noChangeArrowheads="1"/>
          </p:cNvSpPr>
          <p:nvPr>
            <p:ph type="subTitle" idx="1"/>
          </p:nvPr>
        </p:nvSpPr>
        <p:spPr/>
        <p:txBody>
          <a:bodyPr/>
          <a:lstStyle/>
          <a:p>
            <a:r>
              <a:rPr lang="en-US" dirty="0" smtClean="0"/>
              <a:t>Lecture 30: Barbarian Kingdoms of Early Medieval Europe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t>Medieval Foundations</a:t>
            </a:r>
          </a:p>
        </p:txBody>
      </p:sp>
      <p:sp>
        <p:nvSpPr>
          <p:cNvPr id="10243" name="Rectangle 3"/>
          <p:cNvSpPr>
            <a:spLocks noGrp="1" noChangeArrowheads="1"/>
          </p:cNvSpPr>
          <p:nvPr>
            <p:ph type="body" idx="1"/>
          </p:nvPr>
        </p:nvSpPr>
        <p:spPr/>
        <p:txBody>
          <a:bodyPr/>
          <a:lstStyle/>
          <a:p>
            <a:r>
              <a:rPr lang="en-US" dirty="0"/>
              <a:t>Christianity</a:t>
            </a:r>
          </a:p>
          <a:p>
            <a:endParaRPr lang="en-US" dirty="0"/>
          </a:p>
          <a:p>
            <a:r>
              <a:rPr lang="en-US" dirty="0"/>
              <a:t>Roman Empire</a:t>
            </a:r>
          </a:p>
          <a:p>
            <a:endParaRPr lang="en-US" dirty="0"/>
          </a:p>
          <a:p>
            <a:r>
              <a:rPr lang="en-US" dirty="0"/>
              <a:t>Germanic Tribes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fade">
                                      <p:cBhvr>
                                        <p:cTn id="7" dur="2000"/>
                                        <p:tgtEl>
                                          <p:spTgt spid="102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43">
                                            <p:txEl>
                                              <p:pRg st="2" end="2"/>
                                            </p:txEl>
                                          </p:spTgt>
                                        </p:tgtEl>
                                        <p:attrNameLst>
                                          <p:attrName>style.visibility</p:attrName>
                                        </p:attrNameLst>
                                      </p:cBhvr>
                                      <p:to>
                                        <p:strVal val="visible"/>
                                      </p:to>
                                    </p:set>
                                    <p:animEffect transition="in" filter="fade">
                                      <p:cBhvr>
                                        <p:cTn id="12" dur="2000"/>
                                        <p:tgtEl>
                                          <p:spTgt spid="1024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243">
                                            <p:txEl>
                                              <p:pRg st="4" end="4"/>
                                            </p:txEl>
                                          </p:spTgt>
                                        </p:tgtEl>
                                        <p:attrNameLst>
                                          <p:attrName>style.visibility</p:attrName>
                                        </p:attrNameLst>
                                      </p:cBhvr>
                                      <p:to>
                                        <p:strVal val="visible"/>
                                      </p:to>
                                    </p:set>
                                    <p:animEffect transition="in" filter="fade">
                                      <p:cBhvr>
                                        <p:cTn id="17" dur="2000"/>
                                        <p:tgtEl>
                                          <p:spTgt spid="1024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t>Germanic Society</a:t>
            </a:r>
          </a:p>
        </p:txBody>
      </p:sp>
      <p:sp>
        <p:nvSpPr>
          <p:cNvPr id="14339" name="Rectangle 3"/>
          <p:cNvSpPr>
            <a:spLocks noGrp="1" noChangeArrowheads="1"/>
          </p:cNvSpPr>
          <p:nvPr>
            <p:ph type="body" idx="1"/>
          </p:nvPr>
        </p:nvSpPr>
        <p:spPr/>
        <p:txBody>
          <a:bodyPr/>
          <a:lstStyle/>
          <a:p>
            <a:pPr>
              <a:lnSpc>
                <a:spcPct val="90000"/>
              </a:lnSpc>
            </a:pPr>
            <a:r>
              <a:rPr lang="en-US" dirty="0"/>
              <a:t>Central role of the family</a:t>
            </a:r>
          </a:p>
          <a:p>
            <a:pPr>
              <a:lnSpc>
                <a:spcPct val="90000"/>
              </a:lnSpc>
            </a:pPr>
            <a:r>
              <a:rPr lang="en-US" dirty="0"/>
              <a:t>Family structure and marriage (Tacitus)</a:t>
            </a:r>
          </a:p>
          <a:p>
            <a:pPr>
              <a:lnSpc>
                <a:spcPct val="90000"/>
              </a:lnSpc>
            </a:pPr>
            <a:r>
              <a:rPr lang="en-US" dirty="0"/>
              <a:t>Personal nature of legal system</a:t>
            </a:r>
          </a:p>
          <a:p>
            <a:pPr lvl="1">
              <a:lnSpc>
                <a:spcPct val="90000"/>
              </a:lnSpc>
            </a:pPr>
            <a:r>
              <a:rPr lang="en-US" dirty="0"/>
              <a:t>Blood feuds</a:t>
            </a:r>
          </a:p>
          <a:p>
            <a:pPr lvl="1">
              <a:lnSpc>
                <a:spcPct val="90000"/>
              </a:lnSpc>
            </a:pPr>
            <a:r>
              <a:rPr lang="en-US" i="1" dirty="0" err="1"/>
              <a:t>Wergeld</a:t>
            </a:r>
            <a:r>
              <a:rPr lang="en-US" dirty="0"/>
              <a:t> – “money for a man”</a:t>
            </a:r>
          </a:p>
          <a:p>
            <a:pPr lvl="1">
              <a:lnSpc>
                <a:spcPct val="90000"/>
              </a:lnSpc>
            </a:pPr>
            <a:r>
              <a:rPr lang="en-US" dirty="0"/>
              <a:t>Compurgation and ordeal</a:t>
            </a:r>
          </a:p>
          <a:p>
            <a:pPr>
              <a:lnSpc>
                <a:spcPct val="90000"/>
              </a:lnSpc>
            </a:pPr>
            <a:r>
              <a:rPr lang="en-US" dirty="0"/>
              <a:t>Impersonal nature of legal system—custom and law superior to leaders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fade">
                                      <p:cBhvr>
                                        <p:cTn id="7" dur="2000"/>
                                        <p:tgtEl>
                                          <p:spTgt spid="143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339">
                                            <p:txEl>
                                              <p:pRg st="1" end="1"/>
                                            </p:txEl>
                                          </p:spTgt>
                                        </p:tgtEl>
                                        <p:attrNameLst>
                                          <p:attrName>style.visibility</p:attrName>
                                        </p:attrNameLst>
                                      </p:cBhvr>
                                      <p:to>
                                        <p:strVal val="visible"/>
                                      </p:to>
                                    </p:set>
                                    <p:animEffect transition="in" filter="fade">
                                      <p:cBhvr>
                                        <p:cTn id="12" dur="2000"/>
                                        <p:tgtEl>
                                          <p:spTgt spid="1433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Effect transition="in" filter="fade">
                                      <p:cBhvr>
                                        <p:cTn id="17" dur="2000"/>
                                        <p:tgtEl>
                                          <p:spTgt spid="14339">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4339">
                                            <p:txEl>
                                              <p:pRg st="3" end="3"/>
                                            </p:txEl>
                                          </p:spTgt>
                                        </p:tgtEl>
                                        <p:attrNameLst>
                                          <p:attrName>style.visibility</p:attrName>
                                        </p:attrNameLst>
                                      </p:cBhvr>
                                      <p:to>
                                        <p:strVal val="visible"/>
                                      </p:to>
                                    </p:set>
                                    <p:animEffect transition="in" filter="fade">
                                      <p:cBhvr>
                                        <p:cTn id="20" dur="2000"/>
                                        <p:tgtEl>
                                          <p:spTgt spid="14339">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4339">
                                            <p:txEl>
                                              <p:pRg st="4" end="4"/>
                                            </p:txEl>
                                          </p:spTgt>
                                        </p:tgtEl>
                                        <p:attrNameLst>
                                          <p:attrName>style.visibility</p:attrName>
                                        </p:attrNameLst>
                                      </p:cBhvr>
                                      <p:to>
                                        <p:strVal val="visible"/>
                                      </p:to>
                                    </p:set>
                                    <p:animEffect transition="in" filter="fade">
                                      <p:cBhvr>
                                        <p:cTn id="23" dur="2000"/>
                                        <p:tgtEl>
                                          <p:spTgt spid="14339">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4339">
                                            <p:txEl>
                                              <p:pRg st="5" end="5"/>
                                            </p:txEl>
                                          </p:spTgt>
                                        </p:tgtEl>
                                        <p:attrNameLst>
                                          <p:attrName>style.visibility</p:attrName>
                                        </p:attrNameLst>
                                      </p:cBhvr>
                                      <p:to>
                                        <p:strVal val="visible"/>
                                      </p:to>
                                    </p:set>
                                    <p:animEffect transition="in" filter="fade">
                                      <p:cBhvr>
                                        <p:cTn id="26" dur="2000"/>
                                        <p:tgtEl>
                                          <p:spTgt spid="14339">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4339">
                                            <p:txEl>
                                              <p:pRg st="6" end="6"/>
                                            </p:txEl>
                                          </p:spTgt>
                                        </p:tgtEl>
                                        <p:attrNameLst>
                                          <p:attrName>style.visibility</p:attrName>
                                        </p:attrNameLst>
                                      </p:cBhvr>
                                      <p:to>
                                        <p:strVal val="visible"/>
                                      </p:to>
                                    </p:set>
                                    <p:animEffect transition="in" filter="fade">
                                      <p:cBhvr>
                                        <p:cTn id="31" dur="2000"/>
                                        <p:tgtEl>
                                          <p:spTgt spid="1433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t>New Barbarian Kingdoms</a:t>
            </a:r>
          </a:p>
        </p:txBody>
      </p:sp>
      <p:sp>
        <p:nvSpPr>
          <p:cNvPr id="12291" name="Rectangle 3"/>
          <p:cNvSpPr>
            <a:spLocks noGrp="1" noChangeArrowheads="1"/>
          </p:cNvSpPr>
          <p:nvPr>
            <p:ph type="body" sz="half" idx="2"/>
          </p:nvPr>
        </p:nvSpPr>
        <p:spPr>
          <a:xfrm>
            <a:off x="4652963" y="1905000"/>
            <a:ext cx="4033837" cy="4114800"/>
          </a:xfrm>
        </p:spPr>
        <p:txBody>
          <a:bodyPr/>
          <a:lstStyle/>
          <a:p>
            <a:r>
              <a:rPr lang="en-US" sz="2800" dirty="0"/>
              <a:t>Italy</a:t>
            </a:r>
          </a:p>
          <a:p>
            <a:pPr lvl="1"/>
            <a:r>
              <a:rPr lang="en-US" sz="2400" dirty="0" err="1"/>
              <a:t>Ostrogoths</a:t>
            </a:r>
            <a:endParaRPr lang="en-US" sz="2400" dirty="0"/>
          </a:p>
          <a:p>
            <a:pPr lvl="1"/>
            <a:r>
              <a:rPr lang="en-US" sz="2400" dirty="0" err="1"/>
              <a:t>Lombards</a:t>
            </a:r>
            <a:endParaRPr lang="en-US" sz="2400" dirty="0"/>
          </a:p>
          <a:p>
            <a:r>
              <a:rPr lang="en-US" sz="2800" dirty="0"/>
              <a:t>Spain – Visigoths</a:t>
            </a:r>
          </a:p>
          <a:p>
            <a:r>
              <a:rPr lang="en-US" sz="2800" dirty="0"/>
              <a:t>England – Anglo-Saxons</a:t>
            </a:r>
          </a:p>
          <a:p>
            <a:r>
              <a:rPr lang="en-US" sz="2800" dirty="0"/>
              <a:t>Religious problems (</a:t>
            </a:r>
            <a:r>
              <a:rPr lang="en-US" sz="2800" dirty="0" err="1"/>
              <a:t>Arianism</a:t>
            </a:r>
            <a:r>
              <a:rPr lang="en-US" sz="2800" dirty="0"/>
              <a:t>)</a:t>
            </a:r>
          </a:p>
        </p:txBody>
      </p:sp>
      <p:pic>
        <p:nvPicPr>
          <p:cNvPr id="12292" name="Picture 4" descr="Barbarian Kingdoms"/>
          <p:cNvPicPr>
            <a:picLocks noGrp="1" noChangeAspect="1" noChangeArrowheads="1"/>
          </p:cNvPicPr>
          <p:nvPr>
            <p:ph type="clipArt" sz="half" idx="1"/>
          </p:nvPr>
        </p:nvPicPr>
        <p:blipFill>
          <a:blip r:embed="rId2" cstate="print"/>
          <a:srcRect/>
          <a:stretch>
            <a:fillRect/>
          </a:stretch>
        </p:blipFill>
        <p:spPr>
          <a:xfrm>
            <a:off x="749300" y="1905000"/>
            <a:ext cx="3449638" cy="411480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fade">
                                      <p:cBhvr>
                                        <p:cTn id="7" dur="2000"/>
                                        <p:tgtEl>
                                          <p:spTgt spid="12291">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291">
                                            <p:txEl>
                                              <p:pRg st="1" end="1"/>
                                            </p:txEl>
                                          </p:spTgt>
                                        </p:tgtEl>
                                        <p:attrNameLst>
                                          <p:attrName>style.visibility</p:attrName>
                                        </p:attrNameLst>
                                      </p:cBhvr>
                                      <p:to>
                                        <p:strVal val="visible"/>
                                      </p:to>
                                    </p:set>
                                    <p:animEffect transition="in" filter="fade">
                                      <p:cBhvr>
                                        <p:cTn id="10" dur="2000"/>
                                        <p:tgtEl>
                                          <p:spTgt spid="12291">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2291">
                                            <p:txEl>
                                              <p:pRg st="2" end="2"/>
                                            </p:txEl>
                                          </p:spTgt>
                                        </p:tgtEl>
                                        <p:attrNameLst>
                                          <p:attrName>style.visibility</p:attrName>
                                        </p:attrNameLst>
                                      </p:cBhvr>
                                      <p:to>
                                        <p:strVal val="visible"/>
                                      </p:to>
                                    </p:set>
                                    <p:animEffect transition="in" filter="fade">
                                      <p:cBhvr>
                                        <p:cTn id="13" dur="2000"/>
                                        <p:tgtEl>
                                          <p:spTgt spid="12291">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2291">
                                            <p:txEl>
                                              <p:pRg st="3" end="3"/>
                                            </p:txEl>
                                          </p:spTgt>
                                        </p:tgtEl>
                                        <p:attrNameLst>
                                          <p:attrName>style.visibility</p:attrName>
                                        </p:attrNameLst>
                                      </p:cBhvr>
                                      <p:to>
                                        <p:strVal val="visible"/>
                                      </p:to>
                                    </p:set>
                                    <p:animEffect transition="in" filter="fade">
                                      <p:cBhvr>
                                        <p:cTn id="18" dur="2000"/>
                                        <p:tgtEl>
                                          <p:spTgt spid="12291">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2291">
                                            <p:txEl>
                                              <p:pRg st="4" end="4"/>
                                            </p:txEl>
                                          </p:spTgt>
                                        </p:tgtEl>
                                        <p:attrNameLst>
                                          <p:attrName>style.visibility</p:attrName>
                                        </p:attrNameLst>
                                      </p:cBhvr>
                                      <p:to>
                                        <p:strVal val="visible"/>
                                      </p:to>
                                    </p:set>
                                    <p:animEffect transition="in" filter="fade">
                                      <p:cBhvr>
                                        <p:cTn id="23" dur="2000"/>
                                        <p:tgtEl>
                                          <p:spTgt spid="12291">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2291">
                                            <p:txEl>
                                              <p:pRg st="5" end="5"/>
                                            </p:txEl>
                                          </p:spTgt>
                                        </p:tgtEl>
                                        <p:attrNameLst>
                                          <p:attrName>style.visibility</p:attrName>
                                        </p:attrNameLst>
                                      </p:cBhvr>
                                      <p:to>
                                        <p:strVal val="visible"/>
                                      </p:to>
                                    </p:set>
                                    <p:animEffect transition="in" filter="fade">
                                      <p:cBhvr>
                                        <p:cTn id="28" dur="2000"/>
                                        <p:tgtEl>
                                          <p:spTgt spid="1229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t>Boethius (480-524 A.D.)</a:t>
            </a:r>
          </a:p>
        </p:txBody>
      </p:sp>
      <p:sp>
        <p:nvSpPr>
          <p:cNvPr id="6147" name="Rectangle 3"/>
          <p:cNvSpPr>
            <a:spLocks noGrp="1" noChangeArrowheads="1"/>
          </p:cNvSpPr>
          <p:nvPr>
            <p:ph type="body" idx="1"/>
          </p:nvPr>
        </p:nvSpPr>
        <p:spPr/>
        <p:txBody>
          <a:bodyPr/>
          <a:lstStyle/>
          <a:p>
            <a:pPr>
              <a:lnSpc>
                <a:spcPct val="90000"/>
              </a:lnSpc>
            </a:pPr>
            <a:r>
              <a:rPr lang="en-US" dirty="0"/>
              <a:t>Advisor to King Theodoric</a:t>
            </a:r>
          </a:p>
          <a:p>
            <a:pPr>
              <a:lnSpc>
                <a:spcPct val="90000"/>
              </a:lnSpc>
            </a:pPr>
            <a:r>
              <a:rPr lang="en-US" dirty="0"/>
              <a:t>Implicated in a conspiracy and jailed</a:t>
            </a:r>
          </a:p>
          <a:p>
            <a:pPr>
              <a:lnSpc>
                <a:spcPct val="90000"/>
              </a:lnSpc>
            </a:pPr>
            <a:r>
              <a:rPr lang="en-US" dirty="0"/>
              <a:t>Authored </a:t>
            </a:r>
            <a:r>
              <a:rPr lang="en-US" i="1" dirty="0"/>
              <a:t>Consolation of Philosophy</a:t>
            </a:r>
            <a:endParaRPr lang="en-US" dirty="0"/>
          </a:p>
          <a:p>
            <a:pPr>
              <a:lnSpc>
                <a:spcPct val="90000"/>
              </a:lnSpc>
            </a:pPr>
            <a:r>
              <a:rPr lang="en-US" dirty="0"/>
              <a:t>Blending of Christian and pagan ideas</a:t>
            </a:r>
          </a:p>
          <a:p>
            <a:pPr lvl="1">
              <a:lnSpc>
                <a:spcPct val="90000"/>
              </a:lnSpc>
            </a:pPr>
            <a:r>
              <a:rPr lang="en-US" dirty="0"/>
              <a:t>God as a philosophical concept</a:t>
            </a:r>
          </a:p>
          <a:p>
            <a:pPr lvl="1">
              <a:lnSpc>
                <a:spcPct val="90000"/>
              </a:lnSpc>
            </a:pPr>
            <a:r>
              <a:rPr lang="en-US" dirty="0"/>
              <a:t>Echoes of both Plato and Aristotle</a:t>
            </a:r>
          </a:p>
          <a:p>
            <a:pPr>
              <a:lnSpc>
                <a:spcPct val="90000"/>
              </a:lnSpc>
            </a:pPr>
            <a:r>
              <a:rPr lang="en-US" dirty="0"/>
              <a:t>Big influence over next 1,000 years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2000"/>
                                        <p:tgtEl>
                                          <p:spTgt spid="61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fade">
                                      <p:cBhvr>
                                        <p:cTn id="12" dur="2000"/>
                                        <p:tgtEl>
                                          <p:spTgt spid="61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147">
                                            <p:txEl>
                                              <p:pRg st="2" end="2"/>
                                            </p:txEl>
                                          </p:spTgt>
                                        </p:tgtEl>
                                        <p:attrNameLst>
                                          <p:attrName>style.visibility</p:attrName>
                                        </p:attrNameLst>
                                      </p:cBhvr>
                                      <p:to>
                                        <p:strVal val="visible"/>
                                      </p:to>
                                    </p:set>
                                    <p:animEffect transition="in" filter="fade">
                                      <p:cBhvr>
                                        <p:cTn id="17" dur="2000"/>
                                        <p:tgtEl>
                                          <p:spTgt spid="61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147">
                                            <p:txEl>
                                              <p:pRg st="3" end="3"/>
                                            </p:txEl>
                                          </p:spTgt>
                                        </p:tgtEl>
                                        <p:attrNameLst>
                                          <p:attrName>style.visibility</p:attrName>
                                        </p:attrNameLst>
                                      </p:cBhvr>
                                      <p:to>
                                        <p:strVal val="visible"/>
                                      </p:to>
                                    </p:set>
                                    <p:animEffect transition="in" filter="fade">
                                      <p:cBhvr>
                                        <p:cTn id="22" dur="2000"/>
                                        <p:tgtEl>
                                          <p:spTgt spid="6147">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6147">
                                            <p:txEl>
                                              <p:pRg st="4" end="4"/>
                                            </p:txEl>
                                          </p:spTgt>
                                        </p:tgtEl>
                                        <p:attrNameLst>
                                          <p:attrName>style.visibility</p:attrName>
                                        </p:attrNameLst>
                                      </p:cBhvr>
                                      <p:to>
                                        <p:strVal val="visible"/>
                                      </p:to>
                                    </p:set>
                                    <p:animEffect transition="in" filter="fade">
                                      <p:cBhvr>
                                        <p:cTn id="25" dur="2000"/>
                                        <p:tgtEl>
                                          <p:spTgt spid="6147">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6147">
                                            <p:txEl>
                                              <p:pRg st="5" end="5"/>
                                            </p:txEl>
                                          </p:spTgt>
                                        </p:tgtEl>
                                        <p:attrNameLst>
                                          <p:attrName>style.visibility</p:attrName>
                                        </p:attrNameLst>
                                      </p:cBhvr>
                                      <p:to>
                                        <p:strVal val="visible"/>
                                      </p:to>
                                    </p:set>
                                    <p:animEffect transition="in" filter="fade">
                                      <p:cBhvr>
                                        <p:cTn id="28" dur="2000"/>
                                        <p:tgtEl>
                                          <p:spTgt spid="6147">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6147">
                                            <p:txEl>
                                              <p:pRg st="6" end="6"/>
                                            </p:txEl>
                                          </p:spTgt>
                                        </p:tgtEl>
                                        <p:attrNameLst>
                                          <p:attrName>style.visibility</p:attrName>
                                        </p:attrNameLst>
                                      </p:cBhvr>
                                      <p:to>
                                        <p:strVal val="visible"/>
                                      </p:to>
                                    </p:set>
                                    <p:animEffect transition="in" filter="fade">
                                      <p:cBhvr>
                                        <p:cTn id="33" dur="2000"/>
                                        <p:tgtEl>
                                          <p:spTgt spid="61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dirty="0" smtClean="0"/>
              <a:t>Franks—</a:t>
            </a:r>
            <a:r>
              <a:rPr lang="en-US" dirty="0" err="1" smtClean="0"/>
              <a:t>Merovingians</a:t>
            </a:r>
            <a:r>
              <a:rPr lang="en-US" dirty="0" smtClean="0"/>
              <a:t> (1)</a:t>
            </a:r>
            <a:endParaRPr lang="en-US" dirty="0"/>
          </a:p>
        </p:txBody>
      </p:sp>
      <p:sp>
        <p:nvSpPr>
          <p:cNvPr id="13315" name="Rectangle 3"/>
          <p:cNvSpPr>
            <a:spLocks noGrp="1" noChangeArrowheads="1"/>
          </p:cNvSpPr>
          <p:nvPr>
            <p:ph type="body" sz="half" idx="1"/>
          </p:nvPr>
        </p:nvSpPr>
        <p:spPr>
          <a:xfrm>
            <a:off x="457200" y="1905000"/>
            <a:ext cx="4033838" cy="4114800"/>
          </a:xfrm>
        </p:spPr>
        <p:txBody>
          <a:bodyPr/>
          <a:lstStyle/>
          <a:p>
            <a:r>
              <a:rPr lang="en-US" sz="2800" dirty="0" smtClean="0"/>
              <a:t>Clovis </a:t>
            </a:r>
            <a:r>
              <a:rPr lang="en-US" sz="2800" dirty="0"/>
              <a:t>(482-511)</a:t>
            </a:r>
          </a:p>
          <a:p>
            <a:r>
              <a:rPr lang="en-US" sz="2800" dirty="0"/>
              <a:t>Conversion to Orthodox Christianity</a:t>
            </a:r>
          </a:p>
          <a:p>
            <a:r>
              <a:rPr lang="en-US" sz="2800" dirty="0"/>
              <a:t>Expansion</a:t>
            </a:r>
          </a:p>
          <a:p>
            <a:r>
              <a:rPr lang="en-US" sz="2800" dirty="0"/>
              <a:t>Primitive feudalism, “counts,” &amp; bishops</a:t>
            </a:r>
          </a:p>
          <a:p>
            <a:r>
              <a:rPr lang="en-US" sz="2800" dirty="0"/>
              <a:t>Latin/German </a:t>
            </a:r>
            <a:r>
              <a:rPr lang="en-US" dirty="0"/>
              <a:t>fusion</a:t>
            </a:r>
          </a:p>
        </p:txBody>
      </p:sp>
      <p:pic>
        <p:nvPicPr>
          <p:cNvPr id="13316" name="Picture 4" descr="Clovis's Baptism"/>
          <p:cNvPicPr>
            <a:picLocks noGrp="1" noChangeAspect="1" noChangeArrowheads="1"/>
          </p:cNvPicPr>
          <p:nvPr>
            <p:ph type="clipArt" sz="half" idx="2"/>
          </p:nvPr>
        </p:nvPicPr>
        <p:blipFill>
          <a:blip r:embed="rId2" cstate="print"/>
          <a:srcRect/>
          <a:stretch>
            <a:fillRect/>
          </a:stretch>
        </p:blipFill>
        <p:spPr>
          <a:xfrm>
            <a:off x="4652963" y="2436813"/>
            <a:ext cx="4033837" cy="3049587"/>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2000"/>
                                        <p:tgtEl>
                                          <p:spTgt spid="133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315">
                                            <p:txEl>
                                              <p:pRg st="1" end="1"/>
                                            </p:txEl>
                                          </p:spTgt>
                                        </p:tgtEl>
                                        <p:attrNameLst>
                                          <p:attrName>style.visibility</p:attrName>
                                        </p:attrNameLst>
                                      </p:cBhvr>
                                      <p:to>
                                        <p:strVal val="visible"/>
                                      </p:to>
                                    </p:set>
                                    <p:animEffect transition="in" filter="fade">
                                      <p:cBhvr>
                                        <p:cTn id="12" dur="2000"/>
                                        <p:tgtEl>
                                          <p:spTgt spid="1331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315">
                                            <p:txEl>
                                              <p:pRg st="2" end="2"/>
                                            </p:txEl>
                                          </p:spTgt>
                                        </p:tgtEl>
                                        <p:attrNameLst>
                                          <p:attrName>style.visibility</p:attrName>
                                        </p:attrNameLst>
                                      </p:cBhvr>
                                      <p:to>
                                        <p:strVal val="visible"/>
                                      </p:to>
                                    </p:set>
                                    <p:animEffect transition="in" filter="fade">
                                      <p:cBhvr>
                                        <p:cTn id="17" dur="2000"/>
                                        <p:tgtEl>
                                          <p:spTgt spid="1331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315">
                                            <p:txEl>
                                              <p:pRg st="3" end="3"/>
                                            </p:txEl>
                                          </p:spTgt>
                                        </p:tgtEl>
                                        <p:attrNameLst>
                                          <p:attrName>style.visibility</p:attrName>
                                        </p:attrNameLst>
                                      </p:cBhvr>
                                      <p:to>
                                        <p:strVal val="visible"/>
                                      </p:to>
                                    </p:set>
                                    <p:animEffect transition="in" filter="fade">
                                      <p:cBhvr>
                                        <p:cTn id="22" dur="2000"/>
                                        <p:tgtEl>
                                          <p:spTgt spid="1331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315">
                                            <p:txEl>
                                              <p:pRg st="4" end="4"/>
                                            </p:txEl>
                                          </p:spTgt>
                                        </p:tgtEl>
                                        <p:attrNameLst>
                                          <p:attrName>style.visibility</p:attrName>
                                        </p:attrNameLst>
                                      </p:cBhvr>
                                      <p:to>
                                        <p:strVal val="visible"/>
                                      </p:to>
                                    </p:set>
                                    <p:animEffect transition="in" filter="fade">
                                      <p:cBhvr>
                                        <p:cTn id="27" dur="2000"/>
                                        <p:tgtEl>
                                          <p:spTgt spid="1331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dirty="0" smtClean="0"/>
              <a:t>Franks—</a:t>
            </a:r>
            <a:r>
              <a:rPr lang="en-US" dirty="0" err="1" smtClean="0"/>
              <a:t>Merovingians</a:t>
            </a:r>
            <a:r>
              <a:rPr lang="en-US" dirty="0" smtClean="0"/>
              <a:t> (2)</a:t>
            </a:r>
            <a:endParaRPr lang="en-US" dirty="0"/>
          </a:p>
        </p:txBody>
      </p:sp>
      <p:sp>
        <p:nvSpPr>
          <p:cNvPr id="19461" name="Rectangle 5"/>
          <p:cNvSpPr>
            <a:spLocks noGrp="1" noChangeArrowheads="1"/>
          </p:cNvSpPr>
          <p:nvPr>
            <p:ph type="body" sz="half" idx="2"/>
          </p:nvPr>
        </p:nvSpPr>
        <p:spPr/>
        <p:txBody>
          <a:bodyPr/>
          <a:lstStyle/>
          <a:p>
            <a:r>
              <a:rPr lang="en-US" sz="2800" dirty="0" smtClean="0"/>
              <a:t>Divisions </a:t>
            </a:r>
            <a:r>
              <a:rPr lang="en-US" sz="2800" dirty="0"/>
              <a:t>of empire</a:t>
            </a:r>
          </a:p>
          <a:p>
            <a:r>
              <a:rPr lang="en-US" sz="2800" dirty="0"/>
              <a:t>Fratricidal wars</a:t>
            </a:r>
          </a:p>
          <a:p>
            <a:r>
              <a:rPr lang="en-US" sz="2800" dirty="0" smtClean="0"/>
              <a:t>Decline of rulers</a:t>
            </a:r>
            <a:endParaRPr lang="en-US" sz="2800" dirty="0"/>
          </a:p>
          <a:p>
            <a:r>
              <a:rPr lang="en-US" sz="2800" dirty="0"/>
              <a:t>Rise of “mayor of the palace” by 700</a:t>
            </a:r>
          </a:p>
        </p:txBody>
      </p:sp>
      <p:pic>
        <p:nvPicPr>
          <p:cNvPr id="19462" name="Picture 6" descr="merovingian dynasty"/>
          <p:cNvPicPr>
            <a:picLocks noGrp="1" noChangeAspect="1" noChangeArrowheads="1"/>
          </p:cNvPicPr>
          <p:nvPr>
            <p:ph sz="half" idx="1"/>
          </p:nvPr>
        </p:nvPicPr>
        <p:blipFill>
          <a:blip r:embed="rId2" cstate="print"/>
          <a:srcRect/>
          <a:stretch>
            <a:fillRect/>
          </a:stretch>
        </p:blipFill>
        <p:spPr>
          <a:xfrm>
            <a:off x="457200" y="1974850"/>
            <a:ext cx="4038600" cy="3744913"/>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461">
                                            <p:txEl>
                                              <p:pRg st="0" end="0"/>
                                            </p:txEl>
                                          </p:spTgt>
                                        </p:tgtEl>
                                        <p:attrNameLst>
                                          <p:attrName>style.visibility</p:attrName>
                                        </p:attrNameLst>
                                      </p:cBhvr>
                                      <p:to>
                                        <p:strVal val="visible"/>
                                      </p:to>
                                    </p:set>
                                    <p:animEffect transition="in" filter="fade">
                                      <p:cBhvr>
                                        <p:cTn id="7" dur="2000"/>
                                        <p:tgtEl>
                                          <p:spTgt spid="1946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461">
                                            <p:txEl>
                                              <p:pRg st="1" end="1"/>
                                            </p:txEl>
                                          </p:spTgt>
                                        </p:tgtEl>
                                        <p:attrNameLst>
                                          <p:attrName>style.visibility</p:attrName>
                                        </p:attrNameLst>
                                      </p:cBhvr>
                                      <p:to>
                                        <p:strVal val="visible"/>
                                      </p:to>
                                    </p:set>
                                    <p:animEffect transition="in" filter="fade">
                                      <p:cBhvr>
                                        <p:cTn id="12" dur="2000"/>
                                        <p:tgtEl>
                                          <p:spTgt spid="1946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9461">
                                            <p:txEl>
                                              <p:pRg st="2" end="2"/>
                                            </p:txEl>
                                          </p:spTgt>
                                        </p:tgtEl>
                                        <p:attrNameLst>
                                          <p:attrName>style.visibility</p:attrName>
                                        </p:attrNameLst>
                                      </p:cBhvr>
                                      <p:to>
                                        <p:strVal val="visible"/>
                                      </p:to>
                                    </p:set>
                                    <p:animEffect transition="in" filter="fade">
                                      <p:cBhvr>
                                        <p:cTn id="17" dur="2000"/>
                                        <p:tgtEl>
                                          <p:spTgt spid="1946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9461">
                                            <p:txEl>
                                              <p:pRg st="3" end="3"/>
                                            </p:txEl>
                                          </p:spTgt>
                                        </p:tgtEl>
                                        <p:attrNameLst>
                                          <p:attrName>style.visibility</p:attrName>
                                        </p:attrNameLst>
                                      </p:cBhvr>
                                      <p:to>
                                        <p:strVal val="visible"/>
                                      </p:to>
                                    </p:set>
                                    <p:animEffect transition="in" filter="fade">
                                      <p:cBhvr>
                                        <p:cTn id="22" dur="2000"/>
                                        <p:tgtEl>
                                          <p:spTgt spid="1946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t>Franks—Carolingians</a:t>
            </a:r>
          </a:p>
        </p:txBody>
      </p:sp>
      <p:sp>
        <p:nvSpPr>
          <p:cNvPr id="21508" name="Rectangle 4"/>
          <p:cNvSpPr>
            <a:spLocks noGrp="1" noChangeArrowheads="1"/>
          </p:cNvSpPr>
          <p:nvPr>
            <p:ph type="body" sz="half" idx="1"/>
          </p:nvPr>
        </p:nvSpPr>
        <p:spPr/>
        <p:txBody>
          <a:bodyPr/>
          <a:lstStyle/>
          <a:p>
            <a:r>
              <a:rPr lang="en-US" sz="2800" dirty="0"/>
              <a:t>Charles Martel (mayor) and the Battle of Tours (732)</a:t>
            </a:r>
          </a:p>
          <a:p>
            <a:r>
              <a:rPr lang="en-US" sz="2800" dirty="0"/>
              <a:t>Pepin the Short</a:t>
            </a:r>
          </a:p>
          <a:p>
            <a:pPr lvl="1"/>
            <a:r>
              <a:rPr lang="en-US" sz="2400" dirty="0"/>
              <a:t>Alliance with papacy</a:t>
            </a:r>
          </a:p>
          <a:p>
            <a:pPr lvl="1"/>
            <a:r>
              <a:rPr lang="en-US" sz="2400" dirty="0"/>
              <a:t>Defeats </a:t>
            </a:r>
            <a:r>
              <a:rPr lang="en-US" sz="2400" dirty="0" err="1"/>
              <a:t>Lombards</a:t>
            </a:r>
            <a:endParaRPr lang="en-US" sz="2400" dirty="0"/>
          </a:p>
          <a:p>
            <a:pPr lvl="1"/>
            <a:r>
              <a:rPr lang="en-US" sz="2400" dirty="0"/>
              <a:t>Deposes last Merovingian and becomes king</a:t>
            </a:r>
          </a:p>
        </p:txBody>
      </p:sp>
      <p:pic>
        <p:nvPicPr>
          <p:cNvPr id="21510" name="Picture 6" descr="pepin the short"/>
          <p:cNvPicPr>
            <a:picLocks noGrp="1" noChangeAspect="1" noChangeArrowheads="1"/>
          </p:cNvPicPr>
          <p:nvPr>
            <p:ph sz="half" idx="2"/>
          </p:nvPr>
        </p:nvPicPr>
        <p:blipFill>
          <a:blip r:embed="rId2" cstate="print"/>
          <a:srcRect/>
          <a:stretch>
            <a:fillRect/>
          </a:stretch>
        </p:blipFill>
        <p:spPr>
          <a:xfrm>
            <a:off x="4648200" y="1901825"/>
            <a:ext cx="4038600" cy="3890963"/>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8">
                                            <p:txEl>
                                              <p:pRg st="0" end="0"/>
                                            </p:txEl>
                                          </p:spTgt>
                                        </p:tgtEl>
                                        <p:attrNameLst>
                                          <p:attrName>style.visibility</p:attrName>
                                        </p:attrNameLst>
                                      </p:cBhvr>
                                      <p:to>
                                        <p:strVal val="visible"/>
                                      </p:to>
                                    </p:set>
                                    <p:animEffect transition="in" filter="fade">
                                      <p:cBhvr>
                                        <p:cTn id="7" dur="2000"/>
                                        <p:tgtEl>
                                          <p:spTgt spid="2150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508">
                                            <p:txEl>
                                              <p:pRg st="1" end="1"/>
                                            </p:txEl>
                                          </p:spTgt>
                                        </p:tgtEl>
                                        <p:attrNameLst>
                                          <p:attrName>style.visibility</p:attrName>
                                        </p:attrNameLst>
                                      </p:cBhvr>
                                      <p:to>
                                        <p:strVal val="visible"/>
                                      </p:to>
                                    </p:set>
                                    <p:animEffect transition="in" filter="fade">
                                      <p:cBhvr>
                                        <p:cTn id="12" dur="2000"/>
                                        <p:tgtEl>
                                          <p:spTgt spid="21508">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1508">
                                            <p:txEl>
                                              <p:pRg st="2" end="2"/>
                                            </p:txEl>
                                          </p:spTgt>
                                        </p:tgtEl>
                                        <p:attrNameLst>
                                          <p:attrName>style.visibility</p:attrName>
                                        </p:attrNameLst>
                                      </p:cBhvr>
                                      <p:to>
                                        <p:strVal val="visible"/>
                                      </p:to>
                                    </p:set>
                                    <p:animEffect transition="in" filter="fade">
                                      <p:cBhvr>
                                        <p:cTn id="15" dur="2000"/>
                                        <p:tgtEl>
                                          <p:spTgt spid="21508">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1508">
                                            <p:txEl>
                                              <p:pRg st="3" end="3"/>
                                            </p:txEl>
                                          </p:spTgt>
                                        </p:tgtEl>
                                        <p:attrNameLst>
                                          <p:attrName>style.visibility</p:attrName>
                                        </p:attrNameLst>
                                      </p:cBhvr>
                                      <p:to>
                                        <p:strVal val="visible"/>
                                      </p:to>
                                    </p:set>
                                    <p:animEffect transition="in" filter="fade">
                                      <p:cBhvr>
                                        <p:cTn id="18" dur="2000"/>
                                        <p:tgtEl>
                                          <p:spTgt spid="21508">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1508">
                                            <p:txEl>
                                              <p:pRg st="4" end="4"/>
                                            </p:txEl>
                                          </p:spTgt>
                                        </p:tgtEl>
                                        <p:attrNameLst>
                                          <p:attrName>style.visibility</p:attrName>
                                        </p:attrNameLst>
                                      </p:cBhvr>
                                      <p:to>
                                        <p:strVal val="visible"/>
                                      </p:to>
                                    </p:set>
                                    <p:animEffect transition="in" filter="fade">
                                      <p:cBhvr>
                                        <p:cTn id="21" dur="2000"/>
                                        <p:tgtEl>
                                          <p:spTgt spid="2150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build="p"/>
    </p:bld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Ocean</Template>
  <TotalTime>79</TotalTime>
  <Words>249</Words>
  <Application>Microsoft Office PowerPoint</Application>
  <PresentationFormat>On-screen Show (4:3)</PresentationFormat>
  <Paragraphs>50</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Ocean</vt:lpstr>
      <vt:lpstr>Western Civilization to 1500</vt:lpstr>
      <vt:lpstr>Medieval Foundations</vt:lpstr>
      <vt:lpstr>Germanic Society</vt:lpstr>
      <vt:lpstr>New Barbarian Kingdoms</vt:lpstr>
      <vt:lpstr>Boethius (480-524 A.D.)</vt:lpstr>
      <vt:lpstr>Franks—Merovingians (1)</vt:lpstr>
      <vt:lpstr>Franks—Merovingians (2)</vt:lpstr>
      <vt:lpstr>Franks—Carolingians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Medieval Europe</dc:title>
  <dc:creator>jasonje</dc:creator>
  <cp:lastModifiedBy>Jason</cp:lastModifiedBy>
  <cp:revision>7</cp:revision>
  <dcterms:created xsi:type="dcterms:W3CDTF">2006-11-15T04:26:55Z</dcterms:created>
  <dcterms:modified xsi:type="dcterms:W3CDTF">2011-08-13T13:11:19Z</dcterms:modified>
</cp:coreProperties>
</file>