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66" r:id="rId3"/>
    <p:sldId id="268" r:id="rId4"/>
    <p:sldId id="269" r:id="rId5"/>
    <p:sldId id="271" r:id="rId6"/>
    <p:sldId id="270" r:id="rId7"/>
    <p:sldId id="272" r:id="rId8"/>
    <p:sldId id="273" r:id="rId9"/>
    <p:sldId id="27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19050" y="1109663"/>
            <a:ext cx="9156700" cy="757237"/>
            <a:chOff x="0" y="0"/>
            <a:chExt cx="5768" cy="477"/>
          </a:xfrm>
        </p:grpSpPr>
        <p:sp>
          <p:nvSpPr>
            <p:cNvPr id="26627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8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9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0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1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2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3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4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5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6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7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8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1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2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5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49" name="Group 25"/>
          <p:cNvGrpSpPr>
            <a:grpSpLocks/>
          </p:cNvGrpSpPr>
          <p:nvPr/>
        </p:nvGrpSpPr>
        <p:grpSpPr bwMode="auto">
          <a:xfrm>
            <a:off x="20638" y="6161088"/>
            <a:ext cx="9169400" cy="138112"/>
            <a:chOff x="0" y="4032"/>
            <a:chExt cx="5776" cy="87"/>
          </a:xfrm>
        </p:grpSpPr>
        <p:sp>
          <p:nvSpPr>
            <p:cNvPr id="26650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1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53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68488"/>
            <a:ext cx="7772400" cy="1600200"/>
          </a:xfrm>
        </p:spPr>
        <p:txBody>
          <a:bodyPr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54" name="Rectangle 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73175" y="3729038"/>
            <a:ext cx="6400800" cy="1371600"/>
          </a:xfrm>
        </p:spPr>
        <p:txBody>
          <a:bodyPr anchorCtr="1"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655" name="Rectangle 31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56" name="Rectangle 32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484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57" name="Rectangle 3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2A9D064-88EE-430C-8681-55AD9CA911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586B35-E2F6-43E0-B2A5-E899D18D2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8350"/>
            <a:ext cx="1943100" cy="5327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8350"/>
            <a:ext cx="5676900" cy="5327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4259B0-4B47-49C1-9C1B-40DC370552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835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51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3563" y="63674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325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E344258-FEF2-4B6E-ABE7-4DFCAE0783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835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51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3563" y="63674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325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907B77B-2E0A-406A-9AAB-109F2EE70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7F63D4-B17B-4DD4-8AE6-8778D6E48D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4142C-9D4E-40A2-81F8-D2C8970425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0D19D-3267-42A1-8DC8-A4837845AE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62B01-E911-4BF2-8DF4-CD0063744B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46FE3-FC50-4D33-829C-C6826A9A91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8DEC71-5DF0-4032-AED6-4775C76D11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E9338-D9CA-439D-B17B-501CD78EF3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1FC4FD-7BAE-49AF-ABBF-9B71E03A2E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0"/>
            <a:ext cx="9156700" cy="757238"/>
            <a:chOff x="0" y="0"/>
            <a:chExt cx="5768" cy="477"/>
          </a:xfrm>
        </p:grpSpPr>
        <p:sp>
          <p:nvSpPr>
            <p:cNvPr id="25603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4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5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6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7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8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9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0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1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2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3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4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5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6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7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8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9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0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1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2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3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4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25" name="Group 25"/>
          <p:cNvGrpSpPr>
            <a:grpSpLocks/>
          </p:cNvGrpSpPr>
          <p:nvPr/>
        </p:nvGrpSpPr>
        <p:grpSpPr bwMode="auto">
          <a:xfrm>
            <a:off x="0" y="6180138"/>
            <a:ext cx="9169400" cy="138112"/>
            <a:chOff x="0" y="4032"/>
            <a:chExt cx="5776" cy="87"/>
          </a:xfrm>
        </p:grpSpPr>
        <p:sp>
          <p:nvSpPr>
            <p:cNvPr id="25626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7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8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29" name="Rectangle 2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8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5630" name="Rectangle 3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31" name="Rectangle 3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1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5632" name="Rectangle 3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5633" name="Rectangle 3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88F3DCA-958F-484E-8E15-7E2B6F07107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90000"/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70000"/>
        <a:buBlip>
          <a:blip r:embed="rId20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70000"/>
        <a:buBlip>
          <a:blip r:embed="rId20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70000"/>
        <a:buBlip>
          <a:blip r:embed="rId20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20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70000"/>
        <a:buBlip>
          <a:blip r:embed="rId20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29: Early Islam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Roman-era Arabia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Arabs: </a:t>
            </a:r>
            <a:r>
              <a:rPr lang="en-US" dirty="0" smtClean="0"/>
              <a:t>Semitic-speaking </a:t>
            </a:r>
            <a:r>
              <a:rPr lang="en-US" dirty="0"/>
              <a:t>people</a:t>
            </a:r>
          </a:p>
          <a:p>
            <a:pPr>
              <a:lnSpc>
                <a:spcPct val="90000"/>
              </a:lnSpc>
            </a:pPr>
            <a:r>
              <a:rPr lang="en-US" dirty="0"/>
              <a:t>Two major groups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Urban dwellers (north)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Bedouins</a:t>
            </a:r>
          </a:p>
          <a:p>
            <a:pPr>
              <a:lnSpc>
                <a:spcPct val="90000"/>
              </a:lnSpc>
            </a:pPr>
            <a:r>
              <a:rPr lang="en-US" dirty="0"/>
              <a:t>Religion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Polytheistic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Chief god: Allah (“God”)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Sacred </a:t>
            </a:r>
            <a:r>
              <a:rPr lang="en-US" dirty="0" smtClean="0"/>
              <a:t>stones &amp; </a:t>
            </a:r>
            <a:r>
              <a:rPr lang="en-US" dirty="0"/>
              <a:t>the </a:t>
            </a:r>
            <a:r>
              <a:rPr lang="en-US" i="1" dirty="0" err="1" smtClean="0"/>
              <a:t>Ka’ba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Muhammad (c.570-632)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Born in Mecca, merchant</a:t>
            </a:r>
          </a:p>
          <a:p>
            <a:r>
              <a:rPr lang="en-US" sz="2800" dirty="0" smtClean="0"/>
              <a:t>610 </a:t>
            </a:r>
            <a:r>
              <a:rPr lang="en-US" sz="2800" dirty="0"/>
              <a:t>– Visions</a:t>
            </a:r>
          </a:p>
          <a:p>
            <a:r>
              <a:rPr lang="en-US" sz="2800" dirty="0" err="1"/>
              <a:t>Moses</a:t>
            </a:r>
            <a:r>
              <a:rPr lang="en-US" sz="2800" dirty="0" err="1">
                <a:sym typeface="Wingdings" pitchFamily="2" charset="2"/>
              </a:rPr>
              <a:t>JesusMu-hammad</a:t>
            </a:r>
            <a:endParaRPr lang="en-US" sz="2800" dirty="0"/>
          </a:p>
          <a:p>
            <a:r>
              <a:rPr lang="en-US" sz="2800" dirty="0"/>
              <a:t>Quran (Koran)</a:t>
            </a:r>
          </a:p>
          <a:p>
            <a:r>
              <a:rPr lang="en-US" sz="2800" dirty="0"/>
              <a:t>Islam, Muslims</a:t>
            </a:r>
          </a:p>
        </p:txBody>
      </p:sp>
      <p:pic>
        <p:nvPicPr>
          <p:cNvPr id="40964" name="Picture 4" descr="Muhammad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787650"/>
            <a:ext cx="3810000" cy="250031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Five Pillars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 smtClean="0"/>
              <a:t>Confession </a:t>
            </a:r>
            <a:r>
              <a:rPr lang="en-US" sz="2800" dirty="0"/>
              <a:t>of faith</a:t>
            </a:r>
          </a:p>
          <a:p>
            <a:r>
              <a:rPr lang="en-US" sz="2800" dirty="0"/>
              <a:t>Ritual prayer</a:t>
            </a:r>
          </a:p>
          <a:p>
            <a:r>
              <a:rPr lang="en-US" sz="2800" dirty="0" smtClean="0"/>
              <a:t>Alms tax</a:t>
            </a:r>
            <a:endParaRPr lang="en-US" sz="2800" dirty="0"/>
          </a:p>
          <a:p>
            <a:r>
              <a:rPr lang="en-US" sz="2800" dirty="0"/>
              <a:t>Ramadan fast</a:t>
            </a:r>
          </a:p>
          <a:p>
            <a:r>
              <a:rPr lang="en-US" sz="2800" dirty="0" smtClean="0"/>
              <a:t>Pilgrimage </a:t>
            </a:r>
            <a:r>
              <a:rPr lang="en-US" sz="2800" dirty="0"/>
              <a:t>to Mecca</a:t>
            </a:r>
            <a:endParaRPr lang="en-US" sz="2800" i="1" dirty="0"/>
          </a:p>
        </p:txBody>
      </p:sp>
      <p:pic>
        <p:nvPicPr>
          <p:cNvPr id="41988" name="Picture 4" descr="Ramadan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2546350"/>
            <a:ext cx="3810000" cy="298291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Islamic Sacred Writings</a:t>
            </a:r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 smtClean="0"/>
              <a:t>Quran/Koran</a:t>
            </a:r>
            <a:r>
              <a:rPr lang="en-US" dirty="0" smtClean="0"/>
              <a:t> – Allah’s dictation to Muhammad</a:t>
            </a:r>
          </a:p>
          <a:p>
            <a:r>
              <a:rPr lang="en-US" i="1" dirty="0" err="1" smtClean="0"/>
              <a:t>Hadith</a:t>
            </a:r>
            <a:r>
              <a:rPr lang="en-US" dirty="0" smtClean="0"/>
              <a:t> – Muhammad’s teachings</a:t>
            </a:r>
            <a:endParaRPr lang="en-US" i="1" dirty="0" smtClean="0"/>
          </a:p>
          <a:p>
            <a:r>
              <a:rPr lang="en-US" i="1" dirty="0" err="1" smtClean="0"/>
              <a:t>Shariah</a:t>
            </a:r>
            <a:r>
              <a:rPr lang="en-US" dirty="0" smtClean="0"/>
              <a:t> </a:t>
            </a:r>
            <a:r>
              <a:rPr lang="en-US" dirty="0"/>
              <a:t>– law </a:t>
            </a:r>
            <a:r>
              <a:rPr lang="en-US" dirty="0" smtClean="0"/>
              <a:t>code derived from the </a:t>
            </a:r>
            <a:r>
              <a:rPr lang="en-US" i="1" dirty="0" err="1" smtClean="0"/>
              <a:t>sunna</a:t>
            </a:r>
            <a:r>
              <a:rPr lang="en-US" dirty="0" smtClean="0"/>
              <a:t> (what Muhammad approved)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Spreading the Faith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Rejection in Mecca</a:t>
            </a:r>
          </a:p>
          <a:p>
            <a:r>
              <a:rPr lang="en-US" dirty="0"/>
              <a:t>622 – </a:t>
            </a:r>
            <a:r>
              <a:rPr lang="en-US" i="1" dirty="0"/>
              <a:t>Hegira</a:t>
            </a:r>
            <a:r>
              <a:rPr lang="en-US" dirty="0"/>
              <a:t> (flight to Medina)</a:t>
            </a:r>
          </a:p>
          <a:p>
            <a:r>
              <a:rPr lang="en-US" dirty="0" smtClean="0"/>
              <a:t>Conversions in/near Medina</a:t>
            </a:r>
            <a:endParaRPr lang="en-US" dirty="0"/>
          </a:p>
          <a:p>
            <a:r>
              <a:rPr lang="en-US" dirty="0"/>
              <a:t>630 – Return to Mecca</a:t>
            </a:r>
          </a:p>
          <a:p>
            <a:r>
              <a:rPr lang="en-US" dirty="0"/>
              <a:t>Rapid conversion </a:t>
            </a:r>
            <a:r>
              <a:rPr lang="en-US" dirty="0" smtClean="0"/>
              <a:t>of Arabia</a:t>
            </a:r>
          </a:p>
          <a:p>
            <a:r>
              <a:rPr lang="en-US" dirty="0" smtClean="0"/>
              <a:t>632 – Muhammad dies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Expansion of Islam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i="1" dirty="0"/>
              <a:t>Jihad</a:t>
            </a:r>
            <a:r>
              <a:rPr lang="en-US" sz="2800" dirty="0"/>
              <a:t> – “striving in the way of the Lord”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Outward expansion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636 – Battle of </a:t>
            </a:r>
            <a:r>
              <a:rPr lang="en-US" sz="2400" dirty="0" err="1"/>
              <a:t>Yarmuk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640 – Syria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642 – Egypt, North Africa</a:t>
            </a:r>
          </a:p>
        </p:txBody>
      </p:sp>
      <p:pic>
        <p:nvPicPr>
          <p:cNvPr id="45060" name="Picture 4" descr="Expansion of Islam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847975"/>
            <a:ext cx="3810000" cy="23812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Expansion of Islam (2)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More conquests</a:t>
            </a:r>
          </a:p>
          <a:p>
            <a:pPr lvl="1"/>
            <a:r>
              <a:rPr lang="en-US" sz="2400" dirty="0"/>
              <a:t>650 – Persian Empire</a:t>
            </a:r>
          </a:p>
          <a:p>
            <a:pPr lvl="1"/>
            <a:r>
              <a:rPr lang="en-US" sz="2400" dirty="0"/>
              <a:t>711 – Spain</a:t>
            </a:r>
          </a:p>
          <a:p>
            <a:r>
              <a:rPr lang="en-US" sz="2800" dirty="0"/>
              <a:t>Expansion stopped</a:t>
            </a:r>
          </a:p>
          <a:p>
            <a:pPr lvl="1"/>
            <a:r>
              <a:rPr lang="en-US" sz="2400" dirty="0"/>
              <a:t>718 – Byzantines</a:t>
            </a:r>
          </a:p>
          <a:p>
            <a:pPr lvl="1"/>
            <a:r>
              <a:rPr lang="en-US" sz="2400" dirty="0"/>
              <a:t>732 – Battle of Tours</a:t>
            </a:r>
          </a:p>
          <a:p>
            <a:r>
              <a:rPr lang="en-US" sz="2800" dirty="0"/>
              <a:t>Internal division of Christianity</a:t>
            </a:r>
          </a:p>
        </p:txBody>
      </p:sp>
      <p:pic>
        <p:nvPicPr>
          <p:cNvPr id="46084" name="Picture 4" descr="Expansion of Islam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847975"/>
            <a:ext cx="3810000" cy="23812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Leadership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“Rightly guided” caliphs</a:t>
            </a:r>
          </a:p>
          <a:p>
            <a:r>
              <a:rPr lang="en-US" dirty="0" smtClean="0"/>
              <a:t>Ali </a:t>
            </a:r>
            <a:r>
              <a:rPr lang="en-US" dirty="0"/>
              <a:t>vs. </a:t>
            </a:r>
            <a:r>
              <a:rPr lang="en-US" dirty="0" err="1"/>
              <a:t>Muawiyah</a:t>
            </a:r>
            <a:endParaRPr lang="en-US" dirty="0"/>
          </a:p>
          <a:p>
            <a:pPr lvl="1"/>
            <a:r>
              <a:rPr lang="en-US" dirty="0"/>
              <a:t>661 – Death of </a:t>
            </a:r>
            <a:r>
              <a:rPr lang="en-US" dirty="0" smtClean="0"/>
              <a:t>Ali</a:t>
            </a:r>
            <a:endParaRPr lang="en-US" dirty="0"/>
          </a:p>
          <a:p>
            <a:pPr lvl="1"/>
            <a:r>
              <a:rPr lang="en-US" dirty="0" err="1" smtClean="0"/>
              <a:t>Shi’a</a:t>
            </a:r>
            <a:r>
              <a:rPr lang="en-US" dirty="0" smtClean="0"/>
              <a:t> </a:t>
            </a:r>
            <a:r>
              <a:rPr lang="en-US" dirty="0"/>
              <a:t>vs. Sunni</a:t>
            </a:r>
          </a:p>
          <a:p>
            <a:r>
              <a:rPr lang="en-US" dirty="0"/>
              <a:t>Umayyad Caliphate (</a:t>
            </a:r>
            <a:r>
              <a:rPr lang="en-US" dirty="0" smtClean="0"/>
              <a:t>661-750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theme/theme1.xml><?xml version="1.0" encoding="utf-8"?>
<a:theme xmlns:a="http://schemas.openxmlformats.org/drawingml/2006/main" name="Sumi Painting">
  <a:themeElements>
    <a:clrScheme name="Sumi Painting 1">
      <a:dk1>
        <a:srgbClr val="545472"/>
      </a:dk1>
      <a:lt1>
        <a:srgbClr val="FFFFFF"/>
      </a:lt1>
      <a:dk2>
        <a:srgbClr val="660066"/>
      </a:dk2>
      <a:lt2>
        <a:srgbClr val="9797B7"/>
      </a:lt2>
      <a:accent1>
        <a:srgbClr val="A7CCD9"/>
      </a:accent1>
      <a:accent2>
        <a:srgbClr val="C7C7DF"/>
      </a:accent2>
      <a:accent3>
        <a:srgbClr val="FFFFFF"/>
      </a:accent3>
      <a:accent4>
        <a:srgbClr val="464660"/>
      </a:accent4>
      <a:accent5>
        <a:srgbClr val="D0E2E9"/>
      </a:accent5>
      <a:accent6>
        <a:srgbClr val="B4B4CA"/>
      </a:accent6>
      <a:hlink>
        <a:srgbClr val="9595FF"/>
      </a:hlink>
      <a:folHlink>
        <a:srgbClr val="8888AE"/>
      </a:folHlink>
    </a:clrScheme>
    <a:fontScheme name="Sumi Painting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umi Painting 1">
        <a:dk1>
          <a:srgbClr val="545472"/>
        </a:dk1>
        <a:lt1>
          <a:srgbClr val="FFFFFF"/>
        </a:lt1>
        <a:dk2>
          <a:srgbClr val="660066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660066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B8AAB8"/>
        </a:accent5>
        <a:accent6>
          <a:srgbClr val="CD96B1"/>
        </a:accent6>
        <a:hlink>
          <a:srgbClr val="8585FF"/>
        </a:hlink>
        <a:folHlink>
          <a:srgbClr val="563E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B78AFA"/>
        </a:hlink>
        <a:folHlink>
          <a:srgbClr val="A0A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619147"/>
        </a:hlink>
        <a:folHlink>
          <a:srgbClr val="94BE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7C6148"/>
        </a:hlink>
        <a:folHlink>
          <a:srgbClr val="8E85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Designs\Sumi Painting.pot</Template>
  <TotalTime>706</TotalTime>
  <Words>216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Times New Roman</vt:lpstr>
      <vt:lpstr>Tahoma</vt:lpstr>
      <vt:lpstr>Wingdings</vt:lpstr>
      <vt:lpstr>Sumi Painting</vt:lpstr>
      <vt:lpstr>Western Civilization to 1500</vt:lpstr>
      <vt:lpstr>Roman-era Arabia</vt:lpstr>
      <vt:lpstr>Muhammad (c.570-632)</vt:lpstr>
      <vt:lpstr>The Five Pillars</vt:lpstr>
      <vt:lpstr>Islamic Sacred Writings</vt:lpstr>
      <vt:lpstr>Spreading the Faith</vt:lpstr>
      <vt:lpstr>Expansion of Islam</vt:lpstr>
      <vt:lpstr>Expansion of Islam (2)</vt:lpstr>
      <vt:lpstr>Leadership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Byzantine Empire</dc:title>
  <dc:creator>Jason Jewell</dc:creator>
  <cp:lastModifiedBy>Jason</cp:lastModifiedBy>
  <cp:revision>13</cp:revision>
  <cp:lastPrinted>1601-01-01T00:00:00Z</cp:lastPrinted>
  <dcterms:created xsi:type="dcterms:W3CDTF">2001-10-18T00:33:52Z</dcterms:created>
  <dcterms:modified xsi:type="dcterms:W3CDTF">2011-08-11T14:58:26Z</dcterms:modified>
</cp:coreProperties>
</file>