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26627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1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9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6650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1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53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54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55" name="Rectangle 31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56" name="Rectangle 3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57" name="Rectangle 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2A9D064-88EE-430C-8681-55AD9CA911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86B35-E2F6-43E0-B2A5-E899D18D2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259B0-4B47-49C1-9C1B-40DC370552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E344258-FEF2-4B6E-ABE7-4DFCAE078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07B77B-2E0A-406A-9AAB-109F2EE70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F63D4-B17B-4DD4-8AE6-8778D6E48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4142C-9D4E-40A2-81F8-D2C897042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0D19D-3267-42A1-8DC8-A4837845AE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62B01-E911-4BF2-8DF4-CD0063744B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46FE3-FC50-4D33-829C-C6826A9A91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DEC71-5DF0-4032-AED6-4775C76D1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E9338-D9CA-439D-B17B-501CD78EF3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FC4FD-7BAE-49AF-ABBF-9B71E03A2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25603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4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5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6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7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7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8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9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0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1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4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25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25626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8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29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30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31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5632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5633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8F3DCA-958F-484E-8E15-7E2B6F0710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28: The Byzantine Empire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East/West split in the 4</a:t>
            </a:r>
            <a:r>
              <a:rPr lang="en-US" baseline="30000" dirty="0"/>
              <a:t>th</a:t>
            </a:r>
            <a:r>
              <a:rPr lang="en-US" dirty="0"/>
              <a:t> century</a:t>
            </a:r>
          </a:p>
          <a:p>
            <a:pPr lvl="1"/>
            <a:r>
              <a:rPr lang="en-US" dirty="0"/>
              <a:t>Western capital: Rome</a:t>
            </a:r>
          </a:p>
          <a:p>
            <a:pPr lvl="1"/>
            <a:r>
              <a:rPr lang="en-US" dirty="0"/>
              <a:t>Eastern capital: Constantinople</a:t>
            </a:r>
          </a:p>
          <a:p>
            <a:r>
              <a:rPr lang="en-US" dirty="0"/>
              <a:t>Barbarians invade the West</a:t>
            </a:r>
          </a:p>
          <a:p>
            <a:r>
              <a:rPr lang="en-US" dirty="0"/>
              <a:t>Eastern empire continues to thrive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Justinian’s Reign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Ruled 527-565</a:t>
            </a:r>
          </a:p>
          <a:p>
            <a:r>
              <a:rPr lang="en-US" sz="2400" dirty="0" smtClean="0"/>
              <a:t>Theodora</a:t>
            </a:r>
            <a:endParaRPr lang="en-US" sz="2400" dirty="0"/>
          </a:p>
          <a:p>
            <a:r>
              <a:rPr lang="en-US" sz="2400" dirty="0"/>
              <a:t>Belisarius and Western campaigns</a:t>
            </a:r>
          </a:p>
          <a:p>
            <a:pPr lvl="1"/>
            <a:r>
              <a:rPr lang="en-US" sz="2000" dirty="0"/>
              <a:t>533 – N. Africa</a:t>
            </a:r>
          </a:p>
          <a:p>
            <a:pPr lvl="1"/>
            <a:r>
              <a:rPr lang="en-US" sz="2000" dirty="0"/>
              <a:t>535 – Sicily</a:t>
            </a:r>
          </a:p>
          <a:p>
            <a:pPr lvl="1"/>
            <a:r>
              <a:rPr lang="en-US" sz="2000" dirty="0"/>
              <a:t>552 – Italy</a:t>
            </a:r>
          </a:p>
          <a:p>
            <a:r>
              <a:rPr lang="en-US" sz="2400" dirty="0"/>
              <a:t>Overextension or plague?</a:t>
            </a:r>
          </a:p>
        </p:txBody>
      </p:sp>
      <p:pic>
        <p:nvPicPr>
          <p:cNvPr id="28679" name="Picture 7" descr="Byzantine Map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762250"/>
            <a:ext cx="3810000" cy="25511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Justinian’s Reign (2)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i="1" dirty="0"/>
              <a:t>Corpus </a:t>
            </a:r>
            <a:r>
              <a:rPr lang="en-US" sz="2800" i="1" dirty="0" err="1"/>
              <a:t>Iuris</a:t>
            </a:r>
            <a:r>
              <a:rPr lang="en-US" sz="2800" i="1" dirty="0"/>
              <a:t> </a:t>
            </a:r>
            <a:r>
              <a:rPr lang="en-US" sz="2800" i="1" dirty="0" err="1"/>
              <a:t>Civilis</a:t>
            </a:r>
            <a:endParaRPr lang="en-US" sz="2800" i="1" dirty="0"/>
          </a:p>
          <a:p>
            <a:pPr lvl="1"/>
            <a:r>
              <a:rPr lang="en-US" sz="2400" i="1" dirty="0" smtClean="0"/>
              <a:t>Codex</a:t>
            </a:r>
            <a:endParaRPr lang="en-US" sz="2400" i="1" dirty="0"/>
          </a:p>
          <a:p>
            <a:pPr lvl="1"/>
            <a:r>
              <a:rPr lang="en-US" sz="2400" i="1" dirty="0" smtClean="0"/>
              <a:t>Digest</a:t>
            </a:r>
            <a:r>
              <a:rPr lang="en-US" sz="2400" dirty="0" smtClean="0"/>
              <a:t> (encyclopedia)</a:t>
            </a:r>
            <a:endParaRPr lang="en-US" sz="2400" i="1" dirty="0"/>
          </a:p>
          <a:p>
            <a:pPr lvl="1"/>
            <a:r>
              <a:rPr lang="en-US" sz="2400" i="1" dirty="0" smtClean="0"/>
              <a:t>Institutes</a:t>
            </a:r>
            <a:r>
              <a:rPr lang="en-US" sz="2400" dirty="0" smtClean="0"/>
              <a:t> (textbook)</a:t>
            </a:r>
            <a:endParaRPr lang="en-US" sz="2400" i="1" dirty="0"/>
          </a:p>
          <a:p>
            <a:pPr lvl="1"/>
            <a:r>
              <a:rPr lang="en-US" sz="2400" i="1" dirty="0" smtClean="0"/>
              <a:t>Novels</a:t>
            </a:r>
            <a:endParaRPr lang="en-US" sz="2400" dirty="0"/>
          </a:p>
        </p:txBody>
      </p:sp>
      <p:pic>
        <p:nvPicPr>
          <p:cNvPr id="29701" name="Picture 5" descr="Justinian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2909888"/>
            <a:ext cx="3810000" cy="22558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Justinian’s Reign 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Procopius (500-562)</a:t>
            </a:r>
          </a:p>
          <a:p>
            <a:pPr lvl="1"/>
            <a:r>
              <a:rPr lang="en-US" sz="2400" i="1" dirty="0"/>
              <a:t>Wars</a:t>
            </a:r>
          </a:p>
          <a:p>
            <a:pPr lvl="1"/>
            <a:r>
              <a:rPr lang="en-US" sz="2400" i="1" dirty="0"/>
              <a:t>Secret History</a:t>
            </a:r>
            <a:endParaRPr lang="en-US" sz="2400" dirty="0"/>
          </a:p>
          <a:p>
            <a:r>
              <a:rPr lang="en-US" sz="2800" dirty="0"/>
              <a:t>Constantinople</a:t>
            </a:r>
          </a:p>
          <a:p>
            <a:pPr lvl="1"/>
            <a:r>
              <a:rPr lang="en-US" sz="2400" dirty="0"/>
              <a:t>532 – Nike Revolt</a:t>
            </a:r>
          </a:p>
          <a:p>
            <a:pPr lvl="1"/>
            <a:r>
              <a:rPr lang="en-US" sz="2400" dirty="0"/>
              <a:t>Commercial nexus</a:t>
            </a:r>
          </a:p>
          <a:p>
            <a:pPr lvl="1"/>
            <a:r>
              <a:rPr lang="en-US" sz="2400" dirty="0"/>
              <a:t>Buildings</a:t>
            </a:r>
          </a:p>
          <a:p>
            <a:pPr lvl="2"/>
            <a:r>
              <a:rPr lang="en-US" sz="2000" dirty="0"/>
              <a:t>Hippodrome</a:t>
            </a:r>
          </a:p>
          <a:p>
            <a:pPr lvl="2"/>
            <a:r>
              <a:rPr lang="en-US" sz="2000" dirty="0" err="1"/>
              <a:t>Hagia</a:t>
            </a:r>
            <a:r>
              <a:rPr lang="en-US" sz="2000" dirty="0"/>
              <a:t> Sophia (537)</a:t>
            </a:r>
          </a:p>
        </p:txBody>
      </p:sp>
      <p:pic>
        <p:nvPicPr>
          <p:cNvPr id="30725" name="Picture 5" descr="Hagia Sophia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81600" y="1981200"/>
            <a:ext cx="2743200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Transition Period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Eastern Roman Empire </a:t>
            </a:r>
            <a:r>
              <a:rPr lang="en-US" dirty="0">
                <a:sym typeface="Wingdings" pitchFamily="2" charset="2"/>
              </a:rPr>
              <a:t> Byzantine Empire</a:t>
            </a:r>
          </a:p>
          <a:p>
            <a:pPr lvl="1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-century </a:t>
            </a:r>
            <a:r>
              <a:rPr lang="en-US" dirty="0" smtClean="0"/>
              <a:t>Invasions (Persians, Slavs, Arabs, </a:t>
            </a:r>
            <a:r>
              <a:rPr lang="en-US" dirty="0" err="1" smtClean="0"/>
              <a:t>Bulgars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Heraclius </a:t>
            </a:r>
            <a:r>
              <a:rPr lang="en-US" dirty="0"/>
              <a:t>(610-641) and the </a:t>
            </a:r>
            <a:r>
              <a:rPr lang="en-US" i="1" dirty="0"/>
              <a:t>theme</a:t>
            </a:r>
            <a:r>
              <a:rPr lang="en-US" dirty="0"/>
              <a:t>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Eighth Century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Reduced territory</a:t>
            </a:r>
          </a:p>
          <a:p>
            <a:r>
              <a:rPr lang="en-US" sz="2800" dirty="0"/>
              <a:t>Latin </a:t>
            </a:r>
            <a:r>
              <a:rPr lang="en-US" sz="2800" dirty="0">
                <a:sym typeface="Wingdings" pitchFamily="2" charset="2"/>
              </a:rPr>
              <a:t> Greek</a:t>
            </a:r>
          </a:p>
          <a:p>
            <a:r>
              <a:rPr lang="en-US" sz="2800" dirty="0"/>
              <a:t>Christian foundation</a:t>
            </a:r>
          </a:p>
          <a:p>
            <a:pPr lvl="1"/>
            <a:r>
              <a:rPr lang="en-US" sz="2400" dirty="0"/>
              <a:t>Buildings and art</a:t>
            </a:r>
          </a:p>
          <a:p>
            <a:pPr lvl="1"/>
            <a:r>
              <a:rPr lang="en-US" sz="2400" dirty="0" err="1"/>
              <a:t>Caesaro-papism</a:t>
            </a:r>
            <a:endParaRPr lang="en-US" sz="2400" dirty="0"/>
          </a:p>
          <a:p>
            <a:pPr lvl="1"/>
            <a:r>
              <a:rPr lang="en-US" sz="2400" dirty="0"/>
              <a:t>Religious controversy</a:t>
            </a:r>
          </a:p>
          <a:p>
            <a:r>
              <a:rPr lang="en-US" sz="2800" dirty="0"/>
              <a:t>Iconoclasm</a:t>
            </a:r>
          </a:p>
          <a:p>
            <a:pPr lvl="1"/>
            <a:r>
              <a:rPr lang="en-US" sz="2400" dirty="0"/>
              <a:t>Leo III (717-741)</a:t>
            </a:r>
          </a:p>
        </p:txBody>
      </p:sp>
      <p:pic>
        <p:nvPicPr>
          <p:cNvPr id="34821" name="Picture 5" descr="Byzantine Icon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76850" y="1981200"/>
            <a:ext cx="2551113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Influence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Powerful idea of Empire, Rome</a:t>
            </a:r>
          </a:p>
          <a:p>
            <a:r>
              <a:rPr lang="en-US" dirty="0"/>
              <a:t>Legal system</a:t>
            </a:r>
          </a:p>
          <a:p>
            <a:r>
              <a:rPr lang="en-US" dirty="0"/>
              <a:t>Buffer state</a:t>
            </a:r>
          </a:p>
          <a:p>
            <a:r>
              <a:rPr lang="en-US" dirty="0"/>
              <a:t>Constantinople legendary in the West</a:t>
            </a:r>
          </a:p>
          <a:p>
            <a:r>
              <a:rPr lang="en-US" dirty="0"/>
              <a:t>Example of Christian empire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theme/theme1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684</TotalTime>
  <Words>170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Sumi Painting</vt:lpstr>
      <vt:lpstr>Western Civilization to 1500</vt:lpstr>
      <vt:lpstr>Background</vt:lpstr>
      <vt:lpstr>Justinian’s Reign</vt:lpstr>
      <vt:lpstr>Justinian’s Reign (2)</vt:lpstr>
      <vt:lpstr>Justinian’s Reign (3)</vt:lpstr>
      <vt:lpstr>Transition Period</vt:lpstr>
      <vt:lpstr>Eighth Century</vt:lpstr>
      <vt:lpstr>Influence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Byzantine Empire</dc:title>
  <dc:creator>Jason Jewell</dc:creator>
  <cp:lastModifiedBy>Jason</cp:lastModifiedBy>
  <cp:revision>9</cp:revision>
  <cp:lastPrinted>1601-01-01T00:00:00Z</cp:lastPrinted>
  <dcterms:created xsi:type="dcterms:W3CDTF">2001-10-18T00:33:52Z</dcterms:created>
  <dcterms:modified xsi:type="dcterms:W3CDTF">2011-08-19T12:26:07Z</dcterms:modified>
</cp:coreProperties>
</file>