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81" r:id="rId3"/>
    <p:sldId id="282" r:id="rId4"/>
    <p:sldId id="283" r:id="rId5"/>
    <p:sldId id="278" r:id="rId6"/>
    <p:sldId id="279" r:id="rId7"/>
    <p:sldId id="277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75283" autoAdjust="0"/>
  </p:normalViewPr>
  <p:slideViewPr>
    <p:cSldViewPr>
      <p:cViewPr varScale="1">
        <p:scale>
          <a:sx n="68" d="100"/>
          <a:sy n="68" d="100"/>
        </p:scale>
        <p:origin x="-20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B9C994-02AE-4D2D-84EF-CA2E699CF23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4B8A7-7943-4546-9068-CCBDB2A3570D}" type="slidenum">
              <a:rPr lang="en-US"/>
              <a:pPr/>
              <a:t>5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Augustine’s conversion experience involved an occurrence in the garden at his house. He heard a child’s voice on the other side of the wall crying repeatedly “tolle lege”; “take up and read.” Augustine picked up the N.E. and at random lighted on Rom. 13:13, 14 which sealed his moral conversion.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29" name="AutoShape 57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0" name="AutoShape 58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1" name="AutoShape 59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3" name="AutoShape 61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4" name="Rectangle 62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135" name="Rectangle 63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36" name="Rectangle 6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8" name="Rectangle 6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BFAC90D-CF87-4565-96A5-7FE81C72E4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DC90A7-26FB-4AA3-8B9C-03EA6899BA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D58AC-7CB4-4C2E-B123-97F9AECEFD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500F8469-1E32-4C09-BB53-A10A76E9D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788" y="28416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248400"/>
            <a:ext cx="533400" cy="609600"/>
          </a:xfrm>
        </p:spPr>
        <p:txBody>
          <a:bodyPr/>
          <a:lstStyle>
            <a:lvl1pPr>
              <a:defRPr/>
            </a:lvl1pPr>
          </a:lstStyle>
          <a:p>
            <a:fld id="{7B1634F0-682F-40DF-A7F7-BB7A6225FA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62E0E-4C7C-4373-8828-3DE589E099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D9A84-1BFD-4908-B6E9-6A36EFDEEF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6E25DA-2AF3-42CE-9C41-B3A85E0846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C3434B-7D20-4E38-8FF9-507DC9BBF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B7065-2E95-4EB9-919B-C788A49F95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635C4-0D01-48F3-AD60-7F8432BA80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78237-2437-4415-A203-46CF059F4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9EC62-3AE1-4D03-BD73-2013610A00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Rectangle 58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07" name="Rectangle 5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08" name="Rectangle 6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109" name="Rectangle 6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114" name="Rectangle 66"/>
          <p:cNvSpPr>
            <a:spLocks noChangeArrowheads="1"/>
          </p:cNvSpPr>
          <p:nvPr/>
        </p:nvSpPr>
        <p:spPr bwMode="auto">
          <a:xfrm>
            <a:off x="0" y="1512888"/>
            <a:ext cx="8458200" cy="87312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5" name="Rectangle 67" descr="Large confetti"/>
          <p:cNvSpPr>
            <a:spLocks noChangeArrowheads="1"/>
          </p:cNvSpPr>
          <p:nvPr/>
        </p:nvSpPr>
        <p:spPr bwMode="ltGray">
          <a:xfrm>
            <a:off x="247650" y="0"/>
            <a:ext cx="793750" cy="18415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6" name="Rectangle 6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110" name="Rectangle 62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7F938BE2-35A4-43ED-9093-C20A1D4FCE4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27: Early Church Fathers and Monasticism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Early Monasticism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Scriptural foundations</a:t>
            </a:r>
          </a:p>
          <a:p>
            <a:pPr lvl="1"/>
            <a:r>
              <a:rPr lang="en-US" sz="2400" dirty="0"/>
              <a:t>Poverty</a:t>
            </a:r>
          </a:p>
          <a:p>
            <a:pPr lvl="1"/>
            <a:r>
              <a:rPr lang="en-US" sz="2400" dirty="0" smtClean="0"/>
              <a:t>Celibacy</a:t>
            </a:r>
          </a:p>
          <a:p>
            <a:r>
              <a:rPr lang="en-US" sz="2800" dirty="0" smtClean="0"/>
              <a:t>Influence of Neo-Platonism</a:t>
            </a:r>
            <a:endParaRPr lang="en-US" sz="2800" dirty="0"/>
          </a:p>
          <a:p>
            <a:r>
              <a:rPr lang="en-US" sz="2800" dirty="0"/>
              <a:t>Types of monasticism</a:t>
            </a:r>
          </a:p>
          <a:p>
            <a:pPr lvl="1"/>
            <a:r>
              <a:rPr lang="en-US" sz="2400" dirty="0"/>
              <a:t>Eremitical</a:t>
            </a:r>
          </a:p>
          <a:p>
            <a:pPr lvl="1"/>
            <a:r>
              <a:rPr lang="en-US" sz="2400" dirty="0" err="1"/>
              <a:t>Cenobitical</a:t>
            </a:r>
            <a:endParaRPr lang="en-US" sz="2400" dirty="0"/>
          </a:p>
          <a:p>
            <a:r>
              <a:rPr lang="en-US" sz="2800" dirty="0"/>
              <a:t>Martyrs </a:t>
            </a:r>
            <a:r>
              <a:rPr lang="en-US" sz="2800" dirty="0">
                <a:sym typeface="Wingdings" pitchFamily="2" charset="2"/>
              </a:rPr>
              <a:t> Monks</a:t>
            </a:r>
            <a:endParaRPr lang="en-US" sz="2800" dirty="0"/>
          </a:p>
        </p:txBody>
      </p:sp>
      <p:pic>
        <p:nvPicPr>
          <p:cNvPr id="59396" name="Picture 4" descr="Monastery Plan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43400" y="2339975"/>
            <a:ext cx="4114800" cy="3089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Benedictine Rule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Benedict of </a:t>
            </a:r>
            <a:r>
              <a:rPr lang="en-US" sz="2800" dirty="0" err="1"/>
              <a:t>Nursia</a:t>
            </a:r>
            <a:r>
              <a:rPr lang="en-US" sz="2800" dirty="0"/>
              <a:t> (480-543) – noble </a:t>
            </a:r>
          </a:p>
          <a:p>
            <a:r>
              <a:rPr lang="en-US" sz="2800" dirty="0"/>
              <a:t>Monte </a:t>
            </a:r>
            <a:r>
              <a:rPr lang="en-US" sz="2800" dirty="0" err="1"/>
              <a:t>Cassino</a:t>
            </a:r>
            <a:endParaRPr lang="en-US" sz="2800" dirty="0"/>
          </a:p>
          <a:p>
            <a:r>
              <a:rPr lang="en-US" sz="2800" dirty="0"/>
              <a:t>Monastic Rule</a:t>
            </a:r>
          </a:p>
          <a:p>
            <a:pPr lvl="1"/>
            <a:r>
              <a:rPr lang="en-US" sz="2400" dirty="0"/>
              <a:t>Pray</a:t>
            </a:r>
          </a:p>
          <a:p>
            <a:pPr lvl="1"/>
            <a:r>
              <a:rPr lang="en-US" sz="2400" dirty="0"/>
              <a:t>Work</a:t>
            </a:r>
          </a:p>
          <a:p>
            <a:pPr lvl="1"/>
            <a:r>
              <a:rPr lang="en-US" sz="2400" dirty="0" smtClean="0"/>
              <a:t>Sleep</a:t>
            </a:r>
            <a:endParaRPr lang="en-US" sz="2400" dirty="0"/>
          </a:p>
        </p:txBody>
      </p:sp>
      <p:pic>
        <p:nvPicPr>
          <p:cNvPr id="60420" name="Picture 4" descr="St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57313" y="1905000"/>
            <a:ext cx="2465387" cy="4191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Alexandrian School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Clement of Alexandria (c.150-c.215)</a:t>
            </a:r>
          </a:p>
          <a:p>
            <a:pPr lvl="1"/>
            <a:r>
              <a:rPr lang="en-US" dirty="0" smtClean="0"/>
              <a:t>Platonist</a:t>
            </a:r>
          </a:p>
          <a:p>
            <a:pPr lvl="1"/>
            <a:r>
              <a:rPr lang="en-US" dirty="0" smtClean="0"/>
              <a:t>Christianity completes pagan philosophy</a:t>
            </a:r>
          </a:p>
          <a:p>
            <a:r>
              <a:rPr lang="en-US" dirty="0" smtClean="0"/>
              <a:t>Origen (c.185-c.254)</a:t>
            </a:r>
          </a:p>
          <a:p>
            <a:pPr lvl="1"/>
            <a:r>
              <a:rPr lang="en-US" dirty="0" smtClean="0"/>
              <a:t>Textual critic</a:t>
            </a:r>
          </a:p>
          <a:p>
            <a:pPr lvl="1"/>
            <a:r>
              <a:rPr lang="en-US" dirty="0" smtClean="0"/>
              <a:t>Allegory</a:t>
            </a:r>
          </a:p>
          <a:p>
            <a:pPr lvl="1"/>
            <a:r>
              <a:rPr lang="en-US" dirty="0" smtClean="0"/>
              <a:t>Martyrdom</a:t>
            </a:r>
            <a:endParaRPr lang="en-US" dirty="0"/>
          </a:p>
        </p:txBody>
      </p:sp>
      <p:pic>
        <p:nvPicPr>
          <p:cNvPr id="7" name="Content Placeholder 6" descr="ClementofAlexandria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48631" y="1905000"/>
            <a:ext cx="3009138" cy="4191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Augustine, Bishop of Hippo </a:t>
            </a:r>
            <a:br>
              <a:rPr lang="en-US" sz="4000"/>
            </a:br>
            <a:r>
              <a:rPr lang="en-US" sz="4000"/>
              <a:t>(354-430 A.D.)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years, Manichaeism</a:t>
            </a:r>
          </a:p>
          <a:p>
            <a:r>
              <a:rPr lang="en-US" dirty="0" smtClean="0"/>
              <a:t>Influence of Monica, Ambrose</a:t>
            </a:r>
            <a:endParaRPr lang="en-US" dirty="0"/>
          </a:p>
          <a:p>
            <a:r>
              <a:rPr lang="en-US" dirty="0"/>
              <a:t>C</a:t>
            </a:r>
            <a:r>
              <a:rPr lang="en-US" dirty="0" smtClean="0"/>
              <a:t>onversion </a:t>
            </a:r>
            <a:r>
              <a:rPr lang="en-US" dirty="0"/>
              <a:t>experience: “</a:t>
            </a:r>
            <a:r>
              <a:rPr lang="en-US" dirty="0" err="1"/>
              <a:t>tolle</a:t>
            </a:r>
            <a:r>
              <a:rPr lang="en-US" dirty="0"/>
              <a:t> </a:t>
            </a:r>
            <a:r>
              <a:rPr lang="en-US" dirty="0" err="1"/>
              <a:t>lege</a:t>
            </a:r>
            <a:r>
              <a:rPr lang="en-US" dirty="0"/>
              <a:t>”</a:t>
            </a:r>
          </a:p>
          <a:p>
            <a:r>
              <a:rPr lang="en-US" dirty="0"/>
              <a:t>Author of </a:t>
            </a:r>
            <a:r>
              <a:rPr lang="en-US" i="1" dirty="0"/>
              <a:t>The Confessions</a:t>
            </a:r>
            <a:r>
              <a:rPr lang="en-US" dirty="0"/>
              <a:t>; </a:t>
            </a:r>
            <a:r>
              <a:rPr lang="en-US" i="1" dirty="0"/>
              <a:t>City of God</a:t>
            </a:r>
          </a:p>
          <a:p>
            <a:r>
              <a:rPr lang="en-US" dirty="0"/>
              <a:t>Leading Theologian of the Western Church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Augustine (cont.)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Two Cities: City of Man vs. City of God</a:t>
            </a:r>
          </a:p>
          <a:p>
            <a:r>
              <a:rPr lang="en-US" dirty="0"/>
              <a:t>The church is an admixture of the elect and the reprobate</a:t>
            </a:r>
          </a:p>
          <a:p>
            <a:r>
              <a:rPr lang="en-US" dirty="0" smtClean="0"/>
              <a:t>Depravity of human nature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Athens and Jerusalem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What is the proper relationship between Christianity and classical culture?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Compatibility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Alexandrians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Augustine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Antagonism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Tertullian (c.160-c.220)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Jerome (347-420)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theme/theme1.xml><?xml version="1.0" encoding="utf-8"?>
<a:theme xmlns:a="http://schemas.openxmlformats.org/drawingml/2006/main" name="Ricepaper">
  <a:themeElements>
    <a:clrScheme name="Ricepaper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Ricepap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icepaper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cepaper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cepaper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324</TotalTime>
  <Words>218</Words>
  <Application>Microsoft Office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Ricepaper</vt:lpstr>
      <vt:lpstr>Western Civilization to 1500</vt:lpstr>
      <vt:lpstr>Early Monasticism</vt:lpstr>
      <vt:lpstr>Benedictine Rule</vt:lpstr>
      <vt:lpstr>Alexandrian School</vt:lpstr>
      <vt:lpstr>Augustine, Bishop of Hippo  (354-430 A.D.)</vt:lpstr>
      <vt:lpstr>Augustine (cont.)</vt:lpstr>
      <vt:lpstr>Athens and Jerusalem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Rise of Christianity</dc:title>
  <dc:creator>Jason Jewell</dc:creator>
  <cp:lastModifiedBy>Jason</cp:lastModifiedBy>
  <cp:revision>20</cp:revision>
  <cp:lastPrinted>1601-01-01T00:00:00Z</cp:lastPrinted>
  <dcterms:created xsi:type="dcterms:W3CDTF">2001-10-09T01:05:38Z</dcterms:created>
  <dcterms:modified xsi:type="dcterms:W3CDTF">2011-06-19T21:03:11Z</dcterms:modified>
</cp:coreProperties>
</file>