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8" r:id="rId3"/>
    <p:sldId id="261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10" name="Group 118"/>
          <p:cNvGrpSpPr>
            <a:grpSpLocks/>
          </p:cNvGrpSpPr>
          <p:nvPr/>
        </p:nvGrpSpPr>
        <p:grpSpPr bwMode="auto">
          <a:xfrm>
            <a:off x="0" y="2895600"/>
            <a:ext cx="9144000" cy="3962400"/>
            <a:chOff x="0" y="1824"/>
            <a:chExt cx="5760" cy="2496"/>
          </a:xfrm>
        </p:grpSpPr>
        <p:grpSp>
          <p:nvGrpSpPr>
            <p:cNvPr id="33909" name="Group 117"/>
            <p:cNvGrpSpPr>
              <a:grpSpLocks/>
            </p:cNvGrpSpPr>
            <p:nvPr userDrawn="1"/>
          </p:nvGrpSpPr>
          <p:grpSpPr bwMode="auto">
            <a:xfrm>
              <a:off x="0" y="1824"/>
              <a:ext cx="5760" cy="2496"/>
              <a:chOff x="0" y="1824"/>
              <a:chExt cx="5760" cy="2496"/>
            </a:xfrm>
          </p:grpSpPr>
          <p:sp>
            <p:nvSpPr>
              <p:cNvPr id="33894" name="Rectangle 102"/>
              <p:cNvSpPr>
                <a:spLocks noChangeArrowheads="1"/>
              </p:cNvSpPr>
              <p:nvPr userDrawn="1"/>
            </p:nvSpPr>
            <p:spPr bwMode="ltGray">
              <a:xfrm>
                <a:off x="5280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95" name="Rectangle 103"/>
              <p:cNvSpPr>
                <a:spLocks noChangeArrowheads="1"/>
              </p:cNvSpPr>
              <p:nvPr userDrawn="1"/>
            </p:nvSpPr>
            <p:spPr bwMode="ltGray">
              <a:xfrm>
                <a:off x="144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5" name="Rectangle 3"/>
              <p:cNvSpPr>
                <a:spLocks noChangeArrowheads="1"/>
              </p:cNvSpPr>
              <p:nvPr userDrawn="1"/>
            </p:nvSpPr>
            <p:spPr bwMode="ltGray">
              <a:xfrm>
                <a:off x="5280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6" name="Rectangle 4"/>
              <p:cNvSpPr>
                <a:spLocks noChangeArrowheads="1"/>
              </p:cNvSpPr>
              <p:nvPr userDrawn="1"/>
            </p:nvSpPr>
            <p:spPr bwMode="hidden">
              <a:xfrm>
                <a:off x="0" y="1824"/>
                <a:ext cx="5760" cy="28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7" name="Rectangle 5"/>
              <p:cNvSpPr>
                <a:spLocks noChangeArrowheads="1"/>
              </p:cNvSpPr>
              <p:nvPr userDrawn="1"/>
            </p:nvSpPr>
            <p:spPr bwMode="hidden">
              <a:xfrm>
                <a:off x="5616" y="2064"/>
                <a:ext cx="144" cy="225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8" name="Rectangle 6"/>
              <p:cNvSpPr>
                <a:spLocks noChangeArrowheads="1"/>
              </p:cNvSpPr>
              <p:nvPr userDrawn="1"/>
            </p:nvSpPr>
            <p:spPr bwMode="hidden">
              <a:xfrm>
                <a:off x="0" y="2112"/>
                <a:ext cx="144" cy="2208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99" name="Rectangle 7"/>
              <p:cNvSpPr>
                <a:spLocks noChangeArrowheads="1"/>
              </p:cNvSpPr>
              <p:nvPr userDrawn="1"/>
            </p:nvSpPr>
            <p:spPr bwMode="ltGray">
              <a:xfrm>
                <a:off x="144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800" name="Group 8"/>
              <p:cNvGrpSpPr>
                <a:grpSpLocks/>
              </p:cNvGrpSpPr>
              <p:nvPr userDrawn="1"/>
            </p:nvGrpSpPr>
            <p:grpSpPr bwMode="auto">
              <a:xfrm>
                <a:off x="8" y="2032"/>
                <a:ext cx="5724" cy="608"/>
                <a:chOff x="8" y="32"/>
                <a:chExt cx="5724" cy="608"/>
              </a:xfrm>
            </p:grpSpPr>
            <p:sp>
              <p:nvSpPr>
                <p:cNvPr id="33801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2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3803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33804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05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06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07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0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09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0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1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2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3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4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15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6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17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18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19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0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1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2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3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4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5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26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27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28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29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0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1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2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33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4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5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36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37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38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39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40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41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42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33843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44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84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384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33847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48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49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0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1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2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3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33854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5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6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57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58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59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0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1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2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3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4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33865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33866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3867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3868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69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0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1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33872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3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4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33875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6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387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33878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879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3880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33881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33882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883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884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5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86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897" name="Rectangle 105"/>
              <p:cNvSpPr>
                <a:spLocks noChangeArrowheads="1"/>
              </p:cNvSpPr>
              <p:nvPr userDrawn="1"/>
            </p:nvSpPr>
            <p:spPr bwMode="hidden">
              <a:xfrm>
                <a:off x="480" y="2509"/>
                <a:ext cx="4786" cy="192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0" name="Group 108"/>
            <p:cNvGrpSpPr>
              <a:grpSpLocks/>
            </p:cNvGrpSpPr>
            <p:nvPr userDrawn="1"/>
          </p:nvGrpSpPr>
          <p:grpSpPr bwMode="auto">
            <a:xfrm>
              <a:off x="192" y="2592"/>
              <a:ext cx="240" cy="1152"/>
              <a:chOff x="192" y="2592"/>
              <a:chExt cx="384" cy="1728"/>
            </a:xfrm>
          </p:grpSpPr>
          <p:sp>
            <p:nvSpPr>
              <p:cNvPr id="33901" name="AutoShape 109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2" name="AutoShape 110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3" name="AutoShape 111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904" name="Group 112"/>
            <p:cNvGrpSpPr>
              <a:grpSpLocks/>
            </p:cNvGrpSpPr>
            <p:nvPr userDrawn="1"/>
          </p:nvGrpSpPr>
          <p:grpSpPr bwMode="auto">
            <a:xfrm>
              <a:off x="5328" y="2592"/>
              <a:ext cx="240" cy="1152"/>
              <a:chOff x="192" y="2592"/>
              <a:chExt cx="384" cy="1728"/>
            </a:xfrm>
          </p:grpSpPr>
          <p:sp>
            <p:nvSpPr>
              <p:cNvPr id="33905" name="AutoShape 113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6" name="AutoShape 114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07" name="AutoShape 115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889" name="Rectangle 9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0" name="Rectangle 9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891" name="Rectangle 9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05FE3F8-6112-4481-AA4E-529A0C24FE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FA043-20FA-47AD-8235-B8F0F18E91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AE5CF-CF28-40F3-BB57-ADEDDE1CF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5154DEF-2D14-4523-AA1E-8D0236EB39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0F8C63A-D08A-408F-A2CB-7E85C37DCC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11BB2-E2A8-45FF-8BF3-B0F29CA4D1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28E68-FFEA-4B79-AADB-BA4D4FD0F7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9A29C-7A2E-49D9-8F58-6E7A51B1FC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9D0FF-06F8-4394-8338-BFFD98F0E0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D8267-646A-4474-B853-8DB5038324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6C453-7C54-46E6-A6FD-62D576DE29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38ACF-65B4-49DF-9F51-794A302319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27DA4-5ADD-4825-9CCF-6DB07E4423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30" name="Group 10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2628" name="Group 100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2531" name="Rectangle 3"/>
              <p:cNvSpPr>
                <a:spLocks noChangeArrowheads="1"/>
              </p:cNvSpPr>
              <p:nvPr/>
            </p:nvSpPr>
            <p:spPr bwMode="hidden">
              <a:xfrm>
                <a:off x="5280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2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5664" cy="9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3" name="Rectangle 5"/>
              <p:cNvSpPr>
                <a:spLocks noChangeArrowheads="1"/>
              </p:cNvSpPr>
              <p:nvPr/>
            </p:nvSpPr>
            <p:spPr bwMode="ltGray">
              <a:xfrm>
                <a:off x="5616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4" name="Rectangle 6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5" name="Rectangle 7"/>
              <p:cNvSpPr>
                <a:spLocks noChangeArrowheads="1"/>
              </p:cNvSpPr>
              <p:nvPr/>
            </p:nvSpPr>
            <p:spPr bwMode="hidden">
              <a:xfrm>
                <a:off x="144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36" name="Group 8"/>
              <p:cNvGrpSpPr>
                <a:grpSpLocks/>
              </p:cNvGrpSpPr>
              <p:nvPr/>
            </p:nvGrpSpPr>
            <p:grpSpPr bwMode="auto">
              <a:xfrm>
                <a:off x="8" y="32"/>
                <a:ext cx="5724" cy="608"/>
                <a:chOff x="8" y="32"/>
                <a:chExt cx="5724" cy="608"/>
              </a:xfrm>
            </p:grpSpPr>
            <p:sp>
              <p:nvSpPr>
                <p:cNvPr id="22537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8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2539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22540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41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42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43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44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5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6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47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48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49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0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51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2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3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4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5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6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57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58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59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0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1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62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63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64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56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6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6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68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569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0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1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57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574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575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576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577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578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22579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580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/>
                    <a:ahLst/>
                    <a:cxnLst>
                      <a:cxn ang="0">
                        <a:pos x="230" y="0"/>
                      </a:cxn>
                      <a:cxn ang="0">
                        <a:pos x="182" y="0"/>
                      </a:cxn>
                      <a:cxn ang="0">
                        <a:pos x="0" y="78"/>
                      </a:cxn>
                      <a:cxn ang="0">
                        <a:pos x="86" y="96"/>
                      </a:cxn>
                      <a:cxn ang="0">
                        <a:pos x="204" y="96"/>
                      </a:cxn>
                      <a:cxn ang="0">
                        <a:pos x="230" y="0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581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22582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22583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4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5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6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8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8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8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22590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6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1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3" y="283"/>
                          <a:ext cx="416" cy="22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2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5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6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597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598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59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2601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22602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2603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720"/>
                          <a:ext cx="2012" cy="106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54"/>
                            </a:cxn>
                            <a:cxn ang="0">
                              <a:pos x="0" y="1064"/>
                            </a:cxn>
                            <a:cxn ang="0">
                              <a:pos x="236" y="1064"/>
                            </a:cxn>
                            <a:cxn ang="0">
                              <a:pos x="1772" y="1064"/>
                            </a:cxn>
                            <a:cxn ang="0">
                              <a:pos x="2012" y="1064"/>
                            </a:cxn>
                            <a:cxn ang="0">
                              <a:pos x="2012" y="54"/>
                            </a:cxn>
                            <a:cxn ang="0">
                              <a:pos x="0" y="54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2604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05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6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07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22608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09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0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22611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2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2613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22614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2615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8" y="720"/>
                        <a:ext cx="2012" cy="106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54"/>
                          </a:cxn>
                          <a:cxn ang="0">
                            <a:pos x="0" y="1064"/>
                          </a:cxn>
                          <a:cxn ang="0">
                            <a:pos x="236" y="1064"/>
                          </a:cxn>
                          <a:cxn ang="0">
                            <a:pos x="1772" y="1064"/>
                          </a:cxn>
                          <a:cxn ang="0">
                            <a:pos x="2012" y="1064"/>
                          </a:cxn>
                          <a:cxn ang="0">
                            <a:pos x="2012" y="54"/>
                          </a:cxn>
                          <a:cxn ang="0">
                            <a:pos x="0" y="54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noFill/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2616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4"/>
                        </a:cxn>
                        <a:cxn ang="0">
                          <a:pos x="0" y="1064"/>
                        </a:cxn>
                        <a:cxn ang="0">
                          <a:pos x="236" y="1064"/>
                        </a:cxn>
                        <a:cxn ang="0">
                          <a:pos x="1772" y="1064"/>
                        </a:cxn>
                        <a:cxn ang="0">
                          <a:pos x="2012" y="1064"/>
                        </a:cxn>
                        <a:cxn ang="0">
                          <a:pos x="2012" y="54"/>
                        </a:cxn>
                        <a:cxn ang="0">
                          <a:pos x="0" y="54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2617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22618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619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/>
                    <a:ahLst/>
                    <a:cxnLst>
                      <a:cxn ang="0">
                        <a:pos x="1183" y="0"/>
                      </a:cxn>
                      <a:cxn ang="0">
                        <a:pos x="278" y="1706"/>
                      </a:cxn>
                      <a:cxn ang="0">
                        <a:pos x="2006" y="913"/>
                      </a:cxn>
                      <a:cxn ang="0">
                        <a:pos x="735" y="1519"/>
                      </a:cxn>
                      <a:cxn ang="0">
                        <a:pos x="1661" y="1060"/>
                      </a:cxn>
                      <a:cxn ang="0">
                        <a:pos x="1060" y="1394"/>
                      </a:cxn>
                      <a:cxn ang="0">
                        <a:pos x="1489" y="1187"/>
                      </a:cxn>
                      <a:cxn ang="0">
                        <a:pos x="1255" y="1355"/>
                      </a:cxn>
                      <a:cxn ang="0">
                        <a:pos x="1430" y="1221"/>
                      </a:cxn>
                      <a:cxn ang="0">
                        <a:pos x="1144" y="1403"/>
                      </a:cxn>
                      <a:cxn ang="0">
                        <a:pos x="1611" y="1144"/>
                      </a:cxn>
                      <a:cxn ang="0">
                        <a:pos x="843" y="1503"/>
                      </a:cxn>
                      <a:cxn ang="0">
                        <a:pos x="1876" y="960"/>
                      </a:cxn>
                      <a:cxn ang="0">
                        <a:pos x="474" y="1620"/>
                      </a:cxn>
                      <a:cxn ang="0">
                        <a:pos x="1158" y="267"/>
                      </a:cxn>
                      <a:cxn ang="0">
                        <a:pos x="1183" y="0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12700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620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1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/>
                  <a:ahLst/>
                  <a:cxnLst>
                    <a:cxn ang="0">
                      <a:pos x="1183" y="0"/>
                    </a:cxn>
                    <a:cxn ang="0">
                      <a:pos x="278" y="1706"/>
                    </a:cxn>
                    <a:cxn ang="0">
                      <a:pos x="2006" y="913"/>
                    </a:cxn>
                    <a:cxn ang="0">
                      <a:pos x="735" y="1519"/>
                    </a:cxn>
                    <a:cxn ang="0">
                      <a:pos x="1661" y="1060"/>
                    </a:cxn>
                    <a:cxn ang="0">
                      <a:pos x="1060" y="1394"/>
                    </a:cxn>
                    <a:cxn ang="0">
                      <a:pos x="1489" y="1187"/>
                    </a:cxn>
                    <a:cxn ang="0">
                      <a:pos x="1255" y="1355"/>
                    </a:cxn>
                    <a:cxn ang="0">
                      <a:pos x="1430" y="1221"/>
                    </a:cxn>
                    <a:cxn ang="0">
                      <a:pos x="1144" y="1403"/>
                    </a:cxn>
                    <a:cxn ang="0">
                      <a:pos x="1611" y="1144"/>
                    </a:cxn>
                    <a:cxn ang="0">
                      <a:pos x="843" y="1503"/>
                    </a:cxn>
                    <a:cxn ang="0">
                      <a:pos x="1876" y="960"/>
                    </a:cxn>
                    <a:cxn ang="0">
                      <a:pos x="474" y="1620"/>
                    </a:cxn>
                    <a:cxn ang="0">
                      <a:pos x="1158" y="267"/>
                    </a:cxn>
                    <a:cxn ang="0">
                      <a:pos x="1183" y="0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22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2629" name="Rectangle 101"/>
            <p:cNvSpPr>
              <a:spLocks noChangeArrowheads="1"/>
            </p:cNvSpPr>
            <p:nvPr userDrawn="1"/>
          </p:nvSpPr>
          <p:spPr bwMode="hidden">
            <a:xfrm>
              <a:off x="480" y="507"/>
              <a:ext cx="4786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623" name="Rectangle 9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624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625" name="Rectangle 9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6" name="Rectangle 9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chemeClr val="tx2"/>
                </a:solidFill>
              </a:defRPr>
            </a:lvl1pPr>
          </a:lstStyle>
          <a:p>
            <a:fld id="{9137790A-8270-4792-A927-BD589E2ED24D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26: Official Christianity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Church Concerns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Conversions and missionary activity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Organization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Bishops and dioceses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Metropolitans/</a:t>
            </a:r>
            <a:r>
              <a:rPr lang="en-US" sz="2400" dirty="0" err="1" smtClean="0"/>
              <a:t>Exarchs</a:t>
            </a:r>
            <a:endParaRPr lang="en-US" sz="2400" dirty="0"/>
          </a:p>
        </p:txBody>
      </p:sp>
      <p:pic>
        <p:nvPicPr>
          <p:cNvPr id="64517" name="Picture 5" descr="C:\Documents and Settings\Jason\Application Data\Microsoft\Media Catalog\Spread of Christianity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16213"/>
            <a:ext cx="3810000" cy="29495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Heresies, Councils, Creeds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Early Christian </a:t>
            </a:r>
            <a:r>
              <a:rPr lang="en-US" sz="2800" dirty="0" smtClean="0"/>
              <a:t>Heresies</a:t>
            </a:r>
          </a:p>
          <a:p>
            <a:pPr lvl="1"/>
            <a:r>
              <a:rPr lang="en-US" sz="2400" dirty="0" err="1" smtClean="0"/>
              <a:t>Docetism</a:t>
            </a:r>
            <a:endParaRPr lang="en-US" sz="2400" dirty="0" smtClean="0"/>
          </a:p>
          <a:p>
            <a:pPr lvl="1"/>
            <a:r>
              <a:rPr lang="en-US" sz="2400" dirty="0" smtClean="0"/>
              <a:t>Gnosticism</a:t>
            </a:r>
          </a:p>
          <a:p>
            <a:pPr lvl="1"/>
            <a:r>
              <a:rPr lang="en-US" sz="2400" dirty="0" err="1" smtClean="0"/>
              <a:t>Marcionites</a:t>
            </a:r>
            <a:endParaRPr lang="en-US" sz="2400" dirty="0" smtClean="0"/>
          </a:p>
          <a:p>
            <a:pPr lvl="1"/>
            <a:r>
              <a:rPr lang="en-US" sz="2400" dirty="0" err="1" smtClean="0"/>
              <a:t>Donatism</a:t>
            </a:r>
            <a:endParaRPr lang="en-US" sz="2400" dirty="0" smtClean="0"/>
          </a:p>
          <a:p>
            <a:pPr lvl="1"/>
            <a:r>
              <a:rPr lang="en-US" sz="2400" dirty="0" err="1" smtClean="0"/>
              <a:t>Arianism</a:t>
            </a:r>
            <a:endParaRPr lang="en-US" sz="2400" dirty="0" smtClean="0"/>
          </a:p>
          <a:p>
            <a:r>
              <a:rPr lang="en-US" sz="2800" dirty="0" smtClean="0"/>
              <a:t>Creeds and Councils</a:t>
            </a:r>
          </a:p>
          <a:p>
            <a:pPr lvl="1"/>
            <a:r>
              <a:rPr lang="en-US" sz="2400" dirty="0" smtClean="0"/>
              <a:t>Apostles Creed</a:t>
            </a:r>
          </a:p>
          <a:p>
            <a:pPr lvl="1"/>
            <a:r>
              <a:rPr lang="en-US" sz="2400" dirty="0" smtClean="0"/>
              <a:t>Nicene Council (325) and Creed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Papal </a:t>
            </a:r>
            <a:r>
              <a:rPr lang="en-US" dirty="0" smtClean="0"/>
              <a:t>Authority</a:t>
            </a:r>
            <a:endParaRPr lang="en-US" dirty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Doctrine of </a:t>
            </a:r>
            <a:r>
              <a:rPr lang="en-US" sz="2800" dirty="0" err="1"/>
              <a:t>Petrine</a:t>
            </a:r>
            <a:r>
              <a:rPr lang="en-US" sz="2800" dirty="0"/>
              <a:t> supremacy</a:t>
            </a:r>
          </a:p>
          <a:p>
            <a:r>
              <a:rPr lang="en-US" sz="2800" dirty="0" err="1"/>
              <a:t>Damasus</a:t>
            </a:r>
            <a:r>
              <a:rPr lang="en-US" sz="2800" dirty="0"/>
              <a:t> (366-384</a:t>
            </a:r>
            <a:r>
              <a:rPr lang="en-US" sz="2800" dirty="0" smtClean="0"/>
              <a:t>)</a:t>
            </a:r>
            <a:endParaRPr lang="en-US" sz="2800" dirty="0"/>
          </a:p>
          <a:p>
            <a:r>
              <a:rPr lang="en-US" sz="2800" dirty="0"/>
              <a:t>Leo I (440-461</a:t>
            </a:r>
            <a:r>
              <a:rPr lang="en-US" sz="2800" dirty="0" smtClean="0"/>
              <a:t>) and the Council of Chalcedon (451)</a:t>
            </a:r>
            <a:endParaRPr lang="en-US" sz="2800" dirty="0"/>
          </a:p>
        </p:txBody>
      </p:sp>
      <p:pic>
        <p:nvPicPr>
          <p:cNvPr id="65541" name="Picture 5" descr="C:\Documents and Settings\Jason\Application Data\Microsoft\Media Catalog\Vatican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2967038"/>
            <a:ext cx="3810000" cy="24463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Church and State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Role of emperors in the church</a:t>
            </a:r>
          </a:p>
          <a:p>
            <a:r>
              <a:rPr lang="en-US" dirty="0"/>
              <a:t>Role of bishops in the government</a:t>
            </a:r>
          </a:p>
          <a:p>
            <a:r>
              <a:rPr lang="en-US" dirty="0"/>
              <a:t>Church’s struggle for independence</a:t>
            </a:r>
          </a:p>
          <a:p>
            <a:pPr lvl="1"/>
            <a:r>
              <a:rPr lang="en-US" dirty="0"/>
              <a:t>Ambrose (339-397) vs. Theodosius</a:t>
            </a:r>
          </a:p>
          <a:p>
            <a:pPr lvl="1"/>
            <a:r>
              <a:rPr lang="en-US" dirty="0" err="1" smtClean="0"/>
              <a:t>Gelasius</a:t>
            </a:r>
            <a:r>
              <a:rPr lang="en-US" dirty="0" smtClean="0"/>
              <a:t> </a:t>
            </a:r>
            <a:r>
              <a:rPr lang="en-US" dirty="0"/>
              <a:t>I (492-496)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theme/theme1.xml><?xml version="1.0" encoding="utf-8"?>
<a:theme xmlns:a="http://schemas.openxmlformats.org/drawingml/2006/main" name="Romanesque">
  <a:themeElements>
    <a:clrScheme name="Romanesque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Romanesqu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omanesque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Designs\Romanesque.pot</Template>
  <TotalTime>773</TotalTime>
  <Words>101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Romanesque</vt:lpstr>
      <vt:lpstr>Western Civilization to 1500</vt:lpstr>
      <vt:lpstr>Early Church Concerns</vt:lpstr>
      <vt:lpstr>Heresies, Councils, Creeds</vt:lpstr>
      <vt:lpstr>Papal Authority</vt:lpstr>
      <vt:lpstr>Church and State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 of Medieval Europe</dc:title>
  <dc:creator>Jason Jewell</dc:creator>
  <cp:lastModifiedBy>Jason</cp:lastModifiedBy>
  <cp:revision>17</cp:revision>
  <cp:lastPrinted>1601-01-01T00:00:00Z</cp:lastPrinted>
  <dcterms:created xsi:type="dcterms:W3CDTF">2001-10-25T01:17:45Z</dcterms:created>
  <dcterms:modified xsi:type="dcterms:W3CDTF">2011-06-18T16:38:28Z</dcterms:modified>
</cp:coreProperties>
</file>