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8" r:id="rId3"/>
    <p:sldId id="261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10" name="Group 118"/>
          <p:cNvGrpSpPr>
            <a:grpSpLocks/>
          </p:cNvGrpSpPr>
          <p:nvPr/>
        </p:nvGrpSpPr>
        <p:grpSpPr bwMode="auto">
          <a:xfrm>
            <a:off x="0" y="2895600"/>
            <a:ext cx="9144000" cy="3962400"/>
            <a:chOff x="0" y="1824"/>
            <a:chExt cx="5760" cy="2496"/>
          </a:xfrm>
        </p:grpSpPr>
        <p:grpSp>
          <p:nvGrpSpPr>
            <p:cNvPr id="33909" name="Group 117"/>
            <p:cNvGrpSpPr>
              <a:grpSpLocks/>
            </p:cNvGrpSpPr>
            <p:nvPr userDrawn="1"/>
          </p:nvGrpSpPr>
          <p:grpSpPr bwMode="auto">
            <a:xfrm>
              <a:off x="0" y="1824"/>
              <a:ext cx="5760" cy="2496"/>
              <a:chOff x="0" y="1824"/>
              <a:chExt cx="5760" cy="2496"/>
            </a:xfrm>
          </p:grpSpPr>
          <p:sp>
            <p:nvSpPr>
              <p:cNvPr id="33894" name="Rectangle 102"/>
              <p:cNvSpPr>
                <a:spLocks noChangeArrowheads="1"/>
              </p:cNvSpPr>
              <p:nvPr userDrawn="1"/>
            </p:nvSpPr>
            <p:spPr bwMode="ltGray">
              <a:xfrm>
                <a:off x="5280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95" name="Rectangle 103"/>
              <p:cNvSpPr>
                <a:spLocks noChangeArrowheads="1"/>
              </p:cNvSpPr>
              <p:nvPr userDrawn="1"/>
            </p:nvSpPr>
            <p:spPr bwMode="ltGray">
              <a:xfrm>
                <a:off x="144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5" name="Rectangle 3"/>
              <p:cNvSpPr>
                <a:spLocks noChangeArrowheads="1"/>
              </p:cNvSpPr>
              <p:nvPr userDrawn="1"/>
            </p:nvSpPr>
            <p:spPr bwMode="ltGray">
              <a:xfrm>
                <a:off x="5280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6" name="Rectangle 4"/>
              <p:cNvSpPr>
                <a:spLocks noChangeArrowheads="1"/>
              </p:cNvSpPr>
              <p:nvPr userDrawn="1"/>
            </p:nvSpPr>
            <p:spPr bwMode="hidden">
              <a:xfrm>
                <a:off x="0" y="1824"/>
                <a:ext cx="5760" cy="288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7" name="Rectangle 5"/>
              <p:cNvSpPr>
                <a:spLocks noChangeArrowheads="1"/>
              </p:cNvSpPr>
              <p:nvPr userDrawn="1"/>
            </p:nvSpPr>
            <p:spPr bwMode="hidden">
              <a:xfrm>
                <a:off x="5616" y="2064"/>
                <a:ext cx="144" cy="2256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8" name="Rectangle 6"/>
              <p:cNvSpPr>
                <a:spLocks noChangeArrowheads="1"/>
              </p:cNvSpPr>
              <p:nvPr userDrawn="1"/>
            </p:nvSpPr>
            <p:spPr bwMode="hidden">
              <a:xfrm>
                <a:off x="0" y="2112"/>
                <a:ext cx="144" cy="2208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9" name="Rectangle 7"/>
              <p:cNvSpPr>
                <a:spLocks noChangeArrowheads="1"/>
              </p:cNvSpPr>
              <p:nvPr userDrawn="1"/>
            </p:nvSpPr>
            <p:spPr bwMode="ltGray">
              <a:xfrm>
                <a:off x="144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3800" name="Group 8"/>
              <p:cNvGrpSpPr>
                <a:grpSpLocks/>
              </p:cNvGrpSpPr>
              <p:nvPr userDrawn="1"/>
            </p:nvGrpSpPr>
            <p:grpSpPr bwMode="auto">
              <a:xfrm>
                <a:off x="8" y="2032"/>
                <a:ext cx="5724" cy="608"/>
                <a:chOff x="8" y="32"/>
                <a:chExt cx="5724" cy="608"/>
              </a:xfrm>
            </p:grpSpPr>
            <p:sp>
              <p:nvSpPr>
                <p:cNvPr id="33801" name="AutoShape 9"/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02" name="Rectangle 10"/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3803" name="Group 11"/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33804" name="Freeform 12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05" name="Freeform 13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33806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33807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33808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09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0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1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12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3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4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33815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6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7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18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9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0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1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2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3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4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5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6" name="Group 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7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8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3829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30" name="Freeform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1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2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33833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4" name="Freeform 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5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33836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7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8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39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40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3841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3842" name="Group 50"/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33843" name="Freeform 51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44" name="Freeform 52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33845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33846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33847" name="Group 5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48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49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0" name="Group 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51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2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3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33854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5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6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57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8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9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0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1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62" name="Group 7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3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4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65" name="Group 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6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7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3868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69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0" name="Freeform 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1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33872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3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4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33875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6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7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78" name="Freeform 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9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3880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3881" name="Group 89"/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33882" name="Freeform 90"/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83" name="Freeform 91"/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3884" name="Freeform 92"/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85" name="Freeform 93"/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86" name="Rectangle 94"/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897" name="Rectangle 105"/>
              <p:cNvSpPr>
                <a:spLocks noChangeArrowheads="1"/>
              </p:cNvSpPr>
              <p:nvPr userDrawn="1"/>
            </p:nvSpPr>
            <p:spPr bwMode="hidden">
              <a:xfrm>
                <a:off x="480" y="2509"/>
                <a:ext cx="4786" cy="192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900" name="Group 108"/>
            <p:cNvGrpSpPr>
              <a:grpSpLocks/>
            </p:cNvGrpSpPr>
            <p:nvPr userDrawn="1"/>
          </p:nvGrpSpPr>
          <p:grpSpPr bwMode="auto">
            <a:xfrm>
              <a:off x="192" y="2592"/>
              <a:ext cx="240" cy="1152"/>
              <a:chOff x="192" y="2592"/>
              <a:chExt cx="384" cy="1728"/>
            </a:xfrm>
          </p:grpSpPr>
          <p:sp>
            <p:nvSpPr>
              <p:cNvPr id="33901" name="AutoShape 109"/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2" name="AutoShape 110"/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3" name="AutoShape 111"/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904" name="Group 112"/>
            <p:cNvGrpSpPr>
              <a:grpSpLocks/>
            </p:cNvGrpSpPr>
            <p:nvPr userDrawn="1"/>
          </p:nvGrpSpPr>
          <p:grpSpPr bwMode="auto">
            <a:xfrm>
              <a:off x="5328" y="2592"/>
              <a:ext cx="240" cy="1152"/>
              <a:chOff x="192" y="2592"/>
              <a:chExt cx="384" cy="1728"/>
            </a:xfrm>
          </p:grpSpPr>
          <p:sp>
            <p:nvSpPr>
              <p:cNvPr id="33905" name="AutoShape 113"/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6" name="AutoShape 114"/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7" name="AutoShape 115"/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3887" name="Rectangle 95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88" name="Rectangle 9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3889" name="Rectangle 9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890" name="Rectangle 9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891" name="Rectangle 9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05FE3F8-6112-4481-AA4E-529A0C24FE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FA043-20FA-47AD-8235-B8F0F18E91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AE5CF-CF28-40F3-BB57-ADEDDE1CF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5154DEF-2D14-4523-AA1E-8D0236EB3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0F8C63A-D08A-408F-A2CB-7E85C37DCC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11BB2-E2A8-45FF-8BF3-B0F29CA4D1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28E68-FFEA-4B79-AADB-BA4D4FD0F7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9A29C-7A2E-49D9-8F58-6E7A51B1FC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9D0FF-06F8-4394-8338-BFFD98F0E0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D8267-646A-4474-B853-8DB5038324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6C453-7C54-46E6-A6FD-62D576DE29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38ACF-65B4-49DF-9F51-794A302319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27DA4-5ADD-4825-9CCF-6DB07E4423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30" name="Group 10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2628" name="Group 100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22531" name="Rectangle 3"/>
              <p:cNvSpPr>
                <a:spLocks noChangeArrowheads="1"/>
              </p:cNvSpPr>
              <p:nvPr/>
            </p:nvSpPr>
            <p:spPr bwMode="hidden">
              <a:xfrm>
                <a:off x="5280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2" name="Rectangle 4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5664" cy="9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3" name="Rectangle 5"/>
              <p:cNvSpPr>
                <a:spLocks noChangeArrowheads="1"/>
              </p:cNvSpPr>
              <p:nvPr/>
            </p:nvSpPr>
            <p:spPr bwMode="ltGray">
              <a:xfrm>
                <a:off x="5616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4" name="Rectangle 6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5" name="Rectangle 7"/>
              <p:cNvSpPr>
                <a:spLocks noChangeArrowheads="1"/>
              </p:cNvSpPr>
              <p:nvPr/>
            </p:nvSpPr>
            <p:spPr bwMode="hidden">
              <a:xfrm>
                <a:off x="144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536" name="Group 8"/>
              <p:cNvGrpSpPr>
                <a:grpSpLocks/>
              </p:cNvGrpSpPr>
              <p:nvPr/>
            </p:nvGrpSpPr>
            <p:grpSpPr bwMode="auto">
              <a:xfrm>
                <a:off x="8" y="32"/>
                <a:ext cx="5724" cy="608"/>
                <a:chOff x="8" y="32"/>
                <a:chExt cx="5724" cy="608"/>
              </a:xfrm>
            </p:grpSpPr>
            <p:sp>
              <p:nvSpPr>
                <p:cNvPr id="22537" name="AutoShape 9"/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38" name="Rectangle 10"/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39" name="Group 11"/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2542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22543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22544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45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46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47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48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49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0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22551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2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3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54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5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6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57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8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9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60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61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62" name="Group 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63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64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2565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566" name="Freeform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67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68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22569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0" name="Freeform 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71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22572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3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74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575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6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2577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578" name="Group 50"/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2581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22582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22583" name="Group 5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84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85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86" name="Group 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87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88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89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22590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1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2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3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4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5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6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7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8" name="Group 7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9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600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601" name="Group 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602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603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2604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605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06" name="Freeform 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07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22608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09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10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22611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12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13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614" name="Freeform 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15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2616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617" name="Group 89"/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22618" name="Freeform 90"/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620" name="Freeform 92"/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21" name="Freeform 93"/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22" name="Rectangle 94"/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2629" name="Rectangle 101"/>
            <p:cNvSpPr>
              <a:spLocks noChangeArrowheads="1"/>
            </p:cNvSpPr>
            <p:nvPr userDrawn="1"/>
          </p:nvSpPr>
          <p:spPr bwMode="hidden">
            <a:xfrm>
              <a:off x="480" y="507"/>
              <a:ext cx="4786" cy="19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23" name="Rectangle 9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624" name="Rectangle 9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625" name="Rectangle 9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i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626" name="Rectangle 9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i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627" name="Rectangle 9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chemeClr val="tx2"/>
                </a:solidFill>
              </a:defRPr>
            </a:lvl1pPr>
          </a:lstStyle>
          <a:p>
            <a:fld id="{9137790A-8270-4792-A927-BD589E2ED24D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9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26: Official Christianity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Church Concerns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Conversions and missionary activity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Organization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Bishops and dioceses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Metropolitans/</a:t>
            </a:r>
            <a:r>
              <a:rPr lang="en-US" sz="2400" dirty="0" err="1" smtClean="0"/>
              <a:t>Exarchs</a:t>
            </a:r>
            <a:endParaRPr lang="en-US" sz="2400" dirty="0"/>
          </a:p>
        </p:txBody>
      </p:sp>
      <p:pic>
        <p:nvPicPr>
          <p:cNvPr id="64517" name="Picture 5" descr="C:\Documents and Settings\Jason\Application Data\Microsoft\Media Catalog\Spread of Christianity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716213"/>
            <a:ext cx="3810000" cy="29495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Heresies, Councils, Creeds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Major Early Christian </a:t>
            </a:r>
            <a:r>
              <a:rPr lang="en-US" sz="2800" dirty="0" smtClean="0"/>
              <a:t>Heresies</a:t>
            </a:r>
          </a:p>
          <a:p>
            <a:pPr lvl="1"/>
            <a:r>
              <a:rPr lang="en-US" sz="2400" dirty="0" err="1" smtClean="0"/>
              <a:t>Docetism</a:t>
            </a:r>
            <a:endParaRPr lang="en-US" sz="2400" dirty="0" smtClean="0"/>
          </a:p>
          <a:p>
            <a:pPr lvl="1"/>
            <a:r>
              <a:rPr lang="en-US" sz="2400" dirty="0" smtClean="0"/>
              <a:t>Gnosticism</a:t>
            </a:r>
          </a:p>
          <a:p>
            <a:pPr lvl="1"/>
            <a:r>
              <a:rPr lang="en-US" sz="2400" dirty="0" err="1" smtClean="0"/>
              <a:t>Marcionites</a:t>
            </a:r>
            <a:endParaRPr lang="en-US" sz="2400" dirty="0" smtClean="0"/>
          </a:p>
          <a:p>
            <a:pPr lvl="1"/>
            <a:r>
              <a:rPr lang="en-US" sz="2400" dirty="0" err="1" smtClean="0"/>
              <a:t>Donatism</a:t>
            </a:r>
            <a:endParaRPr lang="en-US" sz="2400" dirty="0" smtClean="0"/>
          </a:p>
          <a:p>
            <a:pPr lvl="1"/>
            <a:r>
              <a:rPr lang="en-US" sz="2400" dirty="0" err="1" smtClean="0"/>
              <a:t>Arianism</a:t>
            </a:r>
            <a:endParaRPr lang="en-US" sz="2400" dirty="0" smtClean="0"/>
          </a:p>
          <a:p>
            <a:r>
              <a:rPr lang="en-US" sz="2800" dirty="0" smtClean="0"/>
              <a:t>Creeds and Councils</a:t>
            </a:r>
          </a:p>
          <a:p>
            <a:pPr lvl="1"/>
            <a:r>
              <a:rPr lang="en-US" sz="2400" dirty="0" smtClean="0"/>
              <a:t>Apostles Creed</a:t>
            </a:r>
          </a:p>
          <a:p>
            <a:pPr lvl="1"/>
            <a:r>
              <a:rPr lang="en-US" sz="2400" dirty="0" smtClean="0"/>
              <a:t>Nicene Council (325) and Creed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Papal </a:t>
            </a:r>
            <a:r>
              <a:rPr lang="en-US" dirty="0" smtClean="0"/>
              <a:t>Authority</a:t>
            </a:r>
            <a:endParaRPr lang="en-US" dirty="0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Doctrine of </a:t>
            </a:r>
            <a:r>
              <a:rPr lang="en-US" sz="2800" dirty="0" err="1"/>
              <a:t>Petrine</a:t>
            </a:r>
            <a:r>
              <a:rPr lang="en-US" sz="2800" dirty="0"/>
              <a:t> supremacy</a:t>
            </a:r>
          </a:p>
          <a:p>
            <a:r>
              <a:rPr lang="en-US" sz="2800" dirty="0" err="1"/>
              <a:t>Damasus</a:t>
            </a:r>
            <a:r>
              <a:rPr lang="en-US" sz="2800" dirty="0"/>
              <a:t> (366-384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sz="2800" dirty="0"/>
              <a:t>Leo I (440-461</a:t>
            </a:r>
            <a:r>
              <a:rPr lang="en-US" sz="2800" dirty="0" smtClean="0"/>
              <a:t>) and the Council of Chalcedon (451)</a:t>
            </a:r>
            <a:endParaRPr lang="en-US" sz="2800" dirty="0"/>
          </a:p>
        </p:txBody>
      </p:sp>
      <p:pic>
        <p:nvPicPr>
          <p:cNvPr id="65541" name="Picture 5" descr="C:\Documents and Settings\Jason\Application Data\Microsoft\Media Catalog\Vatican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2967038"/>
            <a:ext cx="3810000" cy="24463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Church and State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Role of emperors in the church</a:t>
            </a:r>
          </a:p>
          <a:p>
            <a:r>
              <a:rPr lang="en-US" dirty="0"/>
              <a:t>Role of bishops in the government</a:t>
            </a:r>
          </a:p>
          <a:p>
            <a:r>
              <a:rPr lang="en-US" dirty="0"/>
              <a:t>Church’s struggle for independence</a:t>
            </a:r>
          </a:p>
          <a:p>
            <a:pPr lvl="1"/>
            <a:r>
              <a:rPr lang="en-US" dirty="0"/>
              <a:t>Ambrose (339-397) vs. Theodosius</a:t>
            </a:r>
          </a:p>
          <a:p>
            <a:pPr lvl="1"/>
            <a:r>
              <a:rPr lang="en-US" dirty="0" err="1" smtClean="0"/>
              <a:t>Gelasius</a:t>
            </a:r>
            <a:r>
              <a:rPr lang="en-US" dirty="0" smtClean="0"/>
              <a:t> </a:t>
            </a:r>
            <a:r>
              <a:rPr lang="en-US" dirty="0"/>
              <a:t>I (492-496)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theme/theme1.xml><?xml version="1.0" encoding="utf-8"?>
<a:theme xmlns:a="http://schemas.openxmlformats.org/drawingml/2006/main" name="Romanesque">
  <a:themeElements>
    <a:clrScheme name="Romanesque 1">
      <a:dk1>
        <a:srgbClr val="6E6958"/>
      </a:dk1>
      <a:lt1>
        <a:srgbClr val="EAEAEA"/>
      </a:lt1>
      <a:dk2>
        <a:srgbClr val="88826C"/>
      </a:dk2>
      <a:lt2>
        <a:srgbClr val="EDD39F"/>
      </a:lt2>
      <a:accent1>
        <a:srgbClr val="C9C6BB"/>
      </a:accent1>
      <a:accent2>
        <a:srgbClr val="ADA897"/>
      </a:accent2>
      <a:accent3>
        <a:srgbClr val="C3C1BA"/>
      </a:accent3>
      <a:accent4>
        <a:srgbClr val="C8C8C8"/>
      </a:accent4>
      <a:accent5>
        <a:srgbClr val="E1DFDA"/>
      </a:accent5>
      <a:accent6>
        <a:srgbClr val="9C9888"/>
      </a:accent6>
      <a:hlink>
        <a:srgbClr val="DEB54E"/>
      </a:hlink>
      <a:folHlink>
        <a:srgbClr val="A78B3D"/>
      </a:folHlink>
    </a:clrScheme>
    <a:fontScheme name="Romanesqu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omanesque 1">
        <a:dk1>
          <a:srgbClr val="6E6958"/>
        </a:dk1>
        <a:lt1>
          <a:srgbClr val="EAEAEA"/>
        </a:lt1>
        <a:dk2>
          <a:srgbClr val="88826C"/>
        </a:dk2>
        <a:lt2>
          <a:srgbClr val="EDD39F"/>
        </a:lt2>
        <a:accent1>
          <a:srgbClr val="C9C6BB"/>
        </a:accent1>
        <a:accent2>
          <a:srgbClr val="ADA897"/>
        </a:accent2>
        <a:accent3>
          <a:srgbClr val="C3C1BA"/>
        </a:accent3>
        <a:accent4>
          <a:srgbClr val="C8C8C8"/>
        </a:accent4>
        <a:accent5>
          <a:srgbClr val="E1DFDA"/>
        </a:accent5>
        <a:accent6>
          <a:srgbClr val="9C9888"/>
        </a:accent6>
        <a:hlink>
          <a:srgbClr val="DEB54E"/>
        </a:hlink>
        <a:folHlink>
          <a:srgbClr val="A78B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2">
        <a:dk1>
          <a:srgbClr val="523D24"/>
        </a:dk1>
        <a:lt1>
          <a:srgbClr val="FFFFFF"/>
        </a:lt1>
        <a:dk2>
          <a:srgbClr val="5C3324"/>
        </a:dk2>
        <a:lt2>
          <a:srgbClr val="948F60"/>
        </a:lt2>
        <a:accent1>
          <a:srgbClr val="D0CEB8"/>
        </a:accent1>
        <a:accent2>
          <a:srgbClr val="C1BFA1"/>
        </a:accent2>
        <a:accent3>
          <a:srgbClr val="FFFFFF"/>
        </a:accent3>
        <a:accent4>
          <a:srgbClr val="45331D"/>
        </a:accent4>
        <a:accent5>
          <a:srgbClr val="E4E3D8"/>
        </a:accent5>
        <a:accent6>
          <a:srgbClr val="AFAD91"/>
        </a:accent6>
        <a:hlink>
          <a:srgbClr val="E0C036"/>
        </a:hlink>
        <a:folHlink>
          <a:srgbClr val="D1C1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manesque 3">
        <a:dk1>
          <a:srgbClr val="333333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DDDDDD"/>
        </a:accent2>
        <a:accent3>
          <a:srgbClr val="FFFFFF"/>
        </a:accent3>
        <a:accent4>
          <a:srgbClr val="2A2A2A"/>
        </a:accent4>
        <a:accent5>
          <a:srgbClr val="F3F3F3"/>
        </a:accent5>
        <a:accent6>
          <a:srgbClr val="C8C8C8"/>
        </a:accent6>
        <a:hlink>
          <a:srgbClr val="969696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manesque 4">
        <a:dk1>
          <a:srgbClr val="4C4F60"/>
        </a:dk1>
        <a:lt1>
          <a:srgbClr val="EAEAEA"/>
        </a:lt1>
        <a:dk2>
          <a:srgbClr val="6C7188"/>
        </a:dk2>
        <a:lt2>
          <a:srgbClr val="EBCD5D"/>
        </a:lt2>
        <a:accent1>
          <a:srgbClr val="CECFD8"/>
        </a:accent1>
        <a:accent2>
          <a:srgbClr val="A8ABBA"/>
        </a:accent2>
        <a:accent3>
          <a:srgbClr val="BABBC3"/>
        </a:accent3>
        <a:accent4>
          <a:srgbClr val="C8C8C8"/>
        </a:accent4>
        <a:accent5>
          <a:srgbClr val="E3E4E9"/>
        </a:accent5>
        <a:accent6>
          <a:srgbClr val="989BA8"/>
        </a:accent6>
        <a:hlink>
          <a:srgbClr val="E8B5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5">
        <a:dk1>
          <a:srgbClr val="65515B"/>
        </a:dk1>
        <a:lt1>
          <a:srgbClr val="EAEAEA"/>
        </a:lt1>
        <a:dk2>
          <a:srgbClr val="886C7B"/>
        </a:dk2>
        <a:lt2>
          <a:srgbClr val="E9D95F"/>
        </a:lt2>
        <a:accent1>
          <a:srgbClr val="CECFD8"/>
        </a:accent1>
        <a:accent2>
          <a:srgbClr val="AB95A1"/>
        </a:accent2>
        <a:accent3>
          <a:srgbClr val="C3BABF"/>
        </a:accent3>
        <a:accent4>
          <a:srgbClr val="C8C8C8"/>
        </a:accent4>
        <a:accent5>
          <a:srgbClr val="E3E4E9"/>
        </a:accent5>
        <a:accent6>
          <a:srgbClr val="9B8791"/>
        </a:accent6>
        <a:hlink>
          <a:srgbClr val="E8C0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6">
        <a:dk1>
          <a:srgbClr val="333333"/>
        </a:dk1>
        <a:lt1>
          <a:srgbClr val="EAEAEA"/>
        </a:lt1>
        <a:dk2>
          <a:srgbClr val="000000"/>
        </a:dk2>
        <a:lt2>
          <a:srgbClr val="E1D8AB"/>
        </a:lt2>
        <a:accent1>
          <a:srgbClr val="808080"/>
        </a:accent1>
        <a:accent2>
          <a:srgbClr val="5F5F5F"/>
        </a:accent2>
        <a:accent3>
          <a:srgbClr val="AAAAAA"/>
        </a:accent3>
        <a:accent4>
          <a:srgbClr val="C8C8C8"/>
        </a:accent4>
        <a:accent5>
          <a:srgbClr val="C0C0C0"/>
        </a:accent5>
        <a:accent6>
          <a:srgbClr val="555555"/>
        </a:accent6>
        <a:hlink>
          <a:srgbClr val="D95045"/>
        </a:hlink>
        <a:folHlink>
          <a:srgbClr val="DCA23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Designs\Romanesque.pot</Template>
  <TotalTime>773</TotalTime>
  <Words>101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Romanesque</vt:lpstr>
      <vt:lpstr>Western Civilization to 1500</vt:lpstr>
      <vt:lpstr>Early Church Concerns</vt:lpstr>
      <vt:lpstr>Heresies, Councils, Creeds</vt:lpstr>
      <vt:lpstr>Papal Authority</vt:lpstr>
      <vt:lpstr>Church and State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Medieval Europe</dc:title>
  <dc:creator>Jason Jewell</dc:creator>
  <cp:lastModifiedBy>Jason</cp:lastModifiedBy>
  <cp:revision>17</cp:revision>
  <cp:lastPrinted>1601-01-01T00:00:00Z</cp:lastPrinted>
  <dcterms:created xsi:type="dcterms:W3CDTF">2001-10-25T01:17:45Z</dcterms:created>
  <dcterms:modified xsi:type="dcterms:W3CDTF">2011-06-18T16:38:28Z</dcterms:modified>
</cp:coreProperties>
</file>