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63" r:id="rId3"/>
    <p:sldId id="264" r:id="rId4"/>
    <p:sldId id="265" r:id="rId5"/>
    <p:sldId id="266" r:id="rId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86168" autoAdjust="0"/>
  </p:normalViewPr>
  <p:slideViewPr>
    <p:cSldViewPr>
      <p:cViewPr varScale="1">
        <p:scale>
          <a:sx n="78" d="100"/>
          <a:sy n="78" d="100"/>
        </p:scale>
        <p:origin x="-161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89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891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89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89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89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3DF82A3-4ECC-4C03-8373-A81ABC7F094A}"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charset="0"/>
        <a:ea typeface="+mn-ea"/>
        <a:cs typeface="+mn-cs"/>
      </a:defRPr>
    </a:lvl1pPr>
    <a:lvl2pPr marL="457200" algn="l" rtl="0" fontAlgn="base">
      <a:spcBef>
        <a:spcPct val="30000"/>
      </a:spcBef>
      <a:spcAft>
        <a:spcPct val="0"/>
      </a:spcAft>
      <a:defRPr kumimoji="1" sz="1200" kern="1200">
        <a:solidFill>
          <a:schemeClr val="tx1"/>
        </a:solidFill>
        <a:latin typeface="Times New Roman" charset="0"/>
        <a:ea typeface="+mn-ea"/>
        <a:cs typeface="+mn-cs"/>
      </a:defRPr>
    </a:lvl2pPr>
    <a:lvl3pPr marL="914400" algn="l" rtl="0" fontAlgn="base">
      <a:spcBef>
        <a:spcPct val="30000"/>
      </a:spcBef>
      <a:spcAft>
        <a:spcPct val="0"/>
      </a:spcAft>
      <a:defRPr kumimoji="1" sz="1200" kern="1200">
        <a:solidFill>
          <a:schemeClr val="tx1"/>
        </a:solidFill>
        <a:latin typeface="Times New Roman" charset="0"/>
        <a:ea typeface="+mn-ea"/>
        <a:cs typeface="+mn-cs"/>
      </a:defRPr>
    </a:lvl3pPr>
    <a:lvl4pPr marL="1371600" algn="l" rtl="0" fontAlgn="base">
      <a:spcBef>
        <a:spcPct val="30000"/>
      </a:spcBef>
      <a:spcAft>
        <a:spcPct val="0"/>
      </a:spcAft>
      <a:defRPr kumimoji="1" sz="1200" kern="1200">
        <a:solidFill>
          <a:schemeClr val="tx1"/>
        </a:solidFill>
        <a:latin typeface="Times New Roman" charset="0"/>
        <a:ea typeface="+mn-ea"/>
        <a:cs typeface="+mn-cs"/>
      </a:defRPr>
    </a:lvl4pPr>
    <a:lvl5pPr marL="1828800" algn="l" rtl="0" fontAlgn="base">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CED977-BEEE-4D51-B8EB-94C909A332F0}" type="slidenum">
              <a:rPr lang="en-US"/>
              <a:pPr/>
              <a:t>2</a:t>
            </a:fld>
            <a:endParaRPr lang="en-US"/>
          </a:p>
        </p:txBody>
      </p:sp>
      <p:sp>
        <p:nvSpPr>
          <p:cNvPr id="46082" name="Rectangle 2"/>
          <p:cNvSpPr>
            <a:spLocks noRot="1" noChangeArrowheads="1" noTextEdit="1"/>
          </p:cNvSpPr>
          <p:nvPr>
            <p:ph type="sldImg"/>
          </p:nvPr>
        </p:nvSpPr>
        <p:spPr>
          <a:ln/>
        </p:spPr>
      </p:sp>
      <p:sp>
        <p:nvSpPr>
          <p:cNvPr id="46083" name="Rectangle 3"/>
          <p:cNvSpPr>
            <a:spLocks noGrp="1" noChangeArrowheads="1"/>
          </p:cNvSpPr>
          <p:nvPr>
            <p:ph type="body" idx="1"/>
          </p:nvPr>
        </p:nvSpPr>
        <p:spPr/>
        <p:txBody>
          <a:bodyPr/>
          <a:lstStyle/>
          <a:p>
            <a:r>
              <a:rPr lang="en-US"/>
              <a:t>Vigorous reforms by Diocletian and Constantine halted Roman decline for a time.  Their reigns are described briefly in Perry, p. 164.</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78D54C-4922-4C22-B1FC-A93B8D40FDF1}" type="slidenum">
              <a:rPr lang="en-US"/>
              <a:pPr/>
              <a:t>3</a:t>
            </a:fld>
            <a:endParaRPr lang="en-US"/>
          </a:p>
        </p:txBody>
      </p:sp>
      <p:sp>
        <p:nvSpPr>
          <p:cNvPr id="47106" name="Rectangle 2"/>
          <p:cNvSpPr>
            <a:spLocks noRot="1" noChangeArrowheads="1" noTextEdit="1"/>
          </p:cNvSpPr>
          <p:nvPr>
            <p:ph type="sldImg"/>
          </p:nvPr>
        </p:nvSpPr>
        <p:spPr>
          <a:ln/>
        </p:spPr>
      </p:sp>
      <p:sp>
        <p:nvSpPr>
          <p:cNvPr id="47107" name="Rectangle 3"/>
          <p:cNvSpPr>
            <a:spLocks noGrp="1" noChangeArrowheads="1"/>
          </p:cNvSpPr>
          <p:nvPr>
            <p:ph type="body" idx="1"/>
          </p:nvPr>
        </p:nvSpPr>
        <p:spPr/>
        <p:txBody>
          <a:bodyPr/>
          <a:lstStyle/>
          <a:p>
            <a:r>
              <a:rPr lang="en-US"/>
              <a:t>Diocletian and Constantine did not address the underlying structural problems of Roman society and the economy.  In particular, their expansion of the economically unproductive state sector led to crushing tax burdens.</a:t>
            </a:r>
          </a:p>
          <a:p>
            <a:endParaRPr lang="en-US"/>
          </a:p>
          <a:p>
            <a:r>
              <a:rPr lang="en-US"/>
              <a:t>Imperial debasement of the currency inevitably led to inflation, which emperors vainly tried to check by imposing harsh price controls, which in turn led to severe shortages of important commodities.  Attempts to salvage the existing economic arrangements extended to a forcing sons to enter the same occupations as their fathers.  City councilmen were required to make up shortages in tax collection from their own pockets.  </a:t>
            </a:r>
            <a:r>
              <a:rPr lang="en-US" i="1"/>
              <a:t>Coloni</a:t>
            </a:r>
            <a:r>
              <a:rPr lang="en-US"/>
              <a:t> were bound to the land and forbidden to seek better-paying employment elsewhere.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7A53D3-C09D-44D2-93F7-834E2F1B0666}" type="slidenum">
              <a:rPr lang="en-US"/>
              <a:pPr/>
              <a:t>4</a:t>
            </a:fld>
            <a:endParaRPr lang="en-US"/>
          </a:p>
        </p:txBody>
      </p:sp>
      <p:sp>
        <p:nvSpPr>
          <p:cNvPr id="48130" name="Rectangle 2"/>
          <p:cNvSpPr>
            <a:spLocks noRot="1" noChangeArrowheads="1" noTextEdit="1"/>
          </p:cNvSpPr>
          <p:nvPr>
            <p:ph type="sldImg"/>
          </p:nvPr>
        </p:nvSpPr>
        <p:spPr>
          <a:ln/>
        </p:spPr>
      </p:sp>
      <p:sp>
        <p:nvSpPr>
          <p:cNvPr id="48131" name="Rectangle 3"/>
          <p:cNvSpPr>
            <a:spLocks noGrp="1" noChangeArrowheads="1"/>
          </p:cNvSpPr>
          <p:nvPr>
            <p:ph type="body" idx="1"/>
          </p:nvPr>
        </p:nvSpPr>
        <p:spPr/>
        <p:txBody>
          <a:bodyPr/>
          <a:lstStyle/>
          <a:p>
            <a:r>
              <a:rPr lang="en-US"/>
              <a:t>The poorer Western empire and richer Eastern empire separated under different emperors in 395.  Although the East continued to thrive for centuries, the West succumbed to numerous pressures, including invasions by barbarian tribes.</a:t>
            </a:r>
          </a:p>
          <a:p>
            <a:endParaRPr lang="en-US"/>
          </a:p>
          <a:p>
            <a:r>
              <a:rPr lang="en-US"/>
              <a:t>Barbarians came to positions of influence in the West, especially in the army.  In 476, the barbarian general who </a:t>
            </a:r>
            <a:r>
              <a:rPr lang="en-US" i="1"/>
              <a:t>de facto</a:t>
            </a:r>
            <a:r>
              <a:rPr lang="en-US"/>
              <a:t> controlled the empire deposed the Latin emperor Romulus Augustulus and did not bother to replace him with another puppet.  This is the customary date for historians to mark the end of the Western Roman Empire.</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38100" y="-12700"/>
            <a:ext cx="9239250" cy="6940550"/>
            <a:chOff x="-12" y="-10"/>
            <a:chExt cx="5820" cy="4372"/>
          </a:xfrm>
        </p:grpSpPr>
        <p:sp>
          <p:nvSpPr>
            <p:cNvPr id="3075" name="Rectangle 3"/>
            <p:cNvSpPr>
              <a:spLocks noChangeArrowheads="1"/>
            </p:cNvSpPr>
            <p:nvPr userDrawn="1"/>
          </p:nvSpPr>
          <p:spPr bwMode="ltGray">
            <a:xfrm>
              <a:off x="5520" y="-8"/>
              <a:ext cx="287" cy="4364"/>
            </a:xfrm>
            <a:prstGeom prst="rect">
              <a:avLst/>
            </a:prstGeom>
            <a:gradFill rotWithShape="0">
              <a:gsLst>
                <a:gs pos="0">
                  <a:schemeClr val="bg2"/>
                </a:gs>
                <a:gs pos="100000">
                  <a:srgbClr val="006600"/>
                </a:gs>
              </a:gsLst>
              <a:lin ang="0" scaled="1"/>
            </a:gradFill>
            <a:ln w="9525">
              <a:noFill/>
              <a:miter lim="800000"/>
              <a:headEnd/>
              <a:tailEnd/>
            </a:ln>
            <a:effectLst/>
          </p:spPr>
          <p:txBody>
            <a:bodyPr wrap="none" anchor="ctr"/>
            <a:lstStyle/>
            <a:p>
              <a:endParaRPr lang="en-US"/>
            </a:p>
          </p:txBody>
        </p:sp>
        <p:sp>
          <p:nvSpPr>
            <p:cNvPr id="3076" name="Rectangle 4"/>
            <p:cNvSpPr>
              <a:spLocks noChangeArrowheads="1"/>
            </p:cNvSpPr>
            <p:nvPr userDrawn="1"/>
          </p:nvSpPr>
          <p:spPr bwMode="ltGray">
            <a:xfrm>
              <a:off x="-8" y="-8"/>
              <a:ext cx="288" cy="4368"/>
            </a:xfrm>
            <a:prstGeom prst="rect">
              <a:avLst/>
            </a:prstGeom>
            <a:gradFill rotWithShape="0">
              <a:gsLst>
                <a:gs pos="0">
                  <a:srgbClr val="006600"/>
                </a:gs>
                <a:gs pos="100000">
                  <a:schemeClr val="bg2"/>
                </a:gs>
              </a:gsLst>
              <a:lin ang="0" scaled="1"/>
            </a:gradFill>
            <a:ln w="9525">
              <a:noFill/>
              <a:miter lim="800000"/>
              <a:headEnd/>
              <a:tailEnd/>
            </a:ln>
            <a:effectLst/>
          </p:spPr>
          <p:txBody>
            <a:bodyPr wrap="none" anchor="ctr"/>
            <a:lstStyle/>
            <a:p>
              <a:endParaRPr lang="en-US"/>
            </a:p>
          </p:txBody>
        </p:sp>
        <p:sp>
          <p:nvSpPr>
            <p:cNvPr id="3077" name="AutoShape 5"/>
            <p:cNvSpPr>
              <a:spLocks noChangeArrowheads="1"/>
            </p:cNvSpPr>
            <p:nvPr userDrawn="1"/>
          </p:nvSpPr>
          <p:spPr bwMode="ltGray">
            <a:xfrm rot="-10800000" flipH="1" flipV="1">
              <a:off x="2" y="-10"/>
              <a:ext cx="5798" cy="288"/>
            </a:xfrm>
            <a:custGeom>
              <a:avLst/>
              <a:gdLst>
                <a:gd name="G0" fmla="+- 1089 0 0"/>
                <a:gd name="G1" fmla="+- 21600 0 1089"/>
                <a:gd name="G2" fmla="*/ 1089 1 2"/>
                <a:gd name="G3" fmla="+- 21600 0 G2"/>
                <a:gd name="G4" fmla="+/ 1089 21600 2"/>
                <a:gd name="G5" fmla="+/ G1 0 2"/>
                <a:gd name="G6" fmla="*/ 21600 21600 1089"/>
                <a:gd name="G7" fmla="*/ G6 1 2"/>
                <a:gd name="G8" fmla="+- 21600 0 G7"/>
                <a:gd name="G9" fmla="*/ 21600 1 2"/>
                <a:gd name="G10" fmla="+- 1089 0 G9"/>
                <a:gd name="G11" fmla="?: G10 G8 0"/>
                <a:gd name="G12" fmla="?: G10 G7 21600"/>
                <a:gd name="T0" fmla="*/ 21055 w 21600"/>
                <a:gd name="T1" fmla="*/ 10800 h 21600"/>
                <a:gd name="T2" fmla="*/ 10800 w 21600"/>
                <a:gd name="T3" fmla="*/ 21600 h 21600"/>
                <a:gd name="T4" fmla="*/ 545 w 21600"/>
                <a:gd name="T5" fmla="*/ 10800 h 21600"/>
                <a:gd name="T6" fmla="*/ 10800 w 21600"/>
                <a:gd name="T7" fmla="*/ 0 h 21600"/>
                <a:gd name="T8" fmla="*/ 2345 w 21600"/>
                <a:gd name="T9" fmla="*/ 2345 h 21600"/>
                <a:gd name="T10" fmla="*/ 19255 w 21600"/>
                <a:gd name="T11" fmla="*/ 19255 h 21600"/>
              </a:gdLst>
              <a:ahLst/>
              <a:cxnLst>
                <a:cxn ang="0">
                  <a:pos x="T0" y="T1"/>
                </a:cxn>
                <a:cxn ang="0">
                  <a:pos x="T2" y="T3"/>
                </a:cxn>
                <a:cxn ang="0">
                  <a:pos x="T4" y="T5"/>
                </a:cxn>
                <a:cxn ang="0">
                  <a:pos x="T6" y="T7"/>
                </a:cxn>
              </a:cxnLst>
              <a:rect l="T8" t="T9" r="T10" b="T11"/>
              <a:pathLst>
                <a:path w="21600" h="21600">
                  <a:moveTo>
                    <a:pt x="0" y="0"/>
                  </a:moveTo>
                  <a:lnTo>
                    <a:pt x="1089" y="21600"/>
                  </a:lnTo>
                  <a:lnTo>
                    <a:pt x="20511" y="21600"/>
                  </a:lnTo>
                  <a:lnTo>
                    <a:pt x="21600" y="0"/>
                  </a:lnTo>
                  <a:close/>
                </a:path>
              </a:pathLst>
            </a:custGeom>
            <a:gradFill rotWithShape="0">
              <a:gsLst>
                <a:gs pos="0">
                  <a:srgbClr val="006600"/>
                </a:gs>
                <a:gs pos="100000">
                  <a:schemeClr val="bg2"/>
                </a:gs>
              </a:gsLst>
              <a:lin ang="5400000" scaled="1"/>
            </a:gradFill>
            <a:ln w="9525">
              <a:noFill/>
              <a:miter lim="800000"/>
              <a:headEnd/>
              <a:tailEnd/>
            </a:ln>
            <a:effectLst/>
          </p:spPr>
          <p:txBody>
            <a:bodyPr wrap="none" anchor="ctr"/>
            <a:lstStyle/>
            <a:p>
              <a:endParaRPr lang="en-US"/>
            </a:p>
          </p:txBody>
        </p:sp>
        <p:sp>
          <p:nvSpPr>
            <p:cNvPr id="3078" name="AutoShape 6"/>
            <p:cNvSpPr>
              <a:spLocks noChangeArrowheads="1"/>
            </p:cNvSpPr>
            <p:nvPr userDrawn="1"/>
          </p:nvSpPr>
          <p:spPr bwMode="ltGray">
            <a:xfrm flipV="1">
              <a:off x="-12" y="4072"/>
              <a:ext cx="5820" cy="290"/>
            </a:xfrm>
            <a:custGeom>
              <a:avLst/>
              <a:gdLst>
                <a:gd name="G0" fmla="+- 1100 0 0"/>
                <a:gd name="G1" fmla="+- 21600 0 1100"/>
                <a:gd name="G2" fmla="*/ 1100 1 2"/>
                <a:gd name="G3" fmla="+- 21600 0 G2"/>
                <a:gd name="G4" fmla="+/ 1100 21600 2"/>
                <a:gd name="G5" fmla="+/ G1 0 2"/>
                <a:gd name="G6" fmla="*/ 21600 21600 1100"/>
                <a:gd name="G7" fmla="*/ G6 1 2"/>
                <a:gd name="G8" fmla="+- 21600 0 G7"/>
                <a:gd name="G9" fmla="*/ 21600 1 2"/>
                <a:gd name="G10" fmla="+- 1100 0 G9"/>
                <a:gd name="G11" fmla="?: G10 G8 0"/>
                <a:gd name="G12" fmla="?: G10 G7 21600"/>
                <a:gd name="T0" fmla="*/ 21050 w 21600"/>
                <a:gd name="T1" fmla="*/ 10800 h 21600"/>
                <a:gd name="T2" fmla="*/ 10800 w 21600"/>
                <a:gd name="T3" fmla="*/ 21600 h 21600"/>
                <a:gd name="T4" fmla="*/ 550 w 21600"/>
                <a:gd name="T5" fmla="*/ 10800 h 21600"/>
                <a:gd name="T6" fmla="*/ 10800 w 21600"/>
                <a:gd name="T7" fmla="*/ 0 h 21600"/>
                <a:gd name="T8" fmla="*/ 2350 w 21600"/>
                <a:gd name="T9" fmla="*/ 2350 h 21600"/>
                <a:gd name="T10" fmla="*/ 19250 w 21600"/>
                <a:gd name="T11" fmla="*/ 19250 h 21600"/>
              </a:gdLst>
              <a:ahLst/>
              <a:cxnLst>
                <a:cxn ang="0">
                  <a:pos x="T0" y="T1"/>
                </a:cxn>
                <a:cxn ang="0">
                  <a:pos x="T2" y="T3"/>
                </a:cxn>
                <a:cxn ang="0">
                  <a:pos x="T4" y="T5"/>
                </a:cxn>
                <a:cxn ang="0">
                  <a:pos x="T6" y="T7"/>
                </a:cxn>
              </a:cxnLst>
              <a:rect l="T8" t="T9" r="T10" b="T11"/>
              <a:pathLst>
                <a:path w="21600" h="21600">
                  <a:moveTo>
                    <a:pt x="0" y="0"/>
                  </a:moveTo>
                  <a:lnTo>
                    <a:pt x="1100" y="21600"/>
                  </a:lnTo>
                  <a:lnTo>
                    <a:pt x="20500" y="21600"/>
                  </a:lnTo>
                  <a:lnTo>
                    <a:pt x="21600" y="0"/>
                  </a:lnTo>
                  <a:close/>
                </a:path>
              </a:pathLst>
            </a:custGeom>
            <a:gradFill rotWithShape="0">
              <a:gsLst>
                <a:gs pos="0">
                  <a:schemeClr val="bg2"/>
                </a:gs>
                <a:gs pos="100000">
                  <a:srgbClr val="006600"/>
                </a:gs>
              </a:gsLst>
              <a:lin ang="5400000" scaled="1"/>
            </a:gradFill>
            <a:ln w="9525">
              <a:noFill/>
              <a:miter lim="800000"/>
              <a:headEnd/>
              <a:tailEnd/>
            </a:ln>
            <a:effectLst/>
          </p:spPr>
          <p:txBody>
            <a:bodyPr wrap="none" anchor="ctr"/>
            <a:lstStyle/>
            <a:p>
              <a:endParaRPr lang="en-US"/>
            </a:p>
          </p:txBody>
        </p:sp>
        <p:sp>
          <p:nvSpPr>
            <p:cNvPr id="3079" name="Rectangle 7" descr="Green marble"/>
            <p:cNvSpPr>
              <a:spLocks noChangeArrowheads="1"/>
            </p:cNvSpPr>
            <p:nvPr userDrawn="1"/>
          </p:nvSpPr>
          <p:spPr bwMode="ltGray">
            <a:xfrm>
              <a:off x="184" y="176"/>
              <a:ext cx="5432" cy="3988"/>
            </a:xfrm>
            <a:prstGeom prst="rect">
              <a:avLst/>
            </a:prstGeom>
            <a:blipFill dpi="0" rotWithShape="0">
              <a:blip r:embed="rId2" cstate="print"/>
              <a:srcRect/>
              <a:tile tx="0" ty="0" sx="100000" sy="100000" flip="none" algn="tl"/>
            </a:blipFill>
            <a:ln w="12700">
              <a:noFill/>
              <a:miter lim="800000"/>
              <a:headEnd type="none" w="sm" len="sm"/>
              <a:tailEnd type="none" w="sm" len="sm"/>
            </a:ln>
            <a:effectLst/>
          </p:spPr>
          <p:txBody>
            <a:bodyPr wrap="none" anchor="ctr"/>
            <a:lstStyle/>
            <a:p>
              <a:endParaRPr lang="en-US"/>
            </a:p>
          </p:txBody>
        </p:sp>
      </p:grpSp>
      <p:sp>
        <p:nvSpPr>
          <p:cNvPr id="3080" name="Rectangle 8"/>
          <p:cNvSpPr>
            <a:spLocks noGrp="1" noChangeArrowheads="1"/>
          </p:cNvSpPr>
          <p:nvPr>
            <p:ph type="ctrTitle"/>
          </p:nvPr>
        </p:nvSpPr>
        <p:spPr>
          <a:xfrm>
            <a:off x="685800" y="1828800"/>
            <a:ext cx="7772400" cy="1143000"/>
          </a:xfrm>
        </p:spPr>
        <p:txBody>
          <a:bodyPr/>
          <a:lstStyle>
            <a:lvl1pPr>
              <a:defRPr/>
            </a:lvl1pPr>
          </a:lstStyle>
          <a:p>
            <a:r>
              <a:rPr lang="en-US"/>
              <a:t>Click to edit Master title style</a:t>
            </a:r>
          </a:p>
        </p:txBody>
      </p:sp>
      <p:sp>
        <p:nvSpPr>
          <p:cNvPr id="3081" name="Rectangle 9"/>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3082" name="Rectangle 10"/>
          <p:cNvSpPr>
            <a:spLocks noGrp="1" noChangeArrowheads="1"/>
          </p:cNvSpPr>
          <p:nvPr>
            <p:ph type="dt" sz="half" idx="2"/>
          </p:nvPr>
        </p:nvSpPr>
        <p:spPr>
          <a:xfrm>
            <a:off x="698500" y="6154738"/>
            <a:ext cx="1905000" cy="457200"/>
          </a:xfrm>
        </p:spPr>
        <p:txBody>
          <a:bodyPr/>
          <a:lstStyle>
            <a:lvl1pPr>
              <a:defRPr/>
            </a:lvl1pPr>
          </a:lstStyle>
          <a:p>
            <a:endParaRPr lang="en-US"/>
          </a:p>
        </p:txBody>
      </p:sp>
      <p:sp>
        <p:nvSpPr>
          <p:cNvPr id="3083" name="Rectangle 11"/>
          <p:cNvSpPr>
            <a:spLocks noGrp="1" noChangeArrowheads="1"/>
          </p:cNvSpPr>
          <p:nvPr>
            <p:ph type="ftr" sz="quarter" idx="3"/>
          </p:nvPr>
        </p:nvSpPr>
        <p:spPr>
          <a:xfrm>
            <a:off x="3136900" y="6154738"/>
            <a:ext cx="2895600" cy="457200"/>
          </a:xfrm>
        </p:spPr>
        <p:txBody>
          <a:bodyPr/>
          <a:lstStyle>
            <a:lvl1pPr>
              <a:defRPr/>
            </a:lvl1pPr>
          </a:lstStyle>
          <a:p>
            <a:endParaRPr lang="en-US"/>
          </a:p>
        </p:txBody>
      </p:sp>
      <p:sp>
        <p:nvSpPr>
          <p:cNvPr id="3084" name="Rectangle 12"/>
          <p:cNvSpPr>
            <a:spLocks noGrp="1" noChangeArrowheads="1"/>
          </p:cNvSpPr>
          <p:nvPr>
            <p:ph type="sldNum" sz="quarter" idx="4"/>
          </p:nvPr>
        </p:nvSpPr>
        <p:spPr>
          <a:xfrm>
            <a:off x="6565900" y="6154738"/>
            <a:ext cx="1905000" cy="457200"/>
          </a:xfrm>
        </p:spPr>
        <p:txBody>
          <a:bodyPr/>
          <a:lstStyle>
            <a:lvl1pPr>
              <a:defRPr/>
            </a:lvl1pPr>
          </a:lstStyle>
          <a:p>
            <a:fld id="{98C65ED7-F890-4FD5-97A4-683385EF8631}" type="slidenum">
              <a:rPr lang="en-US"/>
              <a:pPr/>
              <a:t>‹#›</a:t>
            </a:fld>
            <a:endParaRPr lang="en-US"/>
          </a:p>
        </p:txBody>
      </p:sp>
      <p:grpSp>
        <p:nvGrpSpPr>
          <p:cNvPr id="3085" name="Group 13"/>
          <p:cNvGrpSpPr>
            <a:grpSpLocks/>
          </p:cNvGrpSpPr>
          <p:nvPr/>
        </p:nvGrpSpPr>
        <p:grpSpPr bwMode="auto">
          <a:xfrm>
            <a:off x="609600" y="3324225"/>
            <a:ext cx="8001000" cy="374650"/>
            <a:chOff x="384" y="2094"/>
            <a:chExt cx="5040" cy="236"/>
          </a:xfrm>
        </p:grpSpPr>
        <p:sp>
          <p:nvSpPr>
            <p:cNvPr id="3086" name="Rectangle 14"/>
            <p:cNvSpPr>
              <a:spLocks noChangeArrowheads="1"/>
            </p:cNvSpPr>
            <p:nvPr/>
          </p:nvSpPr>
          <p:spPr bwMode="auto">
            <a:xfrm>
              <a:off x="384" y="2186"/>
              <a:ext cx="5040" cy="144"/>
            </a:xfrm>
            <a:prstGeom prst="rect">
              <a:avLst/>
            </a:prstGeom>
            <a:solidFill>
              <a:schemeClr val="bg2"/>
            </a:solidFill>
            <a:ln w="9525">
              <a:noFill/>
              <a:miter lim="800000"/>
              <a:headEnd/>
              <a:tailEnd/>
            </a:ln>
            <a:effectLst/>
          </p:spPr>
          <p:txBody>
            <a:bodyPr wrap="none" anchor="ctr"/>
            <a:lstStyle/>
            <a:p>
              <a:endParaRPr lang="en-US"/>
            </a:p>
          </p:txBody>
        </p:sp>
        <p:sp>
          <p:nvSpPr>
            <p:cNvPr id="3087" name="Rectangle 15"/>
            <p:cNvSpPr>
              <a:spLocks noChangeArrowheads="1"/>
            </p:cNvSpPr>
            <p:nvPr/>
          </p:nvSpPr>
          <p:spPr bwMode="auto">
            <a:xfrm>
              <a:off x="388" y="2094"/>
              <a:ext cx="4941" cy="175"/>
            </a:xfrm>
            <a:prstGeom prst="rect">
              <a:avLst/>
            </a:prstGeom>
            <a:gradFill rotWithShape="0">
              <a:gsLst>
                <a:gs pos="0">
                  <a:srgbClr val="E6DCAC"/>
                </a:gs>
                <a:gs pos="12000">
                  <a:srgbClr val="E6D78A"/>
                </a:gs>
                <a:gs pos="30000">
                  <a:srgbClr val="C7AC4C"/>
                </a:gs>
                <a:gs pos="45000">
                  <a:srgbClr val="E6D78A"/>
                </a:gs>
                <a:gs pos="77000">
                  <a:srgbClr val="C7AC4C"/>
                </a:gs>
                <a:gs pos="100000">
                  <a:srgbClr val="E6DCAC"/>
                </a:gs>
              </a:gsLst>
              <a:lin ang="2700000" scaled="1"/>
            </a:gradFill>
            <a:ln w="12700">
              <a:solidFill>
                <a:schemeClr val="folHlink"/>
              </a:solidFill>
              <a:miter lim="800000"/>
              <a:headEnd/>
              <a:tailEnd/>
            </a:ln>
            <a:effectLst/>
          </p:spPr>
          <p:txBody>
            <a:bodyPr wrap="none" anchor="ctr"/>
            <a:lstStyle/>
            <a:p>
              <a:endParaRPr lang="en-US"/>
            </a:p>
          </p:txBody>
        </p:sp>
        <p:sp>
          <p:nvSpPr>
            <p:cNvPr id="3088" name="Line 16"/>
            <p:cNvSpPr>
              <a:spLocks noChangeShapeType="1"/>
            </p:cNvSpPr>
            <p:nvPr/>
          </p:nvSpPr>
          <p:spPr bwMode="auto">
            <a:xfrm>
              <a:off x="392" y="2138"/>
              <a:ext cx="4939" cy="0"/>
            </a:xfrm>
            <a:prstGeom prst="line">
              <a:avLst/>
            </a:prstGeom>
            <a:noFill/>
            <a:ln w="12700">
              <a:solidFill>
                <a:schemeClr val="folHlink"/>
              </a:solidFill>
              <a:round/>
              <a:headEnd type="none" w="sm" len="sm"/>
              <a:tailEnd type="none" w="sm" len="sm"/>
            </a:ln>
            <a:effectLst/>
          </p:spPr>
          <p:txBody>
            <a:bodyPr wrap="none" anchor="ctr"/>
            <a:lstStyle/>
            <a:p>
              <a:endParaRPr lang="en-US"/>
            </a:p>
          </p:txBody>
        </p:sp>
        <p:sp>
          <p:nvSpPr>
            <p:cNvPr id="3089" name="Line 17"/>
            <p:cNvSpPr>
              <a:spLocks noChangeShapeType="1"/>
            </p:cNvSpPr>
            <p:nvPr/>
          </p:nvSpPr>
          <p:spPr bwMode="auto">
            <a:xfrm>
              <a:off x="392" y="2186"/>
              <a:ext cx="4939" cy="0"/>
            </a:xfrm>
            <a:prstGeom prst="line">
              <a:avLst/>
            </a:prstGeom>
            <a:noFill/>
            <a:ln w="12700">
              <a:solidFill>
                <a:schemeClr val="folHlink"/>
              </a:solidFill>
              <a:round/>
              <a:headEnd type="none" w="sm" len="sm"/>
              <a:tailEnd type="none" w="sm" len="sm"/>
            </a:ln>
            <a:effectLst/>
          </p:spPr>
          <p:txBody>
            <a:bodyPr wrap="none" anchor="ctr"/>
            <a:lstStyle/>
            <a:p>
              <a:endParaRPr lang="en-US"/>
            </a:p>
          </p:txBody>
        </p:sp>
        <p:sp>
          <p:nvSpPr>
            <p:cNvPr id="3090" name="Line 18"/>
            <p:cNvSpPr>
              <a:spLocks noChangeShapeType="1"/>
            </p:cNvSpPr>
            <p:nvPr/>
          </p:nvSpPr>
          <p:spPr bwMode="auto">
            <a:xfrm>
              <a:off x="392" y="2234"/>
              <a:ext cx="4939" cy="0"/>
            </a:xfrm>
            <a:prstGeom prst="line">
              <a:avLst/>
            </a:prstGeom>
            <a:noFill/>
            <a:ln w="12700">
              <a:solidFill>
                <a:schemeClr val="folHlink"/>
              </a:solidFill>
              <a:round/>
              <a:headEnd type="none" w="sm" len="sm"/>
              <a:tailEnd type="none" w="sm" len="sm"/>
            </a:ln>
            <a:effectLst/>
          </p:spPr>
          <p:txBody>
            <a:bodyPr wrap="none" anchor="ctr"/>
            <a:lstStyle/>
            <a:p>
              <a:endParaRPr lang="en-US"/>
            </a:p>
          </p:txBody>
        </p:sp>
        <p:sp>
          <p:nvSpPr>
            <p:cNvPr id="3091" name="Line 19"/>
            <p:cNvSpPr>
              <a:spLocks noChangeShapeType="1"/>
            </p:cNvSpPr>
            <p:nvPr/>
          </p:nvSpPr>
          <p:spPr bwMode="auto">
            <a:xfrm>
              <a:off x="392" y="2129"/>
              <a:ext cx="4939" cy="0"/>
            </a:xfrm>
            <a:prstGeom prst="line">
              <a:avLst/>
            </a:prstGeom>
            <a:noFill/>
            <a:ln w="12700">
              <a:solidFill>
                <a:schemeClr val="tx2"/>
              </a:solidFill>
              <a:round/>
              <a:headEnd type="none" w="sm" len="sm"/>
              <a:tailEnd type="none" w="sm" len="sm"/>
            </a:ln>
            <a:effectLst/>
          </p:spPr>
          <p:txBody>
            <a:bodyPr wrap="none" anchor="ctr"/>
            <a:lstStyle/>
            <a:p>
              <a:endParaRPr lang="en-US"/>
            </a:p>
          </p:txBody>
        </p:sp>
        <p:sp>
          <p:nvSpPr>
            <p:cNvPr id="3092" name="Line 20"/>
            <p:cNvSpPr>
              <a:spLocks noChangeShapeType="1"/>
            </p:cNvSpPr>
            <p:nvPr/>
          </p:nvSpPr>
          <p:spPr bwMode="auto">
            <a:xfrm>
              <a:off x="392" y="2177"/>
              <a:ext cx="4939" cy="0"/>
            </a:xfrm>
            <a:prstGeom prst="line">
              <a:avLst/>
            </a:prstGeom>
            <a:noFill/>
            <a:ln w="12700">
              <a:solidFill>
                <a:schemeClr val="tx2"/>
              </a:solidFill>
              <a:round/>
              <a:headEnd type="none" w="sm" len="sm"/>
              <a:tailEnd type="none" w="sm" len="sm"/>
            </a:ln>
            <a:effectLst/>
          </p:spPr>
          <p:txBody>
            <a:bodyPr wrap="none" anchor="ctr"/>
            <a:lstStyle/>
            <a:p>
              <a:endParaRPr lang="en-US"/>
            </a:p>
          </p:txBody>
        </p:sp>
        <p:sp>
          <p:nvSpPr>
            <p:cNvPr id="3093" name="Line 21"/>
            <p:cNvSpPr>
              <a:spLocks noChangeShapeType="1"/>
            </p:cNvSpPr>
            <p:nvPr/>
          </p:nvSpPr>
          <p:spPr bwMode="auto">
            <a:xfrm>
              <a:off x="392" y="2225"/>
              <a:ext cx="4939" cy="0"/>
            </a:xfrm>
            <a:prstGeom prst="line">
              <a:avLst/>
            </a:prstGeom>
            <a:noFill/>
            <a:ln w="12700">
              <a:solidFill>
                <a:schemeClr val="tx2"/>
              </a:solidFill>
              <a:round/>
              <a:headEnd type="none" w="sm" len="sm"/>
              <a:tailEnd type="none" w="sm" len="sm"/>
            </a:ln>
            <a:effectLst/>
          </p:spPr>
          <p:txBody>
            <a:bodyPr wrap="none" anchor="ctr"/>
            <a:lstStyle/>
            <a:p>
              <a:endParaRPr lang="en-US"/>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78B10AF-523F-4532-B597-C1C0383992F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24625" y="350838"/>
            <a:ext cx="1946275" cy="5429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50838"/>
            <a:ext cx="5686425" cy="54292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6D43BF0-5A71-4E41-802B-06BC797B2666}"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350838"/>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98500" y="1665288"/>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60900" y="1665288"/>
            <a:ext cx="3810000" cy="4114800"/>
          </a:xfrm>
        </p:spPr>
        <p:txBody>
          <a:bodyPr/>
          <a:lstStyle/>
          <a:p>
            <a:endParaRPr lang="en-US"/>
          </a:p>
        </p:txBody>
      </p:sp>
      <p:sp>
        <p:nvSpPr>
          <p:cNvPr id="5" name="Date Placeholder 4"/>
          <p:cNvSpPr>
            <a:spLocks noGrp="1"/>
          </p:cNvSpPr>
          <p:nvPr>
            <p:ph type="dt" sz="half" idx="10"/>
          </p:nvPr>
        </p:nvSpPr>
        <p:spPr>
          <a:xfrm>
            <a:off x="685800" y="616585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16585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165850"/>
            <a:ext cx="1905000" cy="457200"/>
          </a:xfrm>
        </p:spPr>
        <p:txBody>
          <a:bodyPr/>
          <a:lstStyle>
            <a:lvl1pPr>
              <a:defRPr/>
            </a:lvl1pPr>
          </a:lstStyle>
          <a:p>
            <a:fld id="{46D037B9-84A7-4AED-8935-3EAF32E15E5B}"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350838"/>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98500" y="1665288"/>
            <a:ext cx="3810000" cy="4114800"/>
          </a:xfrm>
        </p:spPr>
        <p:txBody>
          <a:bodyPr/>
          <a:lstStyle/>
          <a:p>
            <a:endParaRPr lang="en-US"/>
          </a:p>
        </p:txBody>
      </p:sp>
      <p:sp>
        <p:nvSpPr>
          <p:cNvPr id="4" name="Text Placeholder 3"/>
          <p:cNvSpPr>
            <a:spLocks noGrp="1"/>
          </p:cNvSpPr>
          <p:nvPr>
            <p:ph type="body" sz="half" idx="2"/>
          </p:nvPr>
        </p:nvSpPr>
        <p:spPr>
          <a:xfrm>
            <a:off x="4660900" y="1665288"/>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16585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16585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165850"/>
            <a:ext cx="1905000" cy="457200"/>
          </a:xfrm>
        </p:spPr>
        <p:txBody>
          <a:bodyPr/>
          <a:lstStyle>
            <a:lvl1pPr>
              <a:defRPr/>
            </a:lvl1pPr>
          </a:lstStyle>
          <a:p>
            <a:fld id="{8D78A00A-F5F9-416C-874C-AD5FD21293F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5257EF7-0F5E-469D-8503-E3FEB58BC351}"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B3BE5EA-3187-46B1-82E9-02A7970FB2F9}"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665288"/>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0900" y="1665288"/>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EA2C40F-F0C1-48DD-9575-BC2AD2B202F0}"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FB42B2B-2C22-4DE7-B1E8-2C8A3E3A1FFB}"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2FCF33D-5D1A-4A2A-9070-3D1E1EE4CF9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BFD818F-B8EE-440B-8EBD-EF6DC35E593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9732A8C-E3EB-4D50-AD7D-E6A1F9C797E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2B20391-56A7-4D6C-AFE4-9570172C896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38100" y="-12700"/>
            <a:ext cx="9239250" cy="6940550"/>
            <a:chOff x="-12" y="-10"/>
            <a:chExt cx="5820" cy="4372"/>
          </a:xfrm>
        </p:grpSpPr>
        <p:sp>
          <p:nvSpPr>
            <p:cNvPr id="1032" name="Rectangle 8"/>
            <p:cNvSpPr>
              <a:spLocks noChangeArrowheads="1"/>
            </p:cNvSpPr>
            <p:nvPr userDrawn="1"/>
          </p:nvSpPr>
          <p:spPr bwMode="invGray">
            <a:xfrm>
              <a:off x="5520" y="-8"/>
              <a:ext cx="287" cy="4364"/>
            </a:xfrm>
            <a:prstGeom prst="rect">
              <a:avLst/>
            </a:prstGeom>
            <a:gradFill rotWithShape="0">
              <a:gsLst>
                <a:gs pos="0">
                  <a:schemeClr val="bg2"/>
                </a:gs>
                <a:gs pos="100000">
                  <a:srgbClr val="006600"/>
                </a:gs>
              </a:gsLst>
              <a:lin ang="0" scaled="1"/>
            </a:gradFill>
            <a:ln w="9525">
              <a:noFill/>
              <a:miter lim="800000"/>
              <a:headEnd/>
              <a:tailEnd/>
            </a:ln>
            <a:effectLst/>
          </p:spPr>
          <p:txBody>
            <a:bodyPr wrap="none" anchor="ctr"/>
            <a:lstStyle/>
            <a:p>
              <a:endParaRPr lang="en-US"/>
            </a:p>
          </p:txBody>
        </p:sp>
        <p:sp>
          <p:nvSpPr>
            <p:cNvPr id="1033" name="Rectangle 9"/>
            <p:cNvSpPr>
              <a:spLocks noChangeArrowheads="1"/>
            </p:cNvSpPr>
            <p:nvPr userDrawn="1"/>
          </p:nvSpPr>
          <p:spPr bwMode="invGray">
            <a:xfrm>
              <a:off x="-8" y="-8"/>
              <a:ext cx="288" cy="4368"/>
            </a:xfrm>
            <a:prstGeom prst="rect">
              <a:avLst/>
            </a:prstGeom>
            <a:gradFill rotWithShape="0">
              <a:gsLst>
                <a:gs pos="0">
                  <a:srgbClr val="006600"/>
                </a:gs>
                <a:gs pos="100000">
                  <a:schemeClr val="bg2"/>
                </a:gs>
              </a:gsLst>
              <a:lin ang="0" scaled="1"/>
            </a:gradFill>
            <a:ln w="9525">
              <a:noFill/>
              <a:miter lim="800000"/>
              <a:headEnd/>
              <a:tailEnd/>
            </a:ln>
            <a:effectLst/>
          </p:spPr>
          <p:txBody>
            <a:bodyPr wrap="none" anchor="ctr"/>
            <a:lstStyle/>
            <a:p>
              <a:endParaRPr lang="en-US"/>
            </a:p>
          </p:txBody>
        </p:sp>
        <p:sp>
          <p:nvSpPr>
            <p:cNvPr id="1034" name="AutoShape 10"/>
            <p:cNvSpPr>
              <a:spLocks noChangeArrowheads="1"/>
            </p:cNvSpPr>
            <p:nvPr userDrawn="1"/>
          </p:nvSpPr>
          <p:spPr bwMode="invGray">
            <a:xfrm rot="-10800000" flipH="1" flipV="1">
              <a:off x="2" y="-10"/>
              <a:ext cx="5798" cy="288"/>
            </a:xfrm>
            <a:custGeom>
              <a:avLst/>
              <a:gdLst>
                <a:gd name="G0" fmla="+- 1089 0 0"/>
                <a:gd name="G1" fmla="+- 21600 0 1089"/>
                <a:gd name="G2" fmla="*/ 1089 1 2"/>
                <a:gd name="G3" fmla="+- 21600 0 G2"/>
                <a:gd name="G4" fmla="+/ 1089 21600 2"/>
                <a:gd name="G5" fmla="+/ G1 0 2"/>
                <a:gd name="G6" fmla="*/ 21600 21600 1089"/>
                <a:gd name="G7" fmla="*/ G6 1 2"/>
                <a:gd name="G8" fmla="+- 21600 0 G7"/>
                <a:gd name="G9" fmla="*/ 21600 1 2"/>
                <a:gd name="G10" fmla="+- 1089 0 G9"/>
                <a:gd name="G11" fmla="?: G10 G8 0"/>
                <a:gd name="G12" fmla="?: G10 G7 21600"/>
                <a:gd name="T0" fmla="*/ 21055 w 21600"/>
                <a:gd name="T1" fmla="*/ 10800 h 21600"/>
                <a:gd name="T2" fmla="*/ 10800 w 21600"/>
                <a:gd name="T3" fmla="*/ 21600 h 21600"/>
                <a:gd name="T4" fmla="*/ 545 w 21600"/>
                <a:gd name="T5" fmla="*/ 10800 h 21600"/>
                <a:gd name="T6" fmla="*/ 10800 w 21600"/>
                <a:gd name="T7" fmla="*/ 0 h 21600"/>
                <a:gd name="T8" fmla="*/ 2345 w 21600"/>
                <a:gd name="T9" fmla="*/ 2345 h 21600"/>
                <a:gd name="T10" fmla="*/ 19255 w 21600"/>
                <a:gd name="T11" fmla="*/ 19255 h 21600"/>
              </a:gdLst>
              <a:ahLst/>
              <a:cxnLst>
                <a:cxn ang="0">
                  <a:pos x="T0" y="T1"/>
                </a:cxn>
                <a:cxn ang="0">
                  <a:pos x="T2" y="T3"/>
                </a:cxn>
                <a:cxn ang="0">
                  <a:pos x="T4" y="T5"/>
                </a:cxn>
                <a:cxn ang="0">
                  <a:pos x="T6" y="T7"/>
                </a:cxn>
              </a:cxnLst>
              <a:rect l="T8" t="T9" r="T10" b="T11"/>
              <a:pathLst>
                <a:path w="21600" h="21600">
                  <a:moveTo>
                    <a:pt x="0" y="0"/>
                  </a:moveTo>
                  <a:lnTo>
                    <a:pt x="1089" y="21600"/>
                  </a:lnTo>
                  <a:lnTo>
                    <a:pt x="20511" y="21600"/>
                  </a:lnTo>
                  <a:lnTo>
                    <a:pt x="21600" y="0"/>
                  </a:lnTo>
                  <a:close/>
                </a:path>
              </a:pathLst>
            </a:custGeom>
            <a:gradFill rotWithShape="0">
              <a:gsLst>
                <a:gs pos="0">
                  <a:srgbClr val="006600"/>
                </a:gs>
                <a:gs pos="100000">
                  <a:schemeClr val="bg2"/>
                </a:gs>
              </a:gsLst>
              <a:lin ang="5400000" scaled="1"/>
            </a:gradFill>
            <a:ln w="9525">
              <a:noFill/>
              <a:miter lim="800000"/>
              <a:headEnd/>
              <a:tailEnd/>
            </a:ln>
            <a:effectLst/>
          </p:spPr>
          <p:txBody>
            <a:bodyPr wrap="none" anchor="ctr"/>
            <a:lstStyle/>
            <a:p>
              <a:endParaRPr lang="en-US"/>
            </a:p>
          </p:txBody>
        </p:sp>
        <p:sp>
          <p:nvSpPr>
            <p:cNvPr id="1035" name="AutoShape 11"/>
            <p:cNvSpPr>
              <a:spLocks noChangeArrowheads="1"/>
            </p:cNvSpPr>
            <p:nvPr userDrawn="1"/>
          </p:nvSpPr>
          <p:spPr bwMode="invGray">
            <a:xfrm flipV="1">
              <a:off x="-12" y="4072"/>
              <a:ext cx="5820" cy="290"/>
            </a:xfrm>
            <a:custGeom>
              <a:avLst/>
              <a:gdLst>
                <a:gd name="G0" fmla="+- 1100 0 0"/>
                <a:gd name="G1" fmla="+- 21600 0 1100"/>
                <a:gd name="G2" fmla="*/ 1100 1 2"/>
                <a:gd name="G3" fmla="+- 21600 0 G2"/>
                <a:gd name="G4" fmla="+/ 1100 21600 2"/>
                <a:gd name="G5" fmla="+/ G1 0 2"/>
                <a:gd name="G6" fmla="*/ 21600 21600 1100"/>
                <a:gd name="G7" fmla="*/ G6 1 2"/>
                <a:gd name="G8" fmla="+- 21600 0 G7"/>
                <a:gd name="G9" fmla="*/ 21600 1 2"/>
                <a:gd name="G10" fmla="+- 1100 0 G9"/>
                <a:gd name="G11" fmla="?: G10 G8 0"/>
                <a:gd name="G12" fmla="?: G10 G7 21600"/>
                <a:gd name="T0" fmla="*/ 21050 w 21600"/>
                <a:gd name="T1" fmla="*/ 10800 h 21600"/>
                <a:gd name="T2" fmla="*/ 10800 w 21600"/>
                <a:gd name="T3" fmla="*/ 21600 h 21600"/>
                <a:gd name="T4" fmla="*/ 550 w 21600"/>
                <a:gd name="T5" fmla="*/ 10800 h 21600"/>
                <a:gd name="T6" fmla="*/ 10800 w 21600"/>
                <a:gd name="T7" fmla="*/ 0 h 21600"/>
                <a:gd name="T8" fmla="*/ 2350 w 21600"/>
                <a:gd name="T9" fmla="*/ 2350 h 21600"/>
                <a:gd name="T10" fmla="*/ 19250 w 21600"/>
                <a:gd name="T11" fmla="*/ 19250 h 21600"/>
              </a:gdLst>
              <a:ahLst/>
              <a:cxnLst>
                <a:cxn ang="0">
                  <a:pos x="T0" y="T1"/>
                </a:cxn>
                <a:cxn ang="0">
                  <a:pos x="T2" y="T3"/>
                </a:cxn>
                <a:cxn ang="0">
                  <a:pos x="T4" y="T5"/>
                </a:cxn>
                <a:cxn ang="0">
                  <a:pos x="T6" y="T7"/>
                </a:cxn>
              </a:cxnLst>
              <a:rect l="T8" t="T9" r="T10" b="T11"/>
              <a:pathLst>
                <a:path w="21600" h="21600">
                  <a:moveTo>
                    <a:pt x="0" y="0"/>
                  </a:moveTo>
                  <a:lnTo>
                    <a:pt x="1100" y="21600"/>
                  </a:lnTo>
                  <a:lnTo>
                    <a:pt x="20500" y="21600"/>
                  </a:lnTo>
                  <a:lnTo>
                    <a:pt x="21600" y="0"/>
                  </a:lnTo>
                  <a:close/>
                </a:path>
              </a:pathLst>
            </a:custGeom>
            <a:gradFill rotWithShape="0">
              <a:gsLst>
                <a:gs pos="0">
                  <a:schemeClr val="bg2"/>
                </a:gs>
                <a:gs pos="100000">
                  <a:srgbClr val="006600"/>
                </a:gs>
              </a:gsLst>
              <a:lin ang="5400000" scaled="1"/>
            </a:gradFill>
            <a:ln w="9525">
              <a:noFill/>
              <a:miter lim="800000"/>
              <a:headEnd/>
              <a:tailEnd/>
            </a:ln>
            <a:effectLst/>
          </p:spPr>
          <p:txBody>
            <a:bodyPr wrap="none" anchor="ctr"/>
            <a:lstStyle/>
            <a:p>
              <a:endParaRPr lang="en-US"/>
            </a:p>
          </p:txBody>
        </p:sp>
        <p:sp>
          <p:nvSpPr>
            <p:cNvPr id="1036" name="Rectangle 12" descr="Green marble"/>
            <p:cNvSpPr>
              <a:spLocks noChangeArrowheads="1"/>
            </p:cNvSpPr>
            <p:nvPr userDrawn="1"/>
          </p:nvSpPr>
          <p:spPr bwMode="invGray">
            <a:xfrm>
              <a:off x="184" y="176"/>
              <a:ext cx="5432" cy="3988"/>
            </a:xfrm>
            <a:prstGeom prst="rect">
              <a:avLst/>
            </a:prstGeom>
            <a:blipFill dpi="0" rotWithShape="0">
              <a:blip r:embed="rId15" cstate="print"/>
              <a:srcRect/>
              <a:tile tx="0" ty="0" sx="100000" sy="100000" flip="none" algn="tl"/>
            </a:blipFill>
            <a:ln w="12700">
              <a:noFill/>
              <a:miter lim="800000"/>
              <a:headEnd type="none" w="sm" len="sm"/>
              <a:tailEnd type="none" w="sm" len="sm"/>
            </a:ln>
            <a:effectLst/>
          </p:spPr>
          <p:txBody>
            <a:bodyPr wrap="none" anchor="ctr"/>
            <a:lstStyle/>
            <a:p>
              <a:endParaRPr lang="en-US"/>
            </a:p>
          </p:txBody>
        </p:sp>
      </p:grpSp>
      <p:sp>
        <p:nvSpPr>
          <p:cNvPr id="1026" name="Rectangle 2"/>
          <p:cNvSpPr>
            <a:spLocks noGrp="1" noChangeArrowheads="1"/>
          </p:cNvSpPr>
          <p:nvPr>
            <p:ph type="title"/>
          </p:nvPr>
        </p:nvSpPr>
        <p:spPr bwMode="auto">
          <a:xfrm>
            <a:off x="685800" y="350838"/>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98500" y="1665288"/>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16585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16585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16585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982B0985-8E78-49B1-9227-7D3822A23A98}"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charset="0"/>
        </a:defRPr>
      </a:lvl2pPr>
      <a:lvl3pPr algn="ctr" rtl="0" fontAlgn="base">
        <a:spcBef>
          <a:spcPct val="0"/>
        </a:spcBef>
        <a:spcAft>
          <a:spcPct val="0"/>
        </a:spcAft>
        <a:defRPr sz="4400">
          <a:solidFill>
            <a:schemeClr val="tx2"/>
          </a:solidFill>
          <a:latin typeface="Times New Roman" charset="0"/>
        </a:defRPr>
      </a:lvl3pPr>
      <a:lvl4pPr algn="ctr" rtl="0" fontAlgn="base">
        <a:spcBef>
          <a:spcPct val="0"/>
        </a:spcBef>
        <a:spcAft>
          <a:spcPct val="0"/>
        </a:spcAft>
        <a:defRPr sz="4400">
          <a:solidFill>
            <a:schemeClr val="tx2"/>
          </a:solidFill>
          <a:latin typeface="Times New Roman" charset="0"/>
        </a:defRPr>
      </a:lvl4pPr>
      <a:lvl5pPr algn="ctr" rtl="0" fontAlgn="base">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fontAlgn="base">
        <a:spcBef>
          <a:spcPct val="20000"/>
        </a:spcBef>
        <a:spcAft>
          <a:spcPct val="0"/>
        </a:spcAft>
        <a:buClr>
          <a:schemeClr val="tx2"/>
        </a:buClr>
        <a:buSzPct val="115000"/>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lr>
          <a:schemeClr val="tx2"/>
        </a:buClr>
        <a:buSzPct val="115000"/>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lr>
          <a:schemeClr val="tx2"/>
        </a:buClr>
        <a:buSzPct val="110000"/>
        <a:buChar char="•"/>
        <a:defRPr sz="2000">
          <a:solidFill>
            <a:schemeClr val="tx1"/>
          </a:solidFill>
          <a:latin typeface="+mn-lt"/>
        </a:defRPr>
      </a:lvl5pPr>
      <a:lvl6pPr marL="2514600" indent="-228600" algn="l" rtl="0" fontAlgn="base">
        <a:spcBef>
          <a:spcPct val="20000"/>
        </a:spcBef>
        <a:spcAft>
          <a:spcPct val="0"/>
        </a:spcAft>
        <a:buClr>
          <a:schemeClr val="tx2"/>
        </a:buClr>
        <a:buSzPct val="110000"/>
        <a:buChar char="•"/>
        <a:defRPr sz="2000">
          <a:solidFill>
            <a:schemeClr val="tx1"/>
          </a:solidFill>
          <a:latin typeface="+mn-lt"/>
        </a:defRPr>
      </a:lvl6pPr>
      <a:lvl7pPr marL="2971800" indent="-228600" algn="l" rtl="0" fontAlgn="base">
        <a:spcBef>
          <a:spcPct val="20000"/>
        </a:spcBef>
        <a:spcAft>
          <a:spcPct val="0"/>
        </a:spcAft>
        <a:buClr>
          <a:schemeClr val="tx2"/>
        </a:buClr>
        <a:buSzPct val="110000"/>
        <a:buChar char="•"/>
        <a:defRPr sz="2000">
          <a:solidFill>
            <a:schemeClr val="tx1"/>
          </a:solidFill>
          <a:latin typeface="+mn-lt"/>
        </a:defRPr>
      </a:lvl7pPr>
      <a:lvl8pPr marL="3429000" indent="-228600" algn="l" rtl="0" fontAlgn="base">
        <a:spcBef>
          <a:spcPct val="20000"/>
        </a:spcBef>
        <a:spcAft>
          <a:spcPct val="0"/>
        </a:spcAft>
        <a:buClr>
          <a:schemeClr val="tx2"/>
        </a:buClr>
        <a:buSzPct val="110000"/>
        <a:buChar char="•"/>
        <a:defRPr sz="2000">
          <a:solidFill>
            <a:schemeClr val="tx1"/>
          </a:solidFill>
          <a:latin typeface="+mn-lt"/>
        </a:defRPr>
      </a:lvl8pPr>
      <a:lvl9pPr marL="3886200" indent="-228600" algn="l" rtl="0" fontAlgn="base">
        <a:spcBef>
          <a:spcPct val="20000"/>
        </a:spcBef>
        <a:spcAft>
          <a:spcPct val="0"/>
        </a:spcAft>
        <a:buClr>
          <a:schemeClr val="tx2"/>
        </a:buClr>
        <a:buSzPct val="11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p:txBody>
          <a:bodyPr/>
          <a:lstStyle/>
          <a:p>
            <a:r>
              <a:rPr lang="en-US" dirty="0" smtClean="0"/>
              <a:t>Western Civilization to 1500</a:t>
            </a:r>
            <a:endParaRPr lang="en-US" dirty="0"/>
          </a:p>
        </p:txBody>
      </p:sp>
      <p:sp>
        <p:nvSpPr>
          <p:cNvPr id="26627" name="Rectangle 3"/>
          <p:cNvSpPr>
            <a:spLocks noGrp="1" noChangeArrowheads="1"/>
          </p:cNvSpPr>
          <p:nvPr>
            <p:ph type="subTitle" idx="1"/>
          </p:nvPr>
        </p:nvSpPr>
        <p:spPr/>
        <p:txBody>
          <a:bodyPr/>
          <a:lstStyle/>
          <a:p>
            <a:r>
              <a:rPr lang="en-US" dirty="0" smtClean="0"/>
              <a:t>Lecture 25: Roman Empire: Restoration and Decline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t>Restoration</a:t>
            </a:r>
          </a:p>
        </p:txBody>
      </p:sp>
      <p:sp>
        <p:nvSpPr>
          <p:cNvPr id="34819" name="Rectangle 3"/>
          <p:cNvSpPr>
            <a:spLocks noGrp="1" noChangeArrowheads="1"/>
          </p:cNvSpPr>
          <p:nvPr>
            <p:ph type="body" sz="half" idx="1"/>
          </p:nvPr>
        </p:nvSpPr>
        <p:spPr/>
        <p:txBody>
          <a:bodyPr/>
          <a:lstStyle/>
          <a:p>
            <a:r>
              <a:rPr lang="en-US" sz="2800" dirty="0"/>
              <a:t>Diocletian (284-305)</a:t>
            </a:r>
          </a:p>
          <a:p>
            <a:pPr lvl="1"/>
            <a:r>
              <a:rPr lang="en-US" sz="2400" dirty="0"/>
              <a:t>Restructuring</a:t>
            </a:r>
          </a:p>
          <a:p>
            <a:pPr lvl="1"/>
            <a:r>
              <a:rPr lang="en-US" sz="2400" dirty="0" err="1"/>
              <a:t>Tetrarchy</a:t>
            </a:r>
            <a:endParaRPr lang="en-US" sz="2400" dirty="0"/>
          </a:p>
          <a:p>
            <a:r>
              <a:rPr lang="en-US" sz="2800" dirty="0"/>
              <a:t>Constantine (306-337)</a:t>
            </a:r>
          </a:p>
          <a:p>
            <a:pPr lvl="1"/>
            <a:r>
              <a:rPr lang="en-US" sz="2400" dirty="0"/>
              <a:t>Civil war</a:t>
            </a:r>
          </a:p>
          <a:p>
            <a:pPr lvl="1"/>
            <a:r>
              <a:rPr lang="en-US" sz="2400" dirty="0"/>
              <a:t>Oriental despotism</a:t>
            </a:r>
          </a:p>
          <a:p>
            <a:pPr lvl="1"/>
            <a:r>
              <a:rPr lang="en-US" sz="2400" dirty="0"/>
              <a:t>Constantinople</a:t>
            </a:r>
          </a:p>
        </p:txBody>
      </p:sp>
      <p:pic>
        <p:nvPicPr>
          <p:cNvPr id="34821" name="Picture 5" descr="Constantine"/>
          <p:cNvPicPr>
            <a:picLocks noGrp="1" noChangeAspect="1" noChangeArrowheads="1"/>
          </p:cNvPicPr>
          <p:nvPr>
            <p:ph type="clipArt" sz="half" idx="2"/>
          </p:nvPr>
        </p:nvPicPr>
        <p:blipFill>
          <a:blip r:embed="rId3" cstate="print"/>
          <a:srcRect/>
          <a:stretch>
            <a:fillRect/>
          </a:stretch>
        </p:blipFill>
        <p:spPr>
          <a:xfrm>
            <a:off x="4660900" y="1857375"/>
            <a:ext cx="3810000" cy="3730625"/>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Effect transition="in" filter="fade">
                                      <p:cBhvr>
                                        <p:cTn id="7" dur="2000"/>
                                        <p:tgtEl>
                                          <p:spTgt spid="3481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4819">
                                            <p:txEl>
                                              <p:pRg st="1" end="1"/>
                                            </p:txEl>
                                          </p:spTgt>
                                        </p:tgtEl>
                                        <p:attrNameLst>
                                          <p:attrName>style.visibility</p:attrName>
                                        </p:attrNameLst>
                                      </p:cBhvr>
                                      <p:to>
                                        <p:strVal val="visible"/>
                                      </p:to>
                                    </p:set>
                                    <p:animEffect transition="in" filter="fade">
                                      <p:cBhvr>
                                        <p:cTn id="10" dur="2000"/>
                                        <p:tgtEl>
                                          <p:spTgt spid="34819">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4819">
                                            <p:txEl>
                                              <p:pRg st="2" end="2"/>
                                            </p:txEl>
                                          </p:spTgt>
                                        </p:tgtEl>
                                        <p:attrNameLst>
                                          <p:attrName>style.visibility</p:attrName>
                                        </p:attrNameLst>
                                      </p:cBhvr>
                                      <p:to>
                                        <p:strVal val="visible"/>
                                      </p:to>
                                    </p:set>
                                    <p:animEffect transition="in" filter="fade">
                                      <p:cBhvr>
                                        <p:cTn id="13" dur="2000"/>
                                        <p:tgtEl>
                                          <p:spTgt spid="34819">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4819">
                                            <p:txEl>
                                              <p:pRg st="3" end="3"/>
                                            </p:txEl>
                                          </p:spTgt>
                                        </p:tgtEl>
                                        <p:attrNameLst>
                                          <p:attrName>style.visibility</p:attrName>
                                        </p:attrNameLst>
                                      </p:cBhvr>
                                      <p:to>
                                        <p:strVal val="visible"/>
                                      </p:to>
                                    </p:set>
                                    <p:animEffect transition="in" filter="fade">
                                      <p:cBhvr>
                                        <p:cTn id="18" dur="2000"/>
                                        <p:tgtEl>
                                          <p:spTgt spid="34819">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4819">
                                            <p:txEl>
                                              <p:pRg st="4" end="4"/>
                                            </p:txEl>
                                          </p:spTgt>
                                        </p:tgtEl>
                                        <p:attrNameLst>
                                          <p:attrName>style.visibility</p:attrName>
                                        </p:attrNameLst>
                                      </p:cBhvr>
                                      <p:to>
                                        <p:strVal val="visible"/>
                                      </p:to>
                                    </p:set>
                                    <p:animEffect transition="in" filter="fade">
                                      <p:cBhvr>
                                        <p:cTn id="21" dur="2000"/>
                                        <p:tgtEl>
                                          <p:spTgt spid="34819">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4819">
                                            <p:txEl>
                                              <p:pRg st="5" end="5"/>
                                            </p:txEl>
                                          </p:spTgt>
                                        </p:tgtEl>
                                        <p:attrNameLst>
                                          <p:attrName>style.visibility</p:attrName>
                                        </p:attrNameLst>
                                      </p:cBhvr>
                                      <p:to>
                                        <p:strVal val="visible"/>
                                      </p:to>
                                    </p:set>
                                    <p:animEffect transition="in" filter="fade">
                                      <p:cBhvr>
                                        <p:cTn id="24" dur="2000"/>
                                        <p:tgtEl>
                                          <p:spTgt spid="34819">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4819">
                                            <p:txEl>
                                              <p:pRg st="6" end="6"/>
                                            </p:txEl>
                                          </p:spTgt>
                                        </p:tgtEl>
                                        <p:attrNameLst>
                                          <p:attrName>style.visibility</p:attrName>
                                        </p:attrNameLst>
                                      </p:cBhvr>
                                      <p:to>
                                        <p:strVal val="visible"/>
                                      </p:to>
                                    </p:set>
                                    <p:animEffect transition="in" filter="fade">
                                      <p:cBhvr>
                                        <p:cTn id="27" dur="2000"/>
                                        <p:tgtEl>
                                          <p:spTgt spid="3481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t>Late Imperial Conditions</a:t>
            </a:r>
          </a:p>
        </p:txBody>
      </p:sp>
      <p:sp>
        <p:nvSpPr>
          <p:cNvPr id="35843" name="Rectangle 3"/>
          <p:cNvSpPr>
            <a:spLocks noGrp="1" noChangeArrowheads="1"/>
          </p:cNvSpPr>
          <p:nvPr>
            <p:ph type="body" idx="1"/>
          </p:nvPr>
        </p:nvSpPr>
        <p:spPr/>
        <p:txBody>
          <a:bodyPr/>
          <a:lstStyle/>
          <a:p>
            <a:pPr>
              <a:lnSpc>
                <a:spcPct val="90000"/>
              </a:lnSpc>
            </a:pPr>
            <a:r>
              <a:rPr lang="en-US" dirty="0"/>
              <a:t>Massive government expansion</a:t>
            </a:r>
          </a:p>
          <a:p>
            <a:pPr lvl="1">
              <a:lnSpc>
                <a:spcPct val="90000"/>
              </a:lnSpc>
            </a:pPr>
            <a:r>
              <a:rPr lang="en-US" dirty="0"/>
              <a:t>Army</a:t>
            </a:r>
          </a:p>
          <a:p>
            <a:pPr lvl="1">
              <a:lnSpc>
                <a:spcPct val="90000"/>
              </a:lnSpc>
            </a:pPr>
            <a:r>
              <a:rPr lang="en-US" dirty="0"/>
              <a:t>Civil service</a:t>
            </a:r>
          </a:p>
          <a:p>
            <a:pPr>
              <a:lnSpc>
                <a:spcPct val="90000"/>
              </a:lnSpc>
            </a:pPr>
            <a:r>
              <a:rPr lang="en-US" dirty="0"/>
              <a:t>Economic troubles</a:t>
            </a:r>
          </a:p>
          <a:p>
            <a:pPr lvl="1">
              <a:lnSpc>
                <a:spcPct val="90000"/>
              </a:lnSpc>
            </a:pPr>
            <a:r>
              <a:rPr lang="en-US" dirty="0"/>
              <a:t>Inflation</a:t>
            </a:r>
          </a:p>
          <a:p>
            <a:pPr lvl="1">
              <a:lnSpc>
                <a:spcPct val="90000"/>
              </a:lnSpc>
            </a:pPr>
            <a:r>
              <a:rPr lang="en-US" dirty="0"/>
              <a:t>Diocletian’s price controls</a:t>
            </a:r>
          </a:p>
          <a:p>
            <a:pPr lvl="1">
              <a:lnSpc>
                <a:spcPct val="90000"/>
              </a:lnSpc>
            </a:pPr>
            <a:r>
              <a:rPr lang="en-US" dirty="0"/>
              <a:t>Coercion of city councils</a:t>
            </a:r>
          </a:p>
          <a:p>
            <a:pPr lvl="1">
              <a:lnSpc>
                <a:spcPct val="90000"/>
              </a:lnSpc>
            </a:pPr>
            <a:r>
              <a:rPr lang="en-US" dirty="0"/>
              <a:t>Decline of </a:t>
            </a:r>
            <a:r>
              <a:rPr lang="en-US" i="1" dirty="0" err="1"/>
              <a:t>coloni</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Effect transition="in" filter="fade">
                                      <p:cBhvr>
                                        <p:cTn id="7" dur="2000"/>
                                        <p:tgtEl>
                                          <p:spTgt spid="3584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5843">
                                            <p:txEl>
                                              <p:pRg st="1" end="1"/>
                                            </p:txEl>
                                          </p:spTgt>
                                        </p:tgtEl>
                                        <p:attrNameLst>
                                          <p:attrName>style.visibility</p:attrName>
                                        </p:attrNameLst>
                                      </p:cBhvr>
                                      <p:to>
                                        <p:strVal val="visible"/>
                                      </p:to>
                                    </p:set>
                                    <p:animEffect transition="in" filter="fade">
                                      <p:cBhvr>
                                        <p:cTn id="10" dur="2000"/>
                                        <p:tgtEl>
                                          <p:spTgt spid="3584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5843">
                                            <p:txEl>
                                              <p:pRg st="2" end="2"/>
                                            </p:txEl>
                                          </p:spTgt>
                                        </p:tgtEl>
                                        <p:attrNameLst>
                                          <p:attrName>style.visibility</p:attrName>
                                        </p:attrNameLst>
                                      </p:cBhvr>
                                      <p:to>
                                        <p:strVal val="visible"/>
                                      </p:to>
                                    </p:set>
                                    <p:animEffect transition="in" filter="fade">
                                      <p:cBhvr>
                                        <p:cTn id="13" dur="2000"/>
                                        <p:tgtEl>
                                          <p:spTgt spid="3584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5843">
                                            <p:txEl>
                                              <p:pRg st="3" end="3"/>
                                            </p:txEl>
                                          </p:spTgt>
                                        </p:tgtEl>
                                        <p:attrNameLst>
                                          <p:attrName>style.visibility</p:attrName>
                                        </p:attrNameLst>
                                      </p:cBhvr>
                                      <p:to>
                                        <p:strVal val="visible"/>
                                      </p:to>
                                    </p:set>
                                    <p:animEffect transition="in" filter="fade">
                                      <p:cBhvr>
                                        <p:cTn id="18" dur="2000"/>
                                        <p:tgtEl>
                                          <p:spTgt spid="3584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5843">
                                            <p:txEl>
                                              <p:pRg st="4" end="4"/>
                                            </p:txEl>
                                          </p:spTgt>
                                        </p:tgtEl>
                                        <p:attrNameLst>
                                          <p:attrName>style.visibility</p:attrName>
                                        </p:attrNameLst>
                                      </p:cBhvr>
                                      <p:to>
                                        <p:strVal val="visible"/>
                                      </p:to>
                                    </p:set>
                                    <p:animEffect transition="in" filter="fade">
                                      <p:cBhvr>
                                        <p:cTn id="21" dur="2000"/>
                                        <p:tgtEl>
                                          <p:spTgt spid="3584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5843">
                                            <p:txEl>
                                              <p:pRg st="5" end="5"/>
                                            </p:txEl>
                                          </p:spTgt>
                                        </p:tgtEl>
                                        <p:attrNameLst>
                                          <p:attrName>style.visibility</p:attrName>
                                        </p:attrNameLst>
                                      </p:cBhvr>
                                      <p:to>
                                        <p:strVal val="visible"/>
                                      </p:to>
                                    </p:set>
                                    <p:animEffect transition="in" filter="fade">
                                      <p:cBhvr>
                                        <p:cTn id="24" dur="2000"/>
                                        <p:tgtEl>
                                          <p:spTgt spid="35843">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5843">
                                            <p:txEl>
                                              <p:pRg st="6" end="6"/>
                                            </p:txEl>
                                          </p:spTgt>
                                        </p:tgtEl>
                                        <p:attrNameLst>
                                          <p:attrName>style.visibility</p:attrName>
                                        </p:attrNameLst>
                                      </p:cBhvr>
                                      <p:to>
                                        <p:strVal val="visible"/>
                                      </p:to>
                                    </p:set>
                                    <p:animEffect transition="in" filter="fade">
                                      <p:cBhvr>
                                        <p:cTn id="27" dur="2000"/>
                                        <p:tgtEl>
                                          <p:spTgt spid="35843">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5843">
                                            <p:txEl>
                                              <p:pRg st="7" end="7"/>
                                            </p:txEl>
                                          </p:spTgt>
                                        </p:tgtEl>
                                        <p:attrNameLst>
                                          <p:attrName>style.visibility</p:attrName>
                                        </p:attrNameLst>
                                      </p:cBhvr>
                                      <p:to>
                                        <p:strVal val="visible"/>
                                      </p:to>
                                    </p:set>
                                    <p:animEffect transition="in" filter="fade">
                                      <p:cBhvr>
                                        <p:cTn id="30" dur="2000"/>
                                        <p:tgtEl>
                                          <p:spTgt spid="3584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t>Western Empire’s Fall</a:t>
            </a:r>
          </a:p>
        </p:txBody>
      </p:sp>
      <p:sp>
        <p:nvSpPr>
          <p:cNvPr id="36867" name="Rectangle 3"/>
          <p:cNvSpPr>
            <a:spLocks noGrp="1" noChangeArrowheads="1"/>
          </p:cNvSpPr>
          <p:nvPr>
            <p:ph type="body" idx="1"/>
          </p:nvPr>
        </p:nvSpPr>
        <p:spPr/>
        <p:txBody>
          <a:bodyPr/>
          <a:lstStyle/>
          <a:p>
            <a:r>
              <a:rPr lang="en-US" dirty="0"/>
              <a:t>Continuing East/West division; break in 395</a:t>
            </a:r>
          </a:p>
          <a:p>
            <a:r>
              <a:rPr lang="en-US" dirty="0"/>
              <a:t>Barbarian invasions in the West</a:t>
            </a:r>
          </a:p>
          <a:p>
            <a:pPr lvl="1"/>
            <a:r>
              <a:rPr lang="en-US" dirty="0"/>
              <a:t>Visigoths, Battle of Adrianople (378)</a:t>
            </a:r>
          </a:p>
          <a:p>
            <a:pPr lvl="1"/>
            <a:r>
              <a:rPr lang="en-US" dirty="0"/>
              <a:t>Alaric and the sack of Rome (410)</a:t>
            </a:r>
          </a:p>
          <a:p>
            <a:pPr lvl="1"/>
            <a:r>
              <a:rPr lang="en-US" dirty="0"/>
              <a:t>Huns, Attila</a:t>
            </a:r>
          </a:p>
          <a:p>
            <a:pPr lvl="1"/>
            <a:r>
              <a:rPr lang="en-US" dirty="0"/>
              <a:t>Vandals and the 2</a:t>
            </a:r>
            <a:r>
              <a:rPr lang="en-US" baseline="30000" dirty="0"/>
              <a:t>nd</a:t>
            </a:r>
            <a:r>
              <a:rPr lang="en-US" dirty="0"/>
              <a:t> sack (455)</a:t>
            </a:r>
          </a:p>
          <a:p>
            <a:r>
              <a:rPr lang="en-US" dirty="0"/>
              <a:t>Deposition of Romulus </a:t>
            </a:r>
            <a:r>
              <a:rPr lang="en-US" dirty="0" err="1"/>
              <a:t>Augustulus</a:t>
            </a:r>
            <a:r>
              <a:rPr lang="en-US" dirty="0"/>
              <a:t> (476)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Effect transition="in" filter="fade">
                                      <p:cBhvr>
                                        <p:cTn id="7" dur="2000"/>
                                        <p:tgtEl>
                                          <p:spTgt spid="368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867">
                                            <p:txEl>
                                              <p:pRg st="1" end="1"/>
                                            </p:txEl>
                                          </p:spTgt>
                                        </p:tgtEl>
                                        <p:attrNameLst>
                                          <p:attrName>style.visibility</p:attrName>
                                        </p:attrNameLst>
                                      </p:cBhvr>
                                      <p:to>
                                        <p:strVal val="visible"/>
                                      </p:to>
                                    </p:set>
                                    <p:animEffect transition="in" filter="fade">
                                      <p:cBhvr>
                                        <p:cTn id="12" dur="2000"/>
                                        <p:tgtEl>
                                          <p:spTgt spid="36867">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6867">
                                            <p:txEl>
                                              <p:pRg st="2" end="2"/>
                                            </p:txEl>
                                          </p:spTgt>
                                        </p:tgtEl>
                                        <p:attrNameLst>
                                          <p:attrName>style.visibility</p:attrName>
                                        </p:attrNameLst>
                                      </p:cBhvr>
                                      <p:to>
                                        <p:strVal val="visible"/>
                                      </p:to>
                                    </p:set>
                                    <p:animEffect transition="in" filter="fade">
                                      <p:cBhvr>
                                        <p:cTn id="15" dur="2000"/>
                                        <p:tgtEl>
                                          <p:spTgt spid="36867">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6867">
                                            <p:txEl>
                                              <p:pRg st="3" end="3"/>
                                            </p:txEl>
                                          </p:spTgt>
                                        </p:tgtEl>
                                        <p:attrNameLst>
                                          <p:attrName>style.visibility</p:attrName>
                                        </p:attrNameLst>
                                      </p:cBhvr>
                                      <p:to>
                                        <p:strVal val="visible"/>
                                      </p:to>
                                    </p:set>
                                    <p:animEffect transition="in" filter="fade">
                                      <p:cBhvr>
                                        <p:cTn id="18" dur="2000"/>
                                        <p:tgtEl>
                                          <p:spTgt spid="36867">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6867">
                                            <p:txEl>
                                              <p:pRg st="4" end="4"/>
                                            </p:txEl>
                                          </p:spTgt>
                                        </p:tgtEl>
                                        <p:attrNameLst>
                                          <p:attrName>style.visibility</p:attrName>
                                        </p:attrNameLst>
                                      </p:cBhvr>
                                      <p:to>
                                        <p:strVal val="visible"/>
                                      </p:to>
                                    </p:set>
                                    <p:animEffect transition="in" filter="fade">
                                      <p:cBhvr>
                                        <p:cTn id="21" dur="2000"/>
                                        <p:tgtEl>
                                          <p:spTgt spid="36867">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6867">
                                            <p:txEl>
                                              <p:pRg st="5" end="5"/>
                                            </p:txEl>
                                          </p:spTgt>
                                        </p:tgtEl>
                                        <p:attrNameLst>
                                          <p:attrName>style.visibility</p:attrName>
                                        </p:attrNameLst>
                                      </p:cBhvr>
                                      <p:to>
                                        <p:strVal val="visible"/>
                                      </p:to>
                                    </p:set>
                                    <p:animEffect transition="in" filter="fade">
                                      <p:cBhvr>
                                        <p:cTn id="24" dur="2000"/>
                                        <p:tgtEl>
                                          <p:spTgt spid="36867">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6867">
                                            <p:txEl>
                                              <p:pRg st="6" end="6"/>
                                            </p:txEl>
                                          </p:spTgt>
                                        </p:tgtEl>
                                        <p:attrNameLst>
                                          <p:attrName>style.visibility</p:attrName>
                                        </p:attrNameLst>
                                      </p:cBhvr>
                                      <p:to>
                                        <p:strVal val="visible"/>
                                      </p:to>
                                    </p:set>
                                    <p:animEffect transition="in" filter="fade">
                                      <p:cBhvr>
                                        <p:cTn id="29" dur="2000"/>
                                        <p:tgtEl>
                                          <p:spTgt spid="3686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t>Reasons for the Fall?</a:t>
            </a:r>
          </a:p>
        </p:txBody>
      </p:sp>
      <p:sp>
        <p:nvSpPr>
          <p:cNvPr id="37891" name="Rectangle 3"/>
          <p:cNvSpPr>
            <a:spLocks noGrp="1" noChangeArrowheads="1"/>
          </p:cNvSpPr>
          <p:nvPr>
            <p:ph type="body" idx="1"/>
          </p:nvPr>
        </p:nvSpPr>
        <p:spPr/>
        <p:txBody>
          <a:bodyPr/>
          <a:lstStyle/>
          <a:p>
            <a:r>
              <a:rPr lang="en-US" sz="2800" dirty="0"/>
              <a:t>Undermining of values (foreigners, Christians)</a:t>
            </a:r>
          </a:p>
          <a:p>
            <a:r>
              <a:rPr lang="en-US" sz="2800" dirty="0"/>
              <a:t>Corruption</a:t>
            </a:r>
          </a:p>
          <a:p>
            <a:r>
              <a:rPr lang="en-US" sz="2800" dirty="0"/>
              <a:t>Lead poisoning</a:t>
            </a:r>
          </a:p>
          <a:p>
            <a:r>
              <a:rPr lang="en-US" sz="2800" dirty="0"/>
              <a:t>Plague</a:t>
            </a:r>
          </a:p>
          <a:p>
            <a:r>
              <a:rPr lang="en-US" sz="2800" dirty="0"/>
              <a:t>Economic stagnation (slavery)</a:t>
            </a:r>
          </a:p>
          <a:p>
            <a:r>
              <a:rPr lang="en-US" sz="2800" dirty="0"/>
              <a:t>Instability of political system</a:t>
            </a:r>
          </a:p>
          <a:p>
            <a:r>
              <a:rPr lang="en-US" sz="2800" dirty="0"/>
              <a:t>Providence of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Effect transition="in" filter="fade">
                                      <p:cBhvr>
                                        <p:cTn id="7" dur="2000"/>
                                        <p:tgtEl>
                                          <p:spTgt spid="378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7891">
                                            <p:txEl>
                                              <p:pRg st="1" end="1"/>
                                            </p:txEl>
                                          </p:spTgt>
                                        </p:tgtEl>
                                        <p:attrNameLst>
                                          <p:attrName>style.visibility</p:attrName>
                                        </p:attrNameLst>
                                      </p:cBhvr>
                                      <p:to>
                                        <p:strVal val="visible"/>
                                      </p:to>
                                    </p:set>
                                    <p:animEffect transition="in" filter="fade">
                                      <p:cBhvr>
                                        <p:cTn id="12" dur="2000"/>
                                        <p:tgtEl>
                                          <p:spTgt spid="378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7891">
                                            <p:txEl>
                                              <p:pRg st="2" end="2"/>
                                            </p:txEl>
                                          </p:spTgt>
                                        </p:tgtEl>
                                        <p:attrNameLst>
                                          <p:attrName>style.visibility</p:attrName>
                                        </p:attrNameLst>
                                      </p:cBhvr>
                                      <p:to>
                                        <p:strVal val="visible"/>
                                      </p:to>
                                    </p:set>
                                    <p:animEffect transition="in" filter="fade">
                                      <p:cBhvr>
                                        <p:cTn id="17" dur="2000"/>
                                        <p:tgtEl>
                                          <p:spTgt spid="3789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7891">
                                            <p:txEl>
                                              <p:pRg st="3" end="3"/>
                                            </p:txEl>
                                          </p:spTgt>
                                        </p:tgtEl>
                                        <p:attrNameLst>
                                          <p:attrName>style.visibility</p:attrName>
                                        </p:attrNameLst>
                                      </p:cBhvr>
                                      <p:to>
                                        <p:strVal val="visible"/>
                                      </p:to>
                                    </p:set>
                                    <p:animEffect transition="in" filter="fade">
                                      <p:cBhvr>
                                        <p:cTn id="22" dur="2000"/>
                                        <p:tgtEl>
                                          <p:spTgt spid="3789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7891">
                                            <p:txEl>
                                              <p:pRg st="4" end="4"/>
                                            </p:txEl>
                                          </p:spTgt>
                                        </p:tgtEl>
                                        <p:attrNameLst>
                                          <p:attrName>style.visibility</p:attrName>
                                        </p:attrNameLst>
                                      </p:cBhvr>
                                      <p:to>
                                        <p:strVal val="visible"/>
                                      </p:to>
                                    </p:set>
                                    <p:animEffect transition="in" filter="fade">
                                      <p:cBhvr>
                                        <p:cTn id="27" dur="2000"/>
                                        <p:tgtEl>
                                          <p:spTgt spid="3789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7891">
                                            <p:txEl>
                                              <p:pRg st="5" end="5"/>
                                            </p:txEl>
                                          </p:spTgt>
                                        </p:tgtEl>
                                        <p:attrNameLst>
                                          <p:attrName>style.visibility</p:attrName>
                                        </p:attrNameLst>
                                      </p:cBhvr>
                                      <p:to>
                                        <p:strVal val="visible"/>
                                      </p:to>
                                    </p:set>
                                    <p:animEffect transition="in" filter="fade">
                                      <p:cBhvr>
                                        <p:cTn id="32" dur="2000"/>
                                        <p:tgtEl>
                                          <p:spTgt spid="3789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7891">
                                            <p:txEl>
                                              <p:pRg st="6" end="6"/>
                                            </p:txEl>
                                          </p:spTgt>
                                        </p:tgtEl>
                                        <p:attrNameLst>
                                          <p:attrName>style.visibility</p:attrName>
                                        </p:attrNameLst>
                                      </p:cBhvr>
                                      <p:to>
                                        <p:strVal val="visible"/>
                                      </p:to>
                                    </p:set>
                                    <p:animEffect transition="in" filter="fade">
                                      <p:cBhvr>
                                        <p:cTn id="37" dur="2000"/>
                                        <p:tgtEl>
                                          <p:spTgt spid="3789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p:bldLst>
  </p:timing>
</p:sld>
</file>

<file path=ppt/theme/theme1.xml><?xml version="1.0" encoding="utf-8"?>
<a:theme xmlns:a="http://schemas.openxmlformats.org/drawingml/2006/main" name="Marble">
  <a:themeElements>
    <a:clrScheme name="Marble 1">
      <a:dk1>
        <a:srgbClr val="000000"/>
      </a:dk1>
      <a:lt1>
        <a:srgbClr val="EAEAEA"/>
      </a:lt1>
      <a:dk2>
        <a:srgbClr val="006600"/>
      </a:dk2>
      <a:lt2>
        <a:srgbClr val="FFCC66"/>
      </a:lt2>
      <a:accent1>
        <a:srgbClr val="3366FF"/>
      </a:accent1>
      <a:accent2>
        <a:srgbClr val="60371C"/>
      </a:accent2>
      <a:accent3>
        <a:srgbClr val="AAB8AA"/>
      </a:accent3>
      <a:accent4>
        <a:srgbClr val="C8C8C8"/>
      </a:accent4>
      <a:accent5>
        <a:srgbClr val="ADB8FF"/>
      </a:accent5>
      <a:accent6>
        <a:srgbClr val="563118"/>
      </a:accent6>
      <a:hlink>
        <a:srgbClr val="FF0033"/>
      </a:hlink>
      <a:folHlink>
        <a:srgbClr val="CC9967"/>
      </a:folHlink>
    </a:clrScheme>
    <a:fontScheme name="Marbl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Marble 1">
        <a:dk1>
          <a:srgbClr val="000000"/>
        </a:dk1>
        <a:lt1>
          <a:srgbClr val="EAEAEA"/>
        </a:lt1>
        <a:dk2>
          <a:srgbClr val="006600"/>
        </a:dk2>
        <a:lt2>
          <a:srgbClr val="FFCC66"/>
        </a:lt2>
        <a:accent1>
          <a:srgbClr val="3366FF"/>
        </a:accent1>
        <a:accent2>
          <a:srgbClr val="60371C"/>
        </a:accent2>
        <a:accent3>
          <a:srgbClr val="AAB8AA"/>
        </a:accent3>
        <a:accent4>
          <a:srgbClr val="C8C8C8"/>
        </a:accent4>
        <a:accent5>
          <a:srgbClr val="ADB8FF"/>
        </a:accent5>
        <a:accent6>
          <a:srgbClr val="563118"/>
        </a:accent6>
        <a:hlink>
          <a:srgbClr val="FF0033"/>
        </a:hlink>
        <a:folHlink>
          <a:srgbClr val="CC9967"/>
        </a:folHlink>
      </a:clrScheme>
      <a:clrMap bg1="dk2" tx1="lt1" bg2="dk1" tx2="lt2" accent1="accent1" accent2="accent2" accent3="accent3" accent4="accent4" accent5="accent5" accent6="accent6" hlink="hlink" folHlink="folHlink"/>
    </a:extraClrScheme>
    <a:extraClrScheme>
      <a:clrScheme name="Marble 2">
        <a:dk1>
          <a:srgbClr val="000000"/>
        </a:dk1>
        <a:lt1>
          <a:srgbClr val="EAEAEA"/>
        </a:lt1>
        <a:dk2>
          <a:srgbClr val="FFCC99"/>
        </a:dk2>
        <a:lt2>
          <a:srgbClr val="FFCC66"/>
        </a:lt2>
        <a:accent1>
          <a:srgbClr val="FF9933"/>
        </a:accent1>
        <a:accent2>
          <a:srgbClr val="996600"/>
        </a:accent2>
        <a:accent3>
          <a:srgbClr val="FFE2CA"/>
        </a:accent3>
        <a:accent4>
          <a:srgbClr val="C8C8C8"/>
        </a:accent4>
        <a:accent5>
          <a:srgbClr val="FFCAAD"/>
        </a:accent5>
        <a:accent6>
          <a:srgbClr val="8A5C00"/>
        </a:accent6>
        <a:hlink>
          <a:srgbClr val="FF5050"/>
        </a:hlink>
        <a:folHlink>
          <a:srgbClr val="FFCC99"/>
        </a:folHlink>
      </a:clrScheme>
      <a:clrMap bg1="dk2" tx1="lt1" bg2="dk1" tx2="lt2" accent1="accent1" accent2="accent2" accent3="accent3" accent4="accent4" accent5="accent5" accent6="accent6" hlink="hlink" folHlink="folHlink"/>
    </a:extraClrScheme>
    <a:extraClrScheme>
      <a:clrScheme name="Marble 3">
        <a:dk1>
          <a:srgbClr val="000000"/>
        </a:dk1>
        <a:lt1>
          <a:srgbClr val="FFFFFF"/>
        </a:lt1>
        <a:dk2>
          <a:srgbClr val="EAEAEA"/>
        </a:dk2>
        <a:lt2>
          <a:srgbClr val="FFFFFF"/>
        </a:lt2>
        <a:accent1>
          <a:srgbClr val="CBCBCB"/>
        </a:accent1>
        <a:accent2>
          <a:srgbClr val="333333"/>
        </a:accent2>
        <a:accent3>
          <a:srgbClr val="F3F3F3"/>
        </a:accent3>
        <a:accent4>
          <a:srgbClr val="DADADA"/>
        </a:accent4>
        <a:accent5>
          <a:srgbClr val="E2E2E2"/>
        </a:accent5>
        <a:accent6>
          <a:srgbClr val="2D2D2D"/>
        </a:accent6>
        <a:hlink>
          <a:srgbClr val="C0C0C0"/>
        </a:hlink>
        <a:folHlink>
          <a:srgbClr val="EAEAEA"/>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Designs\Marble.pot</Template>
  <TotalTime>217</TotalTime>
  <Words>374</Words>
  <Application>Microsoft Office PowerPoint</Application>
  <PresentationFormat>On-screen Show (4:3)</PresentationFormat>
  <Paragraphs>45</Paragraphs>
  <Slides>5</Slides>
  <Notes>3</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5</vt:i4>
      </vt:variant>
    </vt:vector>
  </HeadingPairs>
  <TitlesOfParts>
    <vt:vector size="7" baseType="lpstr">
      <vt:lpstr>Times New Roman</vt:lpstr>
      <vt:lpstr>Marble</vt:lpstr>
      <vt:lpstr>Western Civilization to 1500</vt:lpstr>
      <vt:lpstr>Restoration</vt:lpstr>
      <vt:lpstr>Late Imperial Conditions</vt:lpstr>
      <vt:lpstr>Western Empire’s Fall</vt:lpstr>
      <vt:lpstr>Reasons for the Fall?</vt:lpstr>
    </vt:vector>
  </TitlesOfParts>
  <Company>Florida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Late Roman Empire</dc:title>
  <dc:creator>Jason Jewell</dc:creator>
  <cp:lastModifiedBy>Jason</cp:lastModifiedBy>
  <cp:revision>9</cp:revision>
  <cp:lastPrinted>1601-01-01T00:00:00Z</cp:lastPrinted>
  <dcterms:created xsi:type="dcterms:W3CDTF">2001-10-11T01:32:45Z</dcterms:created>
  <dcterms:modified xsi:type="dcterms:W3CDTF">2011-08-11T17:54:11Z</dcterms:modified>
</cp:coreProperties>
</file>