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60" r:id="rId5"/>
    <p:sldId id="262" r:id="rId6"/>
    <p:sldId id="268" r:id="rId7"/>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86168" autoAdjust="0"/>
  </p:normalViewPr>
  <p:slideViewPr>
    <p:cSldViewPr>
      <p:cViewPr varScale="1">
        <p:scale>
          <a:sx n="78" d="100"/>
          <a:sy n="78" d="100"/>
        </p:scale>
        <p:origin x="-161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891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89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891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891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891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3DF82A3-4ECC-4C03-8373-A81ABC7F094A}"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charset="0"/>
        <a:ea typeface="+mn-ea"/>
        <a:cs typeface="+mn-cs"/>
      </a:defRPr>
    </a:lvl1pPr>
    <a:lvl2pPr marL="457200" algn="l" rtl="0" fontAlgn="base">
      <a:spcBef>
        <a:spcPct val="30000"/>
      </a:spcBef>
      <a:spcAft>
        <a:spcPct val="0"/>
      </a:spcAft>
      <a:defRPr kumimoji="1" sz="1200" kern="1200">
        <a:solidFill>
          <a:schemeClr val="tx1"/>
        </a:solidFill>
        <a:latin typeface="Times New Roman" charset="0"/>
        <a:ea typeface="+mn-ea"/>
        <a:cs typeface="+mn-cs"/>
      </a:defRPr>
    </a:lvl2pPr>
    <a:lvl3pPr marL="914400" algn="l" rtl="0" fontAlgn="base">
      <a:spcBef>
        <a:spcPct val="30000"/>
      </a:spcBef>
      <a:spcAft>
        <a:spcPct val="0"/>
      </a:spcAft>
      <a:defRPr kumimoji="1" sz="1200" kern="1200">
        <a:solidFill>
          <a:schemeClr val="tx1"/>
        </a:solidFill>
        <a:latin typeface="Times New Roman" charset="0"/>
        <a:ea typeface="+mn-ea"/>
        <a:cs typeface="+mn-cs"/>
      </a:defRPr>
    </a:lvl3pPr>
    <a:lvl4pPr marL="1371600" algn="l" rtl="0" fontAlgn="base">
      <a:spcBef>
        <a:spcPct val="30000"/>
      </a:spcBef>
      <a:spcAft>
        <a:spcPct val="0"/>
      </a:spcAft>
      <a:defRPr kumimoji="1" sz="1200" kern="1200">
        <a:solidFill>
          <a:schemeClr val="tx1"/>
        </a:solidFill>
        <a:latin typeface="Times New Roman" charset="0"/>
        <a:ea typeface="+mn-ea"/>
        <a:cs typeface="+mn-cs"/>
      </a:defRPr>
    </a:lvl4pPr>
    <a:lvl5pPr marL="1828800" algn="l" rtl="0" fontAlgn="base">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BD020E-DFD8-4CD5-BDD2-1011B55C3E41}" type="slidenum">
              <a:rPr lang="en-US"/>
              <a:pPr/>
              <a:t>2</a:t>
            </a:fld>
            <a:endParaRPr lang="en-US"/>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p:txBody>
          <a:bodyPr/>
          <a:lstStyle/>
          <a:p>
            <a:r>
              <a:rPr lang="en-US"/>
              <a:t>Roman expansion ended in the 2</a:t>
            </a:r>
            <a:r>
              <a:rPr lang="en-US" baseline="30000"/>
              <a:t>nd</a:t>
            </a:r>
            <a:r>
              <a:rPr lang="en-US"/>
              <a:t> century A.D.; from that point the foreign policy was defensive in nature, attempting to guard the frontiers.  The army gradually was made up more and more of non-Italian troops who were of lesser quality and less reliability.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AE0F72-A7FA-4889-B1CB-1B5CB0889FBF}" type="slidenum">
              <a:rPr lang="en-US"/>
              <a:pPr/>
              <a:t>3</a:t>
            </a:fld>
            <a:endParaRPr lang="en-US"/>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p:txBody>
          <a:bodyPr/>
          <a:lstStyle/>
          <a:p>
            <a:r>
              <a:rPr lang="en-US" dirty="0"/>
              <a:t>Cities served as vital hubs of culture and commerce; the four listed above were the largest in the empire.  Trade was extensive in the 2</a:t>
            </a:r>
            <a:r>
              <a:rPr lang="en-US" baseline="30000" dirty="0"/>
              <a:t>nd</a:t>
            </a:r>
            <a:r>
              <a:rPr lang="en-US" dirty="0"/>
              <a:t> century; Tin from Cornwall was consumed in Syria, for example.  The division of labor reached what probably its highest level to that point in world history.</a:t>
            </a:r>
          </a:p>
          <a:p>
            <a:endParaRPr lang="en-US" dirty="0"/>
          </a:p>
          <a:p>
            <a:r>
              <a:rPr lang="en-US" dirty="0"/>
              <a:t>Despite the advanced division of labor, agriculture remained the occupation of most people.  </a:t>
            </a:r>
            <a:r>
              <a:rPr lang="en-US" i="1" dirty="0" err="1"/>
              <a:t>Latifundia</a:t>
            </a:r>
            <a:r>
              <a:rPr lang="en-US" dirty="0"/>
              <a:t>, or large landed estates, dominated agriculture; these estates employed slaves primarily but also </a:t>
            </a:r>
            <a:r>
              <a:rPr lang="en-US" i="1" dirty="0" err="1"/>
              <a:t>coloni</a:t>
            </a:r>
            <a:r>
              <a:rPr lang="en-US" dirty="0"/>
              <a:t>, or tenant farmers.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E6970B-33F4-4799-80D9-3BA357201C29}" type="slidenum">
              <a:rPr lang="en-US"/>
              <a:pPr/>
              <a:t>4</a:t>
            </a:fld>
            <a:endParaRPr lang="en-US"/>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r>
              <a:rPr lang="en-US"/>
              <a:t>Rome was crowded, noisy, and stinky.  The poor lived in </a:t>
            </a:r>
            <a:r>
              <a:rPr lang="en-US" i="1"/>
              <a:t>insulae</a:t>
            </a:r>
            <a:r>
              <a:rPr lang="en-US"/>
              <a:t>, or apartment blocks, which could be six stories high.  These buildings were made of wood and concrete and could catch fire fairly easily.  The fire of 64 destroyed much of the city.</a:t>
            </a:r>
          </a:p>
          <a:p>
            <a:endParaRPr lang="en-US"/>
          </a:p>
          <a:p>
            <a:r>
              <a:rPr lang="en-US"/>
              <a:t>At least the Romans enjoyed the finest public buildings in the world: temples, for a, theaters, baths, markets, etc.</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7000D5-1B10-4655-AFF2-BEE35077E410}" type="slidenum">
              <a:rPr lang="en-US"/>
              <a:pPr/>
              <a:t>5</a:t>
            </a:fld>
            <a:endParaRPr lang="en-US"/>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p:txBody>
          <a:bodyPr/>
          <a:lstStyle/>
          <a:p>
            <a:r>
              <a:rPr lang="en-US" dirty="0"/>
              <a:t>Marcus Aurelius’s son Commodus broke the string of capable rulers.  After earning the hatred of the people and the army in his 12-year rule, he was assassinated.  The ensuing civil war ended when </a:t>
            </a:r>
            <a:r>
              <a:rPr lang="en-US" dirty="0" err="1"/>
              <a:t>Septimius</a:t>
            </a:r>
            <a:r>
              <a:rPr lang="en-US" dirty="0"/>
              <a:t> Severus, a general, seized power.  His motto was “pay the soldiers, and ignore everyone else.”  In other words, an emperor’s foremost concern was to maintain the loyalty of the troops.</a:t>
            </a:r>
          </a:p>
          <a:p>
            <a:endParaRPr lang="en-US" dirty="0"/>
          </a:p>
          <a:p>
            <a:r>
              <a:rPr lang="en-US" dirty="0"/>
              <a:t>Severus’s descendants ruled until 235, at which point a period of military anarchy ensued.  The emperor Valerian’s capture by the Persians and subsequent death in captivity, an </a:t>
            </a:r>
            <a:r>
              <a:rPr lang="en-US" dirty="0" smtClean="0"/>
              <a:t>unprecedented </a:t>
            </a:r>
            <a:r>
              <a:rPr lang="en-US" dirty="0"/>
              <a:t>event in Roman history, was symbolic of  Rome’s decline.  Germanic tribes (Goths, Franks, </a:t>
            </a:r>
            <a:r>
              <a:rPr lang="en-US" dirty="0" err="1"/>
              <a:t>Alemanni</a:t>
            </a:r>
            <a:r>
              <a:rPr lang="en-US" dirty="0"/>
              <a:t>) also began pouring over the Roman frontiers at this time.</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38100" y="-12700"/>
            <a:ext cx="9239250" cy="6940550"/>
            <a:chOff x="-12" y="-10"/>
            <a:chExt cx="5820" cy="4372"/>
          </a:xfrm>
        </p:grpSpPr>
        <p:sp>
          <p:nvSpPr>
            <p:cNvPr id="3075" name="Rectangle 3"/>
            <p:cNvSpPr>
              <a:spLocks noChangeArrowheads="1"/>
            </p:cNvSpPr>
            <p:nvPr userDrawn="1"/>
          </p:nvSpPr>
          <p:spPr bwMode="ltGray">
            <a:xfrm>
              <a:off x="5520" y="-8"/>
              <a:ext cx="287" cy="4364"/>
            </a:xfrm>
            <a:prstGeom prst="rect">
              <a:avLst/>
            </a:prstGeom>
            <a:gradFill rotWithShape="0">
              <a:gsLst>
                <a:gs pos="0">
                  <a:schemeClr val="bg2"/>
                </a:gs>
                <a:gs pos="100000">
                  <a:srgbClr val="006600"/>
                </a:gs>
              </a:gsLst>
              <a:lin ang="0" scaled="1"/>
            </a:gradFill>
            <a:ln w="9525">
              <a:noFill/>
              <a:miter lim="800000"/>
              <a:headEnd/>
              <a:tailEnd/>
            </a:ln>
            <a:effectLst/>
          </p:spPr>
          <p:txBody>
            <a:bodyPr wrap="none" anchor="ctr"/>
            <a:lstStyle/>
            <a:p>
              <a:endParaRPr lang="en-US"/>
            </a:p>
          </p:txBody>
        </p:sp>
        <p:sp>
          <p:nvSpPr>
            <p:cNvPr id="3076" name="Rectangle 4"/>
            <p:cNvSpPr>
              <a:spLocks noChangeArrowheads="1"/>
            </p:cNvSpPr>
            <p:nvPr userDrawn="1"/>
          </p:nvSpPr>
          <p:spPr bwMode="ltGray">
            <a:xfrm>
              <a:off x="-8" y="-8"/>
              <a:ext cx="288" cy="4368"/>
            </a:xfrm>
            <a:prstGeom prst="rect">
              <a:avLst/>
            </a:prstGeom>
            <a:gradFill rotWithShape="0">
              <a:gsLst>
                <a:gs pos="0">
                  <a:srgbClr val="006600"/>
                </a:gs>
                <a:gs pos="100000">
                  <a:schemeClr val="bg2"/>
                </a:gs>
              </a:gsLst>
              <a:lin ang="0" scaled="1"/>
            </a:gradFill>
            <a:ln w="9525">
              <a:noFill/>
              <a:miter lim="800000"/>
              <a:headEnd/>
              <a:tailEnd/>
            </a:ln>
            <a:effectLst/>
          </p:spPr>
          <p:txBody>
            <a:bodyPr wrap="none" anchor="ctr"/>
            <a:lstStyle/>
            <a:p>
              <a:endParaRPr lang="en-US"/>
            </a:p>
          </p:txBody>
        </p:sp>
        <p:sp>
          <p:nvSpPr>
            <p:cNvPr id="3077" name="AutoShape 5"/>
            <p:cNvSpPr>
              <a:spLocks noChangeArrowheads="1"/>
            </p:cNvSpPr>
            <p:nvPr userDrawn="1"/>
          </p:nvSpPr>
          <p:spPr bwMode="ltGray">
            <a:xfrm rot="-10800000" flipH="1" flipV="1">
              <a:off x="2" y="-10"/>
              <a:ext cx="5798" cy="288"/>
            </a:xfrm>
            <a:custGeom>
              <a:avLst/>
              <a:gdLst>
                <a:gd name="G0" fmla="+- 1089 0 0"/>
                <a:gd name="G1" fmla="+- 21600 0 1089"/>
                <a:gd name="G2" fmla="*/ 1089 1 2"/>
                <a:gd name="G3" fmla="+- 21600 0 G2"/>
                <a:gd name="G4" fmla="+/ 1089 21600 2"/>
                <a:gd name="G5" fmla="+/ G1 0 2"/>
                <a:gd name="G6" fmla="*/ 21600 21600 1089"/>
                <a:gd name="G7" fmla="*/ G6 1 2"/>
                <a:gd name="G8" fmla="+- 21600 0 G7"/>
                <a:gd name="G9" fmla="*/ 21600 1 2"/>
                <a:gd name="G10" fmla="+- 1089 0 G9"/>
                <a:gd name="G11" fmla="?: G10 G8 0"/>
                <a:gd name="G12" fmla="?: G10 G7 21600"/>
                <a:gd name="T0" fmla="*/ 21055 w 21600"/>
                <a:gd name="T1" fmla="*/ 10800 h 21600"/>
                <a:gd name="T2" fmla="*/ 10800 w 21600"/>
                <a:gd name="T3" fmla="*/ 21600 h 21600"/>
                <a:gd name="T4" fmla="*/ 545 w 21600"/>
                <a:gd name="T5" fmla="*/ 10800 h 21600"/>
                <a:gd name="T6" fmla="*/ 10800 w 21600"/>
                <a:gd name="T7" fmla="*/ 0 h 21600"/>
                <a:gd name="T8" fmla="*/ 2345 w 21600"/>
                <a:gd name="T9" fmla="*/ 2345 h 21600"/>
                <a:gd name="T10" fmla="*/ 19255 w 21600"/>
                <a:gd name="T11" fmla="*/ 19255 h 21600"/>
              </a:gdLst>
              <a:ahLst/>
              <a:cxnLst>
                <a:cxn ang="0">
                  <a:pos x="T0" y="T1"/>
                </a:cxn>
                <a:cxn ang="0">
                  <a:pos x="T2" y="T3"/>
                </a:cxn>
                <a:cxn ang="0">
                  <a:pos x="T4" y="T5"/>
                </a:cxn>
                <a:cxn ang="0">
                  <a:pos x="T6" y="T7"/>
                </a:cxn>
              </a:cxnLst>
              <a:rect l="T8" t="T9" r="T10" b="T11"/>
              <a:pathLst>
                <a:path w="21600" h="21600">
                  <a:moveTo>
                    <a:pt x="0" y="0"/>
                  </a:moveTo>
                  <a:lnTo>
                    <a:pt x="1089" y="21600"/>
                  </a:lnTo>
                  <a:lnTo>
                    <a:pt x="20511" y="21600"/>
                  </a:lnTo>
                  <a:lnTo>
                    <a:pt x="21600" y="0"/>
                  </a:lnTo>
                  <a:close/>
                </a:path>
              </a:pathLst>
            </a:custGeom>
            <a:gradFill rotWithShape="0">
              <a:gsLst>
                <a:gs pos="0">
                  <a:srgbClr val="006600"/>
                </a:gs>
                <a:gs pos="100000">
                  <a:schemeClr val="bg2"/>
                </a:gs>
              </a:gsLst>
              <a:lin ang="5400000" scaled="1"/>
            </a:gradFill>
            <a:ln w="9525">
              <a:noFill/>
              <a:miter lim="800000"/>
              <a:headEnd/>
              <a:tailEnd/>
            </a:ln>
            <a:effectLst/>
          </p:spPr>
          <p:txBody>
            <a:bodyPr wrap="none" anchor="ctr"/>
            <a:lstStyle/>
            <a:p>
              <a:endParaRPr lang="en-US"/>
            </a:p>
          </p:txBody>
        </p:sp>
        <p:sp>
          <p:nvSpPr>
            <p:cNvPr id="3078" name="AutoShape 6"/>
            <p:cNvSpPr>
              <a:spLocks noChangeArrowheads="1"/>
            </p:cNvSpPr>
            <p:nvPr userDrawn="1"/>
          </p:nvSpPr>
          <p:spPr bwMode="ltGray">
            <a:xfrm flipV="1">
              <a:off x="-12" y="4072"/>
              <a:ext cx="5820" cy="290"/>
            </a:xfrm>
            <a:custGeom>
              <a:avLst/>
              <a:gdLst>
                <a:gd name="G0" fmla="+- 1100 0 0"/>
                <a:gd name="G1" fmla="+- 21600 0 1100"/>
                <a:gd name="G2" fmla="*/ 1100 1 2"/>
                <a:gd name="G3" fmla="+- 21600 0 G2"/>
                <a:gd name="G4" fmla="+/ 1100 21600 2"/>
                <a:gd name="G5" fmla="+/ G1 0 2"/>
                <a:gd name="G6" fmla="*/ 21600 21600 1100"/>
                <a:gd name="G7" fmla="*/ G6 1 2"/>
                <a:gd name="G8" fmla="+- 21600 0 G7"/>
                <a:gd name="G9" fmla="*/ 21600 1 2"/>
                <a:gd name="G10" fmla="+- 1100 0 G9"/>
                <a:gd name="G11" fmla="?: G10 G8 0"/>
                <a:gd name="G12" fmla="?: G10 G7 21600"/>
                <a:gd name="T0" fmla="*/ 21050 w 21600"/>
                <a:gd name="T1" fmla="*/ 10800 h 21600"/>
                <a:gd name="T2" fmla="*/ 10800 w 21600"/>
                <a:gd name="T3" fmla="*/ 21600 h 21600"/>
                <a:gd name="T4" fmla="*/ 550 w 21600"/>
                <a:gd name="T5" fmla="*/ 10800 h 21600"/>
                <a:gd name="T6" fmla="*/ 10800 w 21600"/>
                <a:gd name="T7" fmla="*/ 0 h 21600"/>
                <a:gd name="T8" fmla="*/ 2350 w 21600"/>
                <a:gd name="T9" fmla="*/ 2350 h 21600"/>
                <a:gd name="T10" fmla="*/ 19250 w 21600"/>
                <a:gd name="T11" fmla="*/ 19250 h 21600"/>
              </a:gdLst>
              <a:ahLst/>
              <a:cxnLst>
                <a:cxn ang="0">
                  <a:pos x="T0" y="T1"/>
                </a:cxn>
                <a:cxn ang="0">
                  <a:pos x="T2" y="T3"/>
                </a:cxn>
                <a:cxn ang="0">
                  <a:pos x="T4" y="T5"/>
                </a:cxn>
                <a:cxn ang="0">
                  <a:pos x="T6" y="T7"/>
                </a:cxn>
              </a:cxnLst>
              <a:rect l="T8" t="T9" r="T10" b="T11"/>
              <a:pathLst>
                <a:path w="21600" h="21600">
                  <a:moveTo>
                    <a:pt x="0" y="0"/>
                  </a:moveTo>
                  <a:lnTo>
                    <a:pt x="1100" y="21600"/>
                  </a:lnTo>
                  <a:lnTo>
                    <a:pt x="20500" y="21600"/>
                  </a:lnTo>
                  <a:lnTo>
                    <a:pt x="21600" y="0"/>
                  </a:lnTo>
                  <a:close/>
                </a:path>
              </a:pathLst>
            </a:custGeom>
            <a:gradFill rotWithShape="0">
              <a:gsLst>
                <a:gs pos="0">
                  <a:schemeClr val="bg2"/>
                </a:gs>
                <a:gs pos="100000">
                  <a:srgbClr val="006600"/>
                </a:gs>
              </a:gsLst>
              <a:lin ang="5400000" scaled="1"/>
            </a:gradFill>
            <a:ln w="9525">
              <a:noFill/>
              <a:miter lim="800000"/>
              <a:headEnd/>
              <a:tailEnd/>
            </a:ln>
            <a:effectLst/>
          </p:spPr>
          <p:txBody>
            <a:bodyPr wrap="none" anchor="ctr"/>
            <a:lstStyle/>
            <a:p>
              <a:endParaRPr lang="en-US"/>
            </a:p>
          </p:txBody>
        </p:sp>
        <p:sp>
          <p:nvSpPr>
            <p:cNvPr id="3079" name="Rectangle 7" descr="Green marble"/>
            <p:cNvSpPr>
              <a:spLocks noChangeArrowheads="1"/>
            </p:cNvSpPr>
            <p:nvPr userDrawn="1"/>
          </p:nvSpPr>
          <p:spPr bwMode="ltGray">
            <a:xfrm>
              <a:off x="184" y="176"/>
              <a:ext cx="5432" cy="3988"/>
            </a:xfrm>
            <a:prstGeom prst="rect">
              <a:avLst/>
            </a:prstGeom>
            <a:blipFill dpi="0" rotWithShape="0">
              <a:blip r:embed="rId2" cstate="print"/>
              <a:srcRect/>
              <a:tile tx="0" ty="0" sx="100000" sy="100000" flip="none" algn="tl"/>
            </a:blipFill>
            <a:ln w="12700">
              <a:noFill/>
              <a:miter lim="800000"/>
              <a:headEnd type="none" w="sm" len="sm"/>
              <a:tailEnd type="none" w="sm" len="sm"/>
            </a:ln>
            <a:effectLst/>
          </p:spPr>
          <p:txBody>
            <a:bodyPr wrap="none" anchor="ctr"/>
            <a:lstStyle/>
            <a:p>
              <a:endParaRPr lang="en-US"/>
            </a:p>
          </p:txBody>
        </p:sp>
      </p:grpSp>
      <p:sp>
        <p:nvSpPr>
          <p:cNvPr id="3080" name="Rectangle 8"/>
          <p:cNvSpPr>
            <a:spLocks noGrp="1" noChangeArrowheads="1"/>
          </p:cNvSpPr>
          <p:nvPr>
            <p:ph type="ctrTitle"/>
          </p:nvPr>
        </p:nvSpPr>
        <p:spPr>
          <a:xfrm>
            <a:off x="685800" y="1828800"/>
            <a:ext cx="7772400" cy="1143000"/>
          </a:xfrm>
        </p:spPr>
        <p:txBody>
          <a:bodyPr/>
          <a:lstStyle>
            <a:lvl1pPr>
              <a:defRPr/>
            </a:lvl1pPr>
          </a:lstStyle>
          <a:p>
            <a:r>
              <a:rPr lang="en-US"/>
              <a:t>Click to edit Master title style</a:t>
            </a:r>
          </a:p>
        </p:txBody>
      </p:sp>
      <p:sp>
        <p:nvSpPr>
          <p:cNvPr id="3081" name="Rectangle 9"/>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3082" name="Rectangle 10"/>
          <p:cNvSpPr>
            <a:spLocks noGrp="1" noChangeArrowheads="1"/>
          </p:cNvSpPr>
          <p:nvPr>
            <p:ph type="dt" sz="half" idx="2"/>
          </p:nvPr>
        </p:nvSpPr>
        <p:spPr>
          <a:xfrm>
            <a:off x="698500" y="6154738"/>
            <a:ext cx="1905000" cy="457200"/>
          </a:xfrm>
        </p:spPr>
        <p:txBody>
          <a:bodyPr/>
          <a:lstStyle>
            <a:lvl1pPr>
              <a:defRPr/>
            </a:lvl1pPr>
          </a:lstStyle>
          <a:p>
            <a:endParaRPr lang="en-US"/>
          </a:p>
        </p:txBody>
      </p:sp>
      <p:sp>
        <p:nvSpPr>
          <p:cNvPr id="3083" name="Rectangle 11"/>
          <p:cNvSpPr>
            <a:spLocks noGrp="1" noChangeArrowheads="1"/>
          </p:cNvSpPr>
          <p:nvPr>
            <p:ph type="ftr" sz="quarter" idx="3"/>
          </p:nvPr>
        </p:nvSpPr>
        <p:spPr>
          <a:xfrm>
            <a:off x="3136900" y="6154738"/>
            <a:ext cx="2895600" cy="457200"/>
          </a:xfrm>
        </p:spPr>
        <p:txBody>
          <a:bodyPr/>
          <a:lstStyle>
            <a:lvl1pPr>
              <a:defRPr/>
            </a:lvl1pPr>
          </a:lstStyle>
          <a:p>
            <a:endParaRPr lang="en-US"/>
          </a:p>
        </p:txBody>
      </p:sp>
      <p:sp>
        <p:nvSpPr>
          <p:cNvPr id="3084" name="Rectangle 12"/>
          <p:cNvSpPr>
            <a:spLocks noGrp="1" noChangeArrowheads="1"/>
          </p:cNvSpPr>
          <p:nvPr>
            <p:ph type="sldNum" sz="quarter" idx="4"/>
          </p:nvPr>
        </p:nvSpPr>
        <p:spPr>
          <a:xfrm>
            <a:off x="6565900" y="6154738"/>
            <a:ext cx="1905000" cy="457200"/>
          </a:xfrm>
        </p:spPr>
        <p:txBody>
          <a:bodyPr/>
          <a:lstStyle>
            <a:lvl1pPr>
              <a:defRPr/>
            </a:lvl1pPr>
          </a:lstStyle>
          <a:p>
            <a:fld id="{98C65ED7-F890-4FD5-97A4-683385EF8631}" type="slidenum">
              <a:rPr lang="en-US"/>
              <a:pPr/>
              <a:t>‹#›</a:t>
            </a:fld>
            <a:endParaRPr lang="en-US"/>
          </a:p>
        </p:txBody>
      </p:sp>
      <p:grpSp>
        <p:nvGrpSpPr>
          <p:cNvPr id="3085" name="Group 13"/>
          <p:cNvGrpSpPr>
            <a:grpSpLocks/>
          </p:cNvGrpSpPr>
          <p:nvPr/>
        </p:nvGrpSpPr>
        <p:grpSpPr bwMode="auto">
          <a:xfrm>
            <a:off x="609600" y="3324225"/>
            <a:ext cx="8001000" cy="374650"/>
            <a:chOff x="384" y="2094"/>
            <a:chExt cx="5040" cy="236"/>
          </a:xfrm>
        </p:grpSpPr>
        <p:sp>
          <p:nvSpPr>
            <p:cNvPr id="3086" name="Rectangle 14"/>
            <p:cNvSpPr>
              <a:spLocks noChangeArrowheads="1"/>
            </p:cNvSpPr>
            <p:nvPr/>
          </p:nvSpPr>
          <p:spPr bwMode="auto">
            <a:xfrm>
              <a:off x="384" y="2186"/>
              <a:ext cx="5040" cy="144"/>
            </a:xfrm>
            <a:prstGeom prst="rect">
              <a:avLst/>
            </a:prstGeom>
            <a:solidFill>
              <a:schemeClr val="bg2"/>
            </a:solidFill>
            <a:ln w="9525">
              <a:noFill/>
              <a:miter lim="800000"/>
              <a:headEnd/>
              <a:tailEnd/>
            </a:ln>
            <a:effectLst/>
          </p:spPr>
          <p:txBody>
            <a:bodyPr wrap="none" anchor="ctr"/>
            <a:lstStyle/>
            <a:p>
              <a:endParaRPr lang="en-US"/>
            </a:p>
          </p:txBody>
        </p:sp>
        <p:sp>
          <p:nvSpPr>
            <p:cNvPr id="3087" name="Rectangle 15"/>
            <p:cNvSpPr>
              <a:spLocks noChangeArrowheads="1"/>
            </p:cNvSpPr>
            <p:nvPr/>
          </p:nvSpPr>
          <p:spPr bwMode="auto">
            <a:xfrm>
              <a:off x="388" y="2094"/>
              <a:ext cx="4941" cy="175"/>
            </a:xfrm>
            <a:prstGeom prst="rect">
              <a:avLst/>
            </a:prstGeom>
            <a:gradFill rotWithShape="0">
              <a:gsLst>
                <a:gs pos="0">
                  <a:srgbClr val="E6DCAC"/>
                </a:gs>
                <a:gs pos="12000">
                  <a:srgbClr val="E6D78A"/>
                </a:gs>
                <a:gs pos="30000">
                  <a:srgbClr val="C7AC4C"/>
                </a:gs>
                <a:gs pos="45000">
                  <a:srgbClr val="E6D78A"/>
                </a:gs>
                <a:gs pos="77000">
                  <a:srgbClr val="C7AC4C"/>
                </a:gs>
                <a:gs pos="100000">
                  <a:srgbClr val="E6DCAC"/>
                </a:gs>
              </a:gsLst>
              <a:lin ang="2700000" scaled="1"/>
            </a:gradFill>
            <a:ln w="12700">
              <a:solidFill>
                <a:schemeClr val="folHlink"/>
              </a:solidFill>
              <a:miter lim="800000"/>
              <a:headEnd/>
              <a:tailEnd/>
            </a:ln>
            <a:effectLst/>
          </p:spPr>
          <p:txBody>
            <a:bodyPr wrap="none" anchor="ctr"/>
            <a:lstStyle/>
            <a:p>
              <a:endParaRPr lang="en-US"/>
            </a:p>
          </p:txBody>
        </p:sp>
        <p:sp>
          <p:nvSpPr>
            <p:cNvPr id="3088" name="Line 16"/>
            <p:cNvSpPr>
              <a:spLocks noChangeShapeType="1"/>
            </p:cNvSpPr>
            <p:nvPr/>
          </p:nvSpPr>
          <p:spPr bwMode="auto">
            <a:xfrm>
              <a:off x="392" y="2138"/>
              <a:ext cx="4939" cy="0"/>
            </a:xfrm>
            <a:prstGeom prst="line">
              <a:avLst/>
            </a:prstGeom>
            <a:noFill/>
            <a:ln w="12700">
              <a:solidFill>
                <a:schemeClr val="folHlink"/>
              </a:solidFill>
              <a:round/>
              <a:headEnd type="none" w="sm" len="sm"/>
              <a:tailEnd type="none" w="sm" len="sm"/>
            </a:ln>
            <a:effectLst/>
          </p:spPr>
          <p:txBody>
            <a:bodyPr wrap="none" anchor="ctr"/>
            <a:lstStyle/>
            <a:p>
              <a:endParaRPr lang="en-US"/>
            </a:p>
          </p:txBody>
        </p:sp>
        <p:sp>
          <p:nvSpPr>
            <p:cNvPr id="3089" name="Line 17"/>
            <p:cNvSpPr>
              <a:spLocks noChangeShapeType="1"/>
            </p:cNvSpPr>
            <p:nvPr/>
          </p:nvSpPr>
          <p:spPr bwMode="auto">
            <a:xfrm>
              <a:off x="392" y="2186"/>
              <a:ext cx="4939" cy="0"/>
            </a:xfrm>
            <a:prstGeom prst="line">
              <a:avLst/>
            </a:prstGeom>
            <a:noFill/>
            <a:ln w="12700">
              <a:solidFill>
                <a:schemeClr val="folHlink"/>
              </a:solidFill>
              <a:round/>
              <a:headEnd type="none" w="sm" len="sm"/>
              <a:tailEnd type="none" w="sm" len="sm"/>
            </a:ln>
            <a:effectLst/>
          </p:spPr>
          <p:txBody>
            <a:bodyPr wrap="none" anchor="ctr"/>
            <a:lstStyle/>
            <a:p>
              <a:endParaRPr lang="en-US"/>
            </a:p>
          </p:txBody>
        </p:sp>
        <p:sp>
          <p:nvSpPr>
            <p:cNvPr id="3090" name="Line 18"/>
            <p:cNvSpPr>
              <a:spLocks noChangeShapeType="1"/>
            </p:cNvSpPr>
            <p:nvPr/>
          </p:nvSpPr>
          <p:spPr bwMode="auto">
            <a:xfrm>
              <a:off x="392" y="2234"/>
              <a:ext cx="4939" cy="0"/>
            </a:xfrm>
            <a:prstGeom prst="line">
              <a:avLst/>
            </a:prstGeom>
            <a:noFill/>
            <a:ln w="12700">
              <a:solidFill>
                <a:schemeClr val="folHlink"/>
              </a:solidFill>
              <a:round/>
              <a:headEnd type="none" w="sm" len="sm"/>
              <a:tailEnd type="none" w="sm" len="sm"/>
            </a:ln>
            <a:effectLst/>
          </p:spPr>
          <p:txBody>
            <a:bodyPr wrap="none" anchor="ctr"/>
            <a:lstStyle/>
            <a:p>
              <a:endParaRPr lang="en-US"/>
            </a:p>
          </p:txBody>
        </p:sp>
        <p:sp>
          <p:nvSpPr>
            <p:cNvPr id="3091" name="Line 19"/>
            <p:cNvSpPr>
              <a:spLocks noChangeShapeType="1"/>
            </p:cNvSpPr>
            <p:nvPr/>
          </p:nvSpPr>
          <p:spPr bwMode="auto">
            <a:xfrm>
              <a:off x="392" y="2129"/>
              <a:ext cx="4939" cy="0"/>
            </a:xfrm>
            <a:prstGeom prst="line">
              <a:avLst/>
            </a:prstGeom>
            <a:noFill/>
            <a:ln w="12700">
              <a:solidFill>
                <a:schemeClr val="tx2"/>
              </a:solidFill>
              <a:round/>
              <a:headEnd type="none" w="sm" len="sm"/>
              <a:tailEnd type="none" w="sm" len="sm"/>
            </a:ln>
            <a:effectLst/>
          </p:spPr>
          <p:txBody>
            <a:bodyPr wrap="none" anchor="ctr"/>
            <a:lstStyle/>
            <a:p>
              <a:endParaRPr lang="en-US"/>
            </a:p>
          </p:txBody>
        </p:sp>
        <p:sp>
          <p:nvSpPr>
            <p:cNvPr id="3092" name="Line 20"/>
            <p:cNvSpPr>
              <a:spLocks noChangeShapeType="1"/>
            </p:cNvSpPr>
            <p:nvPr/>
          </p:nvSpPr>
          <p:spPr bwMode="auto">
            <a:xfrm>
              <a:off x="392" y="2177"/>
              <a:ext cx="4939" cy="0"/>
            </a:xfrm>
            <a:prstGeom prst="line">
              <a:avLst/>
            </a:prstGeom>
            <a:noFill/>
            <a:ln w="12700">
              <a:solidFill>
                <a:schemeClr val="tx2"/>
              </a:solidFill>
              <a:round/>
              <a:headEnd type="none" w="sm" len="sm"/>
              <a:tailEnd type="none" w="sm" len="sm"/>
            </a:ln>
            <a:effectLst/>
          </p:spPr>
          <p:txBody>
            <a:bodyPr wrap="none" anchor="ctr"/>
            <a:lstStyle/>
            <a:p>
              <a:endParaRPr lang="en-US"/>
            </a:p>
          </p:txBody>
        </p:sp>
        <p:sp>
          <p:nvSpPr>
            <p:cNvPr id="3093" name="Line 21"/>
            <p:cNvSpPr>
              <a:spLocks noChangeShapeType="1"/>
            </p:cNvSpPr>
            <p:nvPr/>
          </p:nvSpPr>
          <p:spPr bwMode="auto">
            <a:xfrm>
              <a:off x="392" y="2225"/>
              <a:ext cx="4939" cy="0"/>
            </a:xfrm>
            <a:prstGeom prst="line">
              <a:avLst/>
            </a:prstGeom>
            <a:noFill/>
            <a:ln w="12700">
              <a:solidFill>
                <a:schemeClr val="tx2"/>
              </a:solidFill>
              <a:round/>
              <a:headEnd type="none" w="sm" len="sm"/>
              <a:tailEnd type="none" w="sm" len="sm"/>
            </a:ln>
            <a:effectLst/>
          </p:spPr>
          <p:txBody>
            <a:bodyPr wrap="none" anchor="ctr"/>
            <a:lstStyle/>
            <a:p>
              <a:endParaRPr lang="en-US"/>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78B10AF-523F-4532-B597-C1C0383992F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24625" y="350838"/>
            <a:ext cx="1946275" cy="5429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50838"/>
            <a:ext cx="5686425" cy="54292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6D43BF0-5A71-4E41-802B-06BC797B2666}"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350838"/>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98500" y="1665288"/>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60900" y="1665288"/>
            <a:ext cx="3810000" cy="4114800"/>
          </a:xfrm>
        </p:spPr>
        <p:txBody>
          <a:bodyPr/>
          <a:lstStyle/>
          <a:p>
            <a:endParaRPr lang="en-US"/>
          </a:p>
        </p:txBody>
      </p:sp>
      <p:sp>
        <p:nvSpPr>
          <p:cNvPr id="5" name="Date Placeholder 4"/>
          <p:cNvSpPr>
            <a:spLocks noGrp="1"/>
          </p:cNvSpPr>
          <p:nvPr>
            <p:ph type="dt" sz="half" idx="10"/>
          </p:nvPr>
        </p:nvSpPr>
        <p:spPr>
          <a:xfrm>
            <a:off x="685800" y="616585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16585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165850"/>
            <a:ext cx="1905000" cy="457200"/>
          </a:xfrm>
        </p:spPr>
        <p:txBody>
          <a:bodyPr/>
          <a:lstStyle>
            <a:lvl1pPr>
              <a:defRPr/>
            </a:lvl1pPr>
          </a:lstStyle>
          <a:p>
            <a:fld id="{46D037B9-84A7-4AED-8935-3EAF32E15E5B}"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350838"/>
            <a:ext cx="77724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98500" y="1665288"/>
            <a:ext cx="3810000" cy="4114800"/>
          </a:xfrm>
        </p:spPr>
        <p:txBody>
          <a:bodyPr/>
          <a:lstStyle/>
          <a:p>
            <a:endParaRPr lang="en-US"/>
          </a:p>
        </p:txBody>
      </p:sp>
      <p:sp>
        <p:nvSpPr>
          <p:cNvPr id="4" name="Text Placeholder 3"/>
          <p:cNvSpPr>
            <a:spLocks noGrp="1"/>
          </p:cNvSpPr>
          <p:nvPr>
            <p:ph type="body" sz="half" idx="2"/>
          </p:nvPr>
        </p:nvSpPr>
        <p:spPr>
          <a:xfrm>
            <a:off x="4660900" y="1665288"/>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16585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16585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165850"/>
            <a:ext cx="1905000" cy="457200"/>
          </a:xfrm>
        </p:spPr>
        <p:txBody>
          <a:bodyPr/>
          <a:lstStyle>
            <a:lvl1pPr>
              <a:defRPr/>
            </a:lvl1pPr>
          </a:lstStyle>
          <a:p>
            <a:fld id="{8D78A00A-F5F9-416C-874C-AD5FD21293F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5257EF7-0F5E-469D-8503-E3FEB58BC351}"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B3BE5EA-3187-46B1-82E9-02A7970FB2F9}"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665288"/>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0900" y="1665288"/>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EA2C40F-F0C1-48DD-9575-BC2AD2B202F0}"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FB42B2B-2C22-4DE7-B1E8-2C8A3E3A1FFB}"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42FCF33D-5D1A-4A2A-9070-3D1E1EE4CF9F}"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BFD818F-B8EE-440B-8EBD-EF6DC35E593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9732A8C-E3EB-4D50-AD7D-E6A1F9C797E5}"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2B20391-56A7-4D6C-AFE4-9570172C896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38100" y="-12700"/>
            <a:ext cx="9239250" cy="6940550"/>
            <a:chOff x="-12" y="-10"/>
            <a:chExt cx="5820" cy="4372"/>
          </a:xfrm>
        </p:grpSpPr>
        <p:sp>
          <p:nvSpPr>
            <p:cNvPr id="1032" name="Rectangle 8"/>
            <p:cNvSpPr>
              <a:spLocks noChangeArrowheads="1"/>
            </p:cNvSpPr>
            <p:nvPr userDrawn="1"/>
          </p:nvSpPr>
          <p:spPr bwMode="invGray">
            <a:xfrm>
              <a:off x="5520" y="-8"/>
              <a:ext cx="287" cy="4364"/>
            </a:xfrm>
            <a:prstGeom prst="rect">
              <a:avLst/>
            </a:prstGeom>
            <a:gradFill rotWithShape="0">
              <a:gsLst>
                <a:gs pos="0">
                  <a:schemeClr val="bg2"/>
                </a:gs>
                <a:gs pos="100000">
                  <a:srgbClr val="006600"/>
                </a:gs>
              </a:gsLst>
              <a:lin ang="0" scaled="1"/>
            </a:gradFill>
            <a:ln w="9525">
              <a:noFill/>
              <a:miter lim="800000"/>
              <a:headEnd/>
              <a:tailEnd/>
            </a:ln>
            <a:effectLst/>
          </p:spPr>
          <p:txBody>
            <a:bodyPr wrap="none" anchor="ctr"/>
            <a:lstStyle/>
            <a:p>
              <a:endParaRPr lang="en-US"/>
            </a:p>
          </p:txBody>
        </p:sp>
        <p:sp>
          <p:nvSpPr>
            <p:cNvPr id="1033" name="Rectangle 9"/>
            <p:cNvSpPr>
              <a:spLocks noChangeArrowheads="1"/>
            </p:cNvSpPr>
            <p:nvPr userDrawn="1"/>
          </p:nvSpPr>
          <p:spPr bwMode="invGray">
            <a:xfrm>
              <a:off x="-8" y="-8"/>
              <a:ext cx="288" cy="4368"/>
            </a:xfrm>
            <a:prstGeom prst="rect">
              <a:avLst/>
            </a:prstGeom>
            <a:gradFill rotWithShape="0">
              <a:gsLst>
                <a:gs pos="0">
                  <a:srgbClr val="006600"/>
                </a:gs>
                <a:gs pos="100000">
                  <a:schemeClr val="bg2"/>
                </a:gs>
              </a:gsLst>
              <a:lin ang="0" scaled="1"/>
            </a:gradFill>
            <a:ln w="9525">
              <a:noFill/>
              <a:miter lim="800000"/>
              <a:headEnd/>
              <a:tailEnd/>
            </a:ln>
            <a:effectLst/>
          </p:spPr>
          <p:txBody>
            <a:bodyPr wrap="none" anchor="ctr"/>
            <a:lstStyle/>
            <a:p>
              <a:endParaRPr lang="en-US"/>
            </a:p>
          </p:txBody>
        </p:sp>
        <p:sp>
          <p:nvSpPr>
            <p:cNvPr id="1034" name="AutoShape 10"/>
            <p:cNvSpPr>
              <a:spLocks noChangeArrowheads="1"/>
            </p:cNvSpPr>
            <p:nvPr userDrawn="1"/>
          </p:nvSpPr>
          <p:spPr bwMode="invGray">
            <a:xfrm rot="-10800000" flipH="1" flipV="1">
              <a:off x="2" y="-10"/>
              <a:ext cx="5798" cy="288"/>
            </a:xfrm>
            <a:custGeom>
              <a:avLst/>
              <a:gdLst>
                <a:gd name="G0" fmla="+- 1089 0 0"/>
                <a:gd name="G1" fmla="+- 21600 0 1089"/>
                <a:gd name="G2" fmla="*/ 1089 1 2"/>
                <a:gd name="G3" fmla="+- 21600 0 G2"/>
                <a:gd name="G4" fmla="+/ 1089 21600 2"/>
                <a:gd name="G5" fmla="+/ G1 0 2"/>
                <a:gd name="G6" fmla="*/ 21600 21600 1089"/>
                <a:gd name="G7" fmla="*/ G6 1 2"/>
                <a:gd name="G8" fmla="+- 21600 0 G7"/>
                <a:gd name="G9" fmla="*/ 21600 1 2"/>
                <a:gd name="G10" fmla="+- 1089 0 G9"/>
                <a:gd name="G11" fmla="?: G10 G8 0"/>
                <a:gd name="G12" fmla="?: G10 G7 21600"/>
                <a:gd name="T0" fmla="*/ 21055 w 21600"/>
                <a:gd name="T1" fmla="*/ 10800 h 21600"/>
                <a:gd name="T2" fmla="*/ 10800 w 21600"/>
                <a:gd name="T3" fmla="*/ 21600 h 21600"/>
                <a:gd name="T4" fmla="*/ 545 w 21600"/>
                <a:gd name="T5" fmla="*/ 10800 h 21600"/>
                <a:gd name="T6" fmla="*/ 10800 w 21600"/>
                <a:gd name="T7" fmla="*/ 0 h 21600"/>
                <a:gd name="T8" fmla="*/ 2345 w 21600"/>
                <a:gd name="T9" fmla="*/ 2345 h 21600"/>
                <a:gd name="T10" fmla="*/ 19255 w 21600"/>
                <a:gd name="T11" fmla="*/ 19255 h 21600"/>
              </a:gdLst>
              <a:ahLst/>
              <a:cxnLst>
                <a:cxn ang="0">
                  <a:pos x="T0" y="T1"/>
                </a:cxn>
                <a:cxn ang="0">
                  <a:pos x="T2" y="T3"/>
                </a:cxn>
                <a:cxn ang="0">
                  <a:pos x="T4" y="T5"/>
                </a:cxn>
                <a:cxn ang="0">
                  <a:pos x="T6" y="T7"/>
                </a:cxn>
              </a:cxnLst>
              <a:rect l="T8" t="T9" r="T10" b="T11"/>
              <a:pathLst>
                <a:path w="21600" h="21600">
                  <a:moveTo>
                    <a:pt x="0" y="0"/>
                  </a:moveTo>
                  <a:lnTo>
                    <a:pt x="1089" y="21600"/>
                  </a:lnTo>
                  <a:lnTo>
                    <a:pt x="20511" y="21600"/>
                  </a:lnTo>
                  <a:lnTo>
                    <a:pt x="21600" y="0"/>
                  </a:lnTo>
                  <a:close/>
                </a:path>
              </a:pathLst>
            </a:custGeom>
            <a:gradFill rotWithShape="0">
              <a:gsLst>
                <a:gs pos="0">
                  <a:srgbClr val="006600"/>
                </a:gs>
                <a:gs pos="100000">
                  <a:schemeClr val="bg2"/>
                </a:gs>
              </a:gsLst>
              <a:lin ang="5400000" scaled="1"/>
            </a:gradFill>
            <a:ln w="9525">
              <a:noFill/>
              <a:miter lim="800000"/>
              <a:headEnd/>
              <a:tailEnd/>
            </a:ln>
            <a:effectLst/>
          </p:spPr>
          <p:txBody>
            <a:bodyPr wrap="none" anchor="ctr"/>
            <a:lstStyle/>
            <a:p>
              <a:endParaRPr lang="en-US"/>
            </a:p>
          </p:txBody>
        </p:sp>
        <p:sp>
          <p:nvSpPr>
            <p:cNvPr id="1035" name="AutoShape 11"/>
            <p:cNvSpPr>
              <a:spLocks noChangeArrowheads="1"/>
            </p:cNvSpPr>
            <p:nvPr userDrawn="1"/>
          </p:nvSpPr>
          <p:spPr bwMode="invGray">
            <a:xfrm flipV="1">
              <a:off x="-12" y="4072"/>
              <a:ext cx="5820" cy="290"/>
            </a:xfrm>
            <a:custGeom>
              <a:avLst/>
              <a:gdLst>
                <a:gd name="G0" fmla="+- 1100 0 0"/>
                <a:gd name="G1" fmla="+- 21600 0 1100"/>
                <a:gd name="G2" fmla="*/ 1100 1 2"/>
                <a:gd name="G3" fmla="+- 21600 0 G2"/>
                <a:gd name="G4" fmla="+/ 1100 21600 2"/>
                <a:gd name="G5" fmla="+/ G1 0 2"/>
                <a:gd name="G6" fmla="*/ 21600 21600 1100"/>
                <a:gd name="G7" fmla="*/ G6 1 2"/>
                <a:gd name="G8" fmla="+- 21600 0 G7"/>
                <a:gd name="G9" fmla="*/ 21600 1 2"/>
                <a:gd name="G10" fmla="+- 1100 0 G9"/>
                <a:gd name="G11" fmla="?: G10 G8 0"/>
                <a:gd name="G12" fmla="?: G10 G7 21600"/>
                <a:gd name="T0" fmla="*/ 21050 w 21600"/>
                <a:gd name="T1" fmla="*/ 10800 h 21600"/>
                <a:gd name="T2" fmla="*/ 10800 w 21600"/>
                <a:gd name="T3" fmla="*/ 21600 h 21600"/>
                <a:gd name="T4" fmla="*/ 550 w 21600"/>
                <a:gd name="T5" fmla="*/ 10800 h 21600"/>
                <a:gd name="T6" fmla="*/ 10800 w 21600"/>
                <a:gd name="T7" fmla="*/ 0 h 21600"/>
                <a:gd name="T8" fmla="*/ 2350 w 21600"/>
                <a:gd name="T9" fmla="*/ 2350 h 21600"/>
                <a:gd name="T10" fmla="*/ 19250 w 21600"/>
                <a:gd name="T11" fmla="*/ 19250 h 21600"/>
              </a:gdLst>
              <a:ahLst/>
              <a:cxnLst>
                <a:cxn ang="0">
                  <a:pos x="T0" y="T1"/>
                </a:cxn>
                <a:cxn ang="0">
                  <a:pos x="T2" y="T3"/>
                </a:cxn>
                <a:cxn ang="0">
                  <a:pos x="T4" y="T5"/>
                </a:cxn>
                <a:cxn ang="0">
                  <a:pos x="T6" y="T7"/>
                </a:cxn>
              </a:cxnLst>
              <a:rect l="T8" t="T9" r="T10" b="T11"/>
              <a:pathLst>
                <a:path w="21600" h="21600">
                  <a:moveTo>
                    <a:pt x="0" y="0"/>
                  </a:moveTo>
                  <a:lnTo>
                    <a:pt x="1100" y="21600"/>
                  </a:lnTo>
                  <a:lnTo>
                    <a:pt x="20500" y="21600"/>
                  </a:lnTo>
                  <a:lnTo>
                    <a:pt x="21600" y="0"/>
                  </a:lnTo>
                  <a:close/>
                </a:path>
              </a:pathLst>
            </a:custGeom>
            <a:gradFill rotWithShape="0">
              <a:gsLst>
                <a:gs pos="0">
                  <a:schemeClr val="bg2"/>
                </a:gs>
                <a:gs pos="100000">
                  <a:srgbClr val="006600"/>
                </a:gs>
              </a:gsLst>
              <a:lin ang="5400000" scaled="1"/>
            </a:gradFill>
            <a:ln w="9525">
              <a:noFill/>
              <a:miter lim="800000"/>
              <a:headEnd/>
              <a:tailEnd/>
            </a:ln>
            <a:effectLst/>
          </p:spPr>
          <p:txBody>
            <a:bodyPr wrap="none" anchor="ctr"/>
            <a:lstStyle/>
            <a:p>
              <a:endParaRPr lang="en-US"/>
            </a:p>
          </p:txBody>
        </p:sp>
        <p:sp>
          <p:nvSpPr>
            <p:cNvPr id="1036" name="Rectangle 12" descr="Green marble"/>
            <p:cNvSpPr>
              <a:spLocks noChangeArrowheads="1"/>
            </p:cNvSpPr>
            <p:nvPr userDrawn="1"/>
          </p:nvSpPr>
          <p:spPr bwMode="invGray">
            <a:xfrm>
              <a:off x="184" y="176"/>
              <a:ext cx="5432" cy="3988"/>
            </a:xfrm>
            <a:prstGeom prst="rect">
              <a:avLst/>
            </a:prstGeom>
            <a:blipFill dpi="0" rotWithShape="0">
              <a:blip r:embed="rId15" cstate="print"/>
              <a:srcRect/>
              <a:tile tx="0" ty="0" sx="100000" sy="100000" flip="none" algn="tl"/>
            </a:blipFill>
            <a:ln w="12700">
              <a:noFill/>
              <a:miter lim="800000"/>
              <a:headEnd type="none" w="sm" len="sm"/>
              <a:tailEnd type="none" w="sm" len="sm"/>
            </a:ln>
            <a:effectLst/>
          </p:spPr>
          <p:txBody>
            <a:bodyPr wrap="none" anchor="ctr"/>
            <a:lstStyle/>
            <a:p>
              <a:endParaRPr lang="en-US"/>
            </a:p>
          </p:txBody>
        </p:sp>
      </p:grpSp>
      <p:sp>
        <p:nvSpPr>
          <p:cNvPr id="1026" name="Rectangle 2"/>
          <p:cNvSpPr>
            <a:spLocks noGrp="1" noChangeArrowheads="1"/>
          </p:cNvSpPr>
          <p:nvPr>
            <p:ph type="title"/>
          </p:nvPr>
        </p:nvSpPr>
        <p:spPr bwMode="auto">
          <a:xfrm>
            <a:off x="685800" y="350838"/>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98500" y="1665288"/>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16585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16585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16585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982B0985-8E78-49B1-9227-7D3822A23A98}"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charset="0"/>
        </a:defRPr>
      </a:lvl2pPr>
      <a:lvl3pPr algn="ctr" rtl="0" fontAlgn="base">
        <a:spcBef>
          <a:spcPct val="0"/>
        </a:spcBef>
        <a:spcAft>
          <a:spcPct val="0"/>
        </a:spcAft>
        <a:defRPr sz="4400">
          <a:solidFill>
            <a:schemeClr val="tx2"/>
          </a:solidFill>
          <a:latin typeface="Times New Roman" charset="0"/>
        </a:defRPr>
      </a:lvl3pPr>
      <a:lvl4pPr algn="ctr" rtl="0" fontAlgn="base">
        <a:spcBef>
          <a:spcPct val="0"/>
        </a:spcBef>
        <a:spcAft>
          <a:spcPct val="0"/>
        </a:spcAft>
        <a:defRPr sz="4400">
          <a:solidFill>
            <a:schemeClr val="tx2"/>
          </a:solidFill>
          <a:latin typeface="Times New Roman" charset="0"/>
        </a:defRPr>
      </a:lvl4pPr>
      <a:lvl5pPr algn="ctr" rtl="0" fontAlgn="base">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fontAlgn="base">
        <a:spcBef>
          <a:spcPct val="20000"/>
        </a:spcBef>
        <a:spcAft>
          <a:spcPct val="0"/>
        </a:spcAft>
        <a:buClr>
          <a:schemeClr val="tx2"/>
        </a:buClr>
        <a:buSzPct val="115000"/>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lr>
          <a:schemeClr val="tx2"/>
        </a:buClr>
        <a:buSzPct val="115000"/>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lr>
          <a:schemeClr val="tx2"/>
        </a:buClr>
        <a:buSzPct val="110000"/>
        <a:buChar char="•"/>
        <a:defRPr sz="2000">
          <a:solidFill>
            <a:schemeClr val="tx1"/>
          </a:solidFill>
          <a:latin typeface="+mn-lt"/>
        </a:defRPr>
      </a:lvl5pPr>
      <a:lvl6pPr marL="2514600" indent="-228600" algn="l" rtl="0" fontAlgn="base">
        <a:spcBef>
          <a:spcPct val="20000"/>
        </a:spcBef>
        <a:spcAft>
          <a:spcPct val="0"/>
        </a:spcAft>
        <a:buClr>
          <a:schemeClr val="tx2"/>
        </a:buClr>
        <a:buSzPct val="110000"/>
        <a:buChar char="•"/>
        <a:defRPr sz="2000">
          <a:solidFill>
            <a:schemeClr val="tx1"/>
          </a:solidFill>
          <a:latin typeface="+mn-lt"/>
        </a:defRPr>
      </a:lvl6pPr>
      <a:lvl7pPr marL="2971800" indent="-228600" algn="l" rtl="0" fontAlgn="base">
        <a:spcBef>
          <a:spcPct val="20000"/>
        </a:spcBef>
        <a:spcAft>
          <a:spcPct val="0"/>
        </a:spcAft>
        <a:buClr>
          <a:schemeClr val="tx2"/>
        </a:buClr>
        <a:buSzPct val="110000"/>
        <a:buChar char="•"/>
        <a:defRPr sz="2000">
          <a:solidFill>
            <a:schemeClr val="tx1"/>
          </a:solidFill>
          <a:latin typeface="+mn-lt"/>
        </a:defRPr>
      </a:lvl7pPr>
      <a:lvl8pPr marL="3429000" indent="-228600" algn="l" rtl="0" fontAlgn="base">
        <a:spcBef>
          <a:spcPct val="20000"/>
        </a:spcBef>
        <a:spcAft>
          <a:spcPct val="0"/>
        </a:spcAft>
        <a:buClr>
          <a:schemeClr val="tx2"/>
        </a:buClr>
        <a:buSzPct val="110000"/>
        <a:buChar char="•"/>
        <a:defRPr sz="2000">
          <a:solidFill>
            <a:schemeClr val="tx1"/>
          </a:solidFill>
          <a:latin typeface="+mn-lt"/>
        </a:defRPr>
      </a:lvl8pPr>
      <a:lvl9pPr marL="3886200" indent="-228600" algn="l" rtl="0" fontAlgn="base">
        <a:spcBef>
          <a:spcPct val="20000"/>
        </a:spcBef>
        <a:spcAft>
          <a:spcPct val="0"/>
        </a:spcAft>
        <a:buClr>
          <a:schemeClr val="tx2"/>
        </a:buClr>
        <a:buSzPct val="11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ctrTitle"/>
          </p:nvPr>
        </p:nvSpPr>
        <p:spPr/>
        <p:txBody>
          <a:bodyPr/>
          <a:lstStyle/>
          <a:p>
            <a:r>
              <a:rPr lang="en-US" dirty="0" smtClean="0"/>
              <a:t>Western Civilization to 1500</a:t>
            </a:r>
            <a:endParaRPr lang="en-US" dirty="0"/>
          </a:p>
        </p:txBody>
      </p:sp>
      <p:sp>
        <p:nvSpPr>
          <p:cNvPr id="26627" name="Rectangle 3"/>
          <p:cNvSpPr>
            <a:spLocks noGrp="1" noChangeArrowheads="1"/>
          </p:cNvSpPr>
          <p:nvPr>
            <p:ph type="subTitle" idx="1"/>
          </p:nvPr>
        </p:nvSpPr>
        <p:spPr/>
        <p:txBody>
          <a:bodyPr/>
          <a:lstStyle/>
          <a:p>
            <a:r>
              <a:rPr lang="en-US" dirty="0" smtClean="0"/>
              <a:t>Lecture 24: Roman Empire: 3</a:t>
            </a:r>
            <a:r>
              <a:rPr lang="en-US" baseline="30000" dirty="0" smtClean="0"/>
              <a:t>rd</a:t>
            </a:r>
            <a:r>
              <a:rPr lang="en-US" dirty="0" smtClean="0"/>
              <a:t>-Century Crisis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1026"/>
          <p:cNvSpPr>
            <a:spLocks noGrp="1" noChangeArrowheads="1"/>
          </p:cNvSpPr>
          <p:nvPr>
            <p:ph type="title"/>
          </p:nvPr>
        </p:nvSpPr>
        <p:spPr/>
        <p:txBody>
          <a:bodyPr/>
          <a:lstStyle/>
          <a:p>
            <a:r>
              <a:rPr lang="en-US"/>
              <a:t>The Empire’s Peak</a:t>
            </a:r>
          </a:p>
        </p:txBody>
      </p:sp>
      <p:sp>
        <p:nvSpPr>
          <p:cNvPr id="27651" name="Rectangle 1027"/>
          <p:cNvSpPr>
            <a:spLocks noGrp="1" noChangeArrowheads="1"/>
          </p:cNvSpPr>
          <p:nvPr>
            <p:ph type="body" sz="half" idx="1"/>
          </p:nvPr>
        </p:nvSpPr>
        <p:spPr/>
        <p:txBody>
          <a:bodyPr/>
          <a:lstStyle/>
          <a:p>
            <a:r>
              <a:rPr lang="en-US" sz="2800" dirty="0"/>
              <a:t>3.5 million sq miles</a:t>
            </a:r>
          </a:p>
          <a:p>
            <a:r>
              <a:rPr lang="en-US" sz="2800" dirty="0"/>
              <a:t>50 million people</a:t>
            </a:r>
          </a:p>
          <a:p>
            <a:r>
              <a:rPr lang="en-US" sz="2800" dirty="0"/>
              <a:t>Defensive policy beginning 2</a:t>
            </a:r>
            <a:r>
              <a:rPr lang="en-US" sz="2800" baseline="30000" dirty="0"/>
              <a:t>nd</a:t>
            </a:r>
            <a:r>
              <a:rPr lang="en-US" sz="2800" dirty="0"/>
              <a:t> century</a:t>
            </a:r>
          </a:p>
          <a:p>
            <a:r>
              <a:rPr lang="en-US" sz="2800" dirty="0"/>
              <a:t>Frontier weaknesses</a:t>
            </a:r>
          </a:p>
          <a:p>
            <a:r>
              <a:rPr lang="en-US" sz="2800" dirty="0"/>
              <a:t>Dilution of army</a:t>
            </a:r>
          </a:p>
        </p:txBody>
      </p:sp>
      <p:pic>
        <p:nvPicPr>
          <p:cNvPr id="27653" name="Picture 1029" descr="Rome200AD"/>
          <p:cNvPicPr>
            <a:picLocks noGrp="1" noChangeAspect="1" noChangeArrowheads="1"/>
          </p:cNvPicPr>
          <p:nvPr>
            <p:ph type="clipArt" sz="half" idx="2"/>
          </p:nvPr>
        </p:nvPicPr>
        <p:blipFill>
          <a:blip r:embed="rId3" cstate="print"/>
          <a:srcRect/>
          <a:stretch>
            <a:fillRect/>
          </a:stretch>
        </p:blipFill>
        <p:spPr>
          <a:xfrm>
            <a:off x="4660900" y="2330450"/>
            <a:ext cx="3810000" cy="2782888"/>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Effect transition="in" filter="fade">
                                      <p:cBhvr>
                                        <p:cTn id="7" dur="2000"/>
                                        <p:tgtEl>
                                          <p:spTgt spid="276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7651">
                                            <p:txEl>
                                              <p:pRg st="1" end="1"/>
                                            </p:txEl>
                                          </p:spTgt>
                                        </p:tgtEl>
                                        <p:attrNameLst>
                                          <p:attrName>style.visibility</p:attrName>
                                        </p:attrNameLst>
                                      </p:cBhvr>
                                      <p:to>
                                        <p:strVal val="visible"/>
                                      </p:to>
                                    </p:set>
                                    <p:animEffect transition="in" filter="fade">
                                      <p:cBhvr>
                                        <p:cTn id="12" dur="2000"/>
                                        <p:tgtEl>
                                          <p:spTgt spid="2765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7651">
                                            <p:txEl>
                                              <p:pRg st="2" end="2"/>
                                            </p:txEl>
                                          </p:spTgt>
                                        </p:tgtEl>
                                        <p:attrNameLst>
                                          <p:attrName>style.visibility</p:attrName>
                                        </p:attrNameLst>
                                      </p:cBhvr>
                                      <p:to>
                                        <p:strVal val="visible"/>
                                      </p:to>
                                    </p:set>
                                    <p:animEffect transition="in" filter="fade">
                                      <p:cBhvr>
                                        <p:cTn id="17" dur="2000"/>
                                        <p:tgtEl>
                                          <p:spTgt spid="2765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7651">
                                            <p:txEl>
                                              <p:pRg st="3" end="3"/>
                                            </p:txEl>
                                          </p:spTgt>
                                        </p:tgtEl>
                                        <p:attrNameLst>
                                          <p:attrName>style.visibility</p:attrName>
                                        </p:attrNameLst>
                                      </p:cBhvr>
                                      <p:to>
                                        <p:strVal val="visible"/>
                                      </p:to>
                                    </p:set>
                                    <p:animEffect transition="in" filter="fade">
                                      <p:cBhvr>
                                        <p:cTn id="22" dur="2000"/>
                                        <p:tgtEl>
                                          <p:spTgt spid="2765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7651">
                                            <p:txEl>
                                              <p:pRg st="4" end="4"/>
                                            </p:txEl>
                                          </p:spTgt>
                                        </p:tgtEl>
                                        <p:attrNameLst>
                                          <p:attrName>style.visibility</p:attrName>
                                        </p:attrNameLst>
                                      </p:cBhvr>
                                      <p:to>
                                        <p:strVal val="visible"/>
                                      </p:to>
                                    </p:set>
                                    <p:animEffect transition="in" filter="fade">
                                      <p:cBhvr>
                                        <p:cTn id="27" dur="2000"/>
                                        <p:tgtEl>
                                          <p:spTgt spid="276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t>Economy</a:t>
            </a:r>
          </a:p>
        </p:txBody>
      </p:sp>
      <p:sp>
        <p:nvSpPr>
          <p:cNvPr id="29699" name="Rectangle 3"/>
          <p:cNvSpPr>
            <a:spLocks noGrp="1" noChangeArrowheads="1"/>
          </p:cNvSpPr>
          <p:nvPr>
            <p:ph type="body" sz="half" idx="1"/>
          </p:nvPr>
        </p:nvSpPr>
        <p:spPr/>
        <p:txBody>
          <a:bodyPr/>
          <a:lstStyle/>
          <a:p>
            <a:pPr>
              <a:lnSpc>
                <a:spcPct val="90000"/>
              </a:lnSpc>
            </a:pPr>
            <a:r>
              <a:rPr lang="en-US" sz="2800" dirty="0"/>
              <a:t>Role of cities</a:t>
            </a:r>
          </a:p>
          <a:p>
            <a:pPr lvl="1">
              <a:lnSpc>
                <a:spcPct val="90000"/>
              </a:lnSpc>
            </a:pPr>
            <a:r>
              <a:rPr lang="en-US" sz="2400" dirty="0"/>
              <a:t>Rome</a:t>
            </a:r>
          </a:p>
          <a:p>
            <a:pPr lvl="1">
              <a:lnSpc>
                <a:spcPct val="90000"/>
              </a:lnSpc>
            </a:pPr>
            <a:r>
              <a:rPr lang="en-US" sz="2400" dirty="0"/>
              <a:t>Alexandria</a:t>
            </a:r>
          </a:p>
          <a:p>
            <a:pPr lvl="1">
              <a:lnSpc>
                <a:spcPct val="90000"/>
              </a:lnSpc>
            </a:pPr>
            <a:r>
              <a:rPr lang="en-US" sz="2400" dirty="0"/>
              <a:t>Ephesus</a:t>
            </a:r>
          </a:p>
          <a:p>
            <a:pPr lvl="1">
              <a:lnSpc>
                <a:spcPct val="90000"/>
              </a:lnSpc>
            </a:pPr>
            <a:r>
              <a:rPr lang="en-US" sz="2400" dirty="0"/>
              <a:t>Antioch</a:t>
            </a:r>
          </a:p>
          <a:p>
            <a:pPr>
              <a:lnSpc>
                <a:spcPct val="90000"/>
              </a:lnSpc>
            </a:pPr>
            <a:r>
              <a:rPr lang="en-US" sz="2800" dirty="0"/>
              <a:t>Trade and trade routes</a:t>
            </a:r>
          </a:p>
          <a:p>
            <a:pPr>
              <a:lnSpc>
                <a:spcPct val="90000"/>
              </a:lnSpc>
            </a:pPr>
            <a:r>
              <a:rPr lang="en-US" sz="2800" dirty="0"/>
              <a:t>Agriculture</a:t>
            </a:r>
          </a:p>
          <a:p>
            <a:pPr lvl="1">
              <a:lnSpc>
                <a:spcPct val="90000"/>
              </a:lnSpc>
            </a:pPr>
            <a:r>
              <a:rPr lang="en-US" sz="2400" i="1" dirty="0" err="1"/>
              <a:t>Latifundia</a:t>
            </a:r>
            <a:endParaRPr lang="en-US" sz="2400" i="1" dirty="0"/>
          </a:p>
          <a:p>
            <a:pPr lvl="1">
              <a:lnSpc>
                <a:spcPct val="90000"/>
              </a:lnSpc>
            </a:pPr>
            <a:r>
              <a:rPr lang="en-US" sz="2400" i="1" dirty="0" err="1"/>
              <a:t>Coloni</a:t>
            </a:r>
            <a:endParaRPr lang="en-US" sz="2400" i="1" dirty="0"/>
          </a:p>
        </p:txBody>
      </p:sp>
      <p:pic>
        <p:nvPicPr>
          <p:cNvPr id="29701" name="Picture 5" descr="Rome200AD"/>
          <p:cNvPicPr>
            <a:picLocks noGrp="1" noChangeAspect="1" noChangeArrowheads="1"/>
          </p:cNvPicPr>
          <p:nvPr>
            <p:ph type="clipArt" sz="half" idx="2"/>
          </p:nvPr>
        </p:nvPicPr>
        <p:blipFill>
          <a:blip r:embed="rId3" cstate="print"/>
          <a:srcRect/>
          <a:stretch>
            <a:fillRect/>
          </a:stretch>
        </p:blipFill>
        <p:spPr>
          <a:xfrm>
            <a:off x="4660900" y="2330450"/>
            <a:ext cx="3810000" cy="2782888"/>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fade">
                                      <p:cBhvr>
                                        <p:cTn id="7" dur="2000"/>
                                        <p:tgtEl>
                                          <p:spTgt spid="2969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9699">
                                            <p:txEl>
                                              <p:pRg st="1" end="1"/>
                                            </p:txEl>
                                          </p:spTgt>
                                        </p:tgtEl>
                                        <p:attrNameLst>
                                          <p:attrName>style.visibility</p:attrName>
                                        </p:attrNameLst>
                                      </p:cBhvr>
                                      <p:to>
                                        <p:strVal val="visible"/>
                                      </p:to>
                                    </p:set>
                                    <p:animEffect transition="in" filter="fade">
                                      <p:cBhvr>
                                        <p:cTn id="10" dur="2000"/>
                                        <p:tgtEl>
                                          <p:spTgt spid="29699">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9699">
                                            <p:txEl>
                                              <p:pRg st="2" end="2"/>
                                            </p:txEl>
                                          </p:spTgt>
                                        </p:tgtEl>
                                        <p:attrNameLst>
                                          <p:attrName>style.visibility</p:attrName>
                                        </p:attrNameLst>
                                      </p:cBhvr>
                                      <p:to>
                                        <p:strVal val="visible"/>
                                      </p:to>
                                    </p:set>
                                    <p:animEffect transition="in" filter="fade">
                                      <p:cBhvr>
                                        <p:cTn id="13" dur="2000"/>
                                        <p:tgtEl>
                                          <p:spTgt spid="29699">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9699">
                                            <p:txEl>
                                              <p:pRg st="3" end="3"/>
                                            </p:txEl>
                                          </p:spTgt>
                                        </p:tgtEl>
                                        <p:attrNameLst>
                                          <p:attrName>style.visibility</p:attrName>
                                        </p:attrNameLst>
                                      </p:cBhvr>
                                      <p:to>
                                        <p:strVal val="visible"/>
                                      </p:to>
                                    </p:set>
                                    <p:animEffect transition="in" filter="fade">
                                      <p:cBhvr>
                                        <p:cTn id="16" dur="2000"/>
                                        <p:tgtEl>
                                          <p:spTgt spid="29699">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9699">
                                            <p:txEl>
                                              <p:pRg st="4" end="4"/>
                                            </p:txEl>
                                          </p:spTgt>
                                        </p:tgtEl>
                                        <p:attrNameLst>
                                          <p:attrName>style.visibility</p:attrName>
                                        </p:attrNameLst>
                                      </p:cBhvr>
                                      <p:to>
                                        <p:strVal val="visible"/>
                                      </p:to>
                                    </p:set>
                                    <p:animEffect transition="in" filter="fade">
                                      <p:cBhvr>
                                        <p:cTn id="19" dur="2000"/>
                                        <p:tgtEl>
                                          <p:spTgt spid="29699">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9699">
                                            <p:txEl>
                                              <p:pRg st="5" end="5"/>
                                            </p:txEl>
                                          </p:spTgt>
                                        </p:tgtEl>
                                        <p:attrNameLst>
                                          <p:attrName>style.visibility</p:attrName>
                                        </p:attrNameLst>
                                      </p:cBhvr>
                                      <p:to>
                                        <p:strVal val="visible"/>
                                      </p:to>
                                    </p:set>
                                    <p:animEffect transition="in" filter="fade">
                                      <p:cBhvr>
                                        <p:cTn id="24" dur="2000"/>
                                        <p:tgtEl>
                                          <p:spTgt spid="29699">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29699">
                                            <p:txEl>
                                              <p:pRg st="6" end="6"/>
                                            </p:txEl>
                                          </p:spTgt>
                                        </p:tgtEl>
                                        <p:attrNameLst>
                                          <p:attrName>style.visibility</p:attrName>
                                        </p:attrNameLst>
                                      </p:cBhvr>
                                      <p:to>
                                        <p:strVal val="visible"/>
                                      </p:to>
                                    </p:set>
                                    <p:animEffect transition="in" filter="fade">
                                      <p:cBhvr>
                                        <p:cTn id="29" dur="2000"/>
                                        <p:tgtEl>
                                          <p:spTgt spid="29699">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29699">
                                            <p:txEl>
                                              <p:pRg st="7" end="7"/>
                                            </p:txEl>
                                          </p:spTgt>
                                        </p:tgtEl>
                                        <p:attrNameLst>
                                          <p:attrName>style.visibility</p:attrName>
                                        </p:attrNameLst>
                                      </p:cBhvr>
                                      <p:to>
                                        <p:strVal val="visible"/>
                                      </p:to>
                                    </p:set>
                                    <p:animEffect transition="in" filter="fade">
                                      <p:cBhvr>
                                        <p:cTn id="32" dur="2000"/>
                                        <p:tgtEl>
                                          <p:spTgt spid="29699">
                                            <p:txEl>
                                              <p:pRg st="7" end="7"/>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29699">
                                            <p:txEl>
                                              <p:pRg st="8" end="8"/>
                                            </p:txEl>
                                          </p:spTgt>
                                        </p:tgtEl>
                                        <p:attrNameLst>
                                          <p:attrName>style.visibility</p:attrName>
                                        </p:attrNameLst>
                                      </p:cBhvr>
                                      <p:to>
                                        <p:strVal val="visible"/>
                                      </p:to>
                                    </p:set>
                                    <p:animEffect transition="in" filter="fade">
                                      <p:cBhvr>
                                        <p:cTn id="35" dur="2000"/>
                                        <p:tgtEl>
                                          <p:spTgt spid="2969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t>Imperial Rome</a:t>
            </a:r>
          </a:p>
        </p:txBody>
      </p:sp>
      <p:sp>
        <p:nvSpPr>
          <p:cNvPr id="31748" name="Rectangle 4"/>
          <p:cNvSpPr>
            <a:spLocks noGrp="1" noChangeArrowheads="1"/>
          </p:cNvSpPr>
          <p:nvPr>
            <p:ph type="body" sz="half" idx="2"/>
          </p:nvPr>
        </p:nvSpPr>
        <p:spPr/>
        <p:txBody>
          <a:bodyPr/>
          <a:lstStyle/>
          <a:p>
            <a:r>
              <a:rPr lang="en-US" sz="2800" dirty="0"/>
              <a:t>Living conditions</a:t>
            </a:r>
          </a:p>
          <a:p>
            <a:r>
              <a:rPr lang="en-US" sz="2800" dirty="0"/>
              <a:t>Fire of 64</a:t>
            </a:r>
          </a:p>
          <a:p>
            <a:r>
              <a:rPr lang="en-US" sz="2800" dirty="0"/>
              <a:t>Public buildings</a:t>
            </a:r>
          </a:p>
          <a:p>
            <a:r>
              <a:rPr lang="en-US" sz="2800" dirty="0"/>
              <a:t>“Bread and Circuses”</a:t>
            </a:r>
          </a:p>
          <a:p>
            <a:r>
              <a:rPr lang="en-US" sz="2800" dirty="0"/>
              <a:t>Gladiatorial shows, public executions</a:t>
            </a:r>
          </a:p>
        </p:txBody>
      </p:sp>
      <p:pic>
        <p:nvPicPr>
          <p:cNvPr id="31749" name="Picture 5" descr="Colosseum Interior"/>
          <p:cNvPicPr>
            <a:picLocks noGrp="1" noChangeAspect="1" noChangeArrowheads="1"/>
          </p:cNvPicPr>
          <p:nvPr>
            <p:ph type="clipArt" sz="half" idx="1"/>
          </p:nvPr>
        </p:nvPicPr>
        <p:blipFill>
          <a:blip r:embed="rId3" cstate="print"/>
          <a:srcRect/>
          <a:stretch>
            <a:fillRect/>
          </a:stretch>
        </p:blipFill>
        <p:spPr>
          <a:xfrm>
            <a:off x="698500" y="2014538"/>
            <a:ext cx="3810000" cy="3414712"/>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748">
                                            <p:txEl>
                                              <p:pRg st="0" end="0"/>
                                            </p:txEl>
                                          </p:spTgt>
                                        </p:tgtEl>
                                        <p:attrNameLst>
                                          <p:attrName>style.visibility</p:attrName>
                                        </p:attrNameLst>
                                      </p:cBhvr>
                                      <p:to>
                                        <p:strVal val="visible"/>
                                      </p:to>
                                    </p:set>
                                    <p:animEffect transition="in" filter="fade">
                                      <p:cBhvr>
                                        <p:cTn id="7" dur="2000"/>
                                        <p:tgtEl>
                                          <p:spTgt spid="3174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748">
                                            <p:txEl>
                                              <p:pRg st="1" end="1"/>
                                            </p:txEl>
                                          </p:spTgt>
                                        </p:tgtEl>
                                        <p:attrNameLst>
                                          <p:attrName>style.visibility</p:attrName>
                                        </p:attrNameLst>
                                      </p:cBhvr>
                                      <p:to>
                                        <p:strVal val="visible"/>
                                      </p:to>
                                    </p:set>
                                    <p:animEffect transition="in" filter="fade">
                                      <p:cBhvr>
                                        <p:cTn id="12" dur="2000"/>
                                        <p:tgtEl>
                                          <p:spTgt spid="3174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748">
                                            <p:txEl>
                                              <p:pRg st="2" end="2"/>
                                            </p:txEl>
                                          </p:spTgt>
                                        </p:tgtEl>
                                        <p:attrNameLst>
                                          <p:attrName>style.visibility</p:attrName>
                                        </p:attrNameLst>
                                      </p:cBhvr>
                                      <p:to>
                                        <p:strVal val="visible"/>
                                      </p:to>
                                    </p:set>
                                    <p:animEffect transition="in" filter="fade">
                                      <p:cBhvr>
                                        <p:cTn id="17" dur="2000"/>
                                        <p:tgtEl>
                                          <p:spTgt spid="3174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1748">
                                            <p:txEl>
                                              <p:pRg st="3" end="3"/>
                                            </p:txEl>
                                          </p:spTgt>
                                        </p:tgtEl>
                                        <p:attrNameLst>
                                          <p:attrName>style.visibility</p:attrName>
                                        </p:attrNameLst>
                                      </p:cBhvr>
                                      <p:to>
                                        <p:strVal val="visible"/>
                                      </p:to>
                                    </p:set>
                                    <p:animEffect transition="in" filter="fade">
                                      <p:cBhvr>
                                        <p:cTn id="22" dur="2000"/>
                                        <p:tgtEl>
                                          <p:spTgt spid="3174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1748">
                                            <p:txEl>
                                              <p:pRg st="4" end="4"/>
                                            </p:txEl>
                                          </p:spTgt>
                                        </p:tgtEl>
                                        <p:attrNameLst>
                                          <p:attrName>style.visibility</p:attrName>
                                        </p:attrNameLst>
                                      </p:cBhvr>
                                      <p:to>
                                        <p:strVal val="visible"/>
                                      </p:to>
                                    </p:set>
                                    <p:animEffect transition="in" filter="fade">
                                      <p:cBhvr>
                                        <p:cTn id="27" dur="2000"/>
                                        <p:tgtEl>
                                          <p:spTgt spid="3174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8"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t>“Terrible Third Century”</a:t>
            </a:r>
          </a:p>
        </p:txBody>
      </p:sp>
      <p:sp>
        <p:nvSpPr>
          <p:cNvPr id="33795" name="Rectangle 3"/>
          <p:cNvSpPr>
            <a:spLocks noGrp="1" noChangeArrowheads="1"/>
          </p:cNvSpPr>
          <p:nvPr>
            <p:ph type="body" idx="1"/>
          </p:nvPr>
        </p:nvSpPr>
        <p:spPr/>
        <p:txBody>
          <a:bodyPr/>
          <a:lstStyle/>
          <a:p>
            <a:pPr>
              <a:lnSpc>
                <a:spcPct val="90000"/>
              </a:lnSpc>
            </a:pPr>
            <a:r>
              <a:rPr lang="en-US" dirty="0"/>
              <a:t>Instability after 180</a:t>
            </a:r>
          </a:p>
          <a:p>
            <a:pPr lvl="1">
              <a:lnSpc>
                <a:spcPct val="90000"/>
              </a:lnSpc>
            </a:pPr>
            <a:r>
              <a:rPr lang="en-US" dirty="0"/>
              <a:t>Commodus (180-192)</a:t>
            </a:r>
          </a:p>
          <a:p>
            <a:pPr lvl="1">
              <a:lnSpc>
                <a:spcPct val="90000"/>
              </a:lnSpc>
            </a:pPr>
            <a:r>
              <a:rPr lang="en-US" dirty="0" err="1"/>
              <a:t>Septimius</a:t>
            </a:r>
            <a:r>
              <a:rPr lang="en-US" dirty="0"/>
              <a:t> Severus, </a:t>
            </a:r>
            <a:r>
              <a:rPr lang="en-US" dirty="0" err="1"/>
              <a:t>Severan</a:t>
            </a:r>
            <a:r>
              <a:rPr lang="en-US" dirty="0"/>
              <a:t> dynasty (193-235)</a:t>
            </a:r>
          </a:p>
          <a:p>
            <a:pPr>
              <a:lnSpc>
                <a:spcPct val="90000"/>
              </a:lnSpc>
            </a:pPr>
            <a:r>
              <a:rPr lang="en-US" dirty="0"/>
              <a:t>Military anarchy (235-284)</a:t>
            </a:r>
          </a:p>
          <a:p>
            <a:pPr lvl="1">
              <a:lnSpc>
                <a:spcPct val="90000"/>
              </a:lnSpc>
            </a:pPr>
            <a:r>
              <a:rPr lang="en-US" dirty="0"/>
              <a:t>22 emperors in 50 years; 20 died violently</a:t>
            </a:r>
          </a:p>
          <a:p>
            <a:pPr lvl="1">
              <a:lnSpc>
                <a:spcPct val="90000"/>
              </a:lnSpc>
            </a:pPr>
            <a:r>
              <a:rPr lang="en-US" dirty="0"/>
              <a:t>Capture of Valerian (253-260) by Persians</a:t>
            </a:r>
          </a:p>
          <a:p>
            <a:pPr lvl="1">
              <a:lnSpc>
                <a:spcPct val="90000"/>
              </a:lnSpc>
            </a:pPr>
            <a:r>
              <a:rPr lang="en-US" dirty="0"/>
              <a:t>Germanic invasions</a:t>
            </a:r>
          </a:p>
          <a:p>
            <a:pPr lvl="1">
              <a:lnSpc>
                <a:spcPct val="90000"/>
              </a:lnSpc>
            </a:pPr>
            <a:r>
              <a:rPr lang="en-US" dirty="0"/>
              <a:t>Population decline, economic collapse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Effect transition="in" filter="fade">
                                      <p:cBhvr>
                                        <p:cTn id="7" dur="2000"/>
                                        <p:tgtEl>
                                          <p:spTgt spid="33795">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3795">
                                            <p:txEl>
                                              <p:pRg st="1" end="1"/>
                                            </p:txEl>
                                          </p:spTgt>
                                        </p:tgtEl>
                                        <p:attrNameLst>
                                          <p:attrName>style.visibility</p:attrName>
                                        </p:attrNameLst>
                                      </p:cBhvr>
                                      <p:to>
                                        <p:strVal val="visible"/>
                                      </p:to>
                                    </p:set>
                                    <p:animEffect transition="in" filter="fade">
                                      <p:cBhvr>
                                        <p:cTn id="10" dur="2000"/>
                                        <p:tgtEl>
                                          <p:spTgt spid="33795">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3795">
                                            <p:txEl>
                                              <p:pRg st="2" end="2"/>
                                            </p:txEl>
                                          </p:spTgt>
                                        </p:tgtEl>
                                        <p:attrNameLst>
                                          <p:attrName>style.visibility</p:attrName>
                                        </p:attrNameLst>
                                      </p:cBhvr>
                                      <p:to>
                                        <p:strVal val="visible"/>
                                      </p:to>
                                    </p:set>
                                    <p:animEffect transition="in" filter="fade">
                                      <p:cBhvr>
                                        <p:cTn id="13" dur="2000"/>
                                        <p:tgtEl>
                                          <p:spTgt spid="33795">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3795">
                                            <p:txEl>
                                              <p:pRg st="3" end="3"/>
                                            </p:txEl>
                                          </p:spTgt>
                                        </p:tgtEl>
                                        <p:attrNameLst>
                                          <p:attrName>style.visibility</p:attrName>
                                        </p:attrNameLst>
                                      </p:cBhvr>
                                      <p:to>
                                        <p:strVal val="visible"/>
                                      </p:to>
                                    </p:set>
                                    <p:animEffect transition="in" filter="fade">
                                      <p:cBhvr>
                                        <p:cTn id="18" dur="2000"/>
                                        <p:tgtEl>
                                          <p:spTgt spid="33795">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3795">
                                            <p:txEl>
                                              <p:pRg st="4" end="4"/>
                                            </p:txEl>
                                          </p:spTgt>
                                        </p:tgtEl>
                                        <p:attrNameLst>
                                          <p:attrName>style.visibility</p:attrName>
                                        </p:attrNameLst>
                                      </p:cBhvr>
                                      <p:to>
                                        <p:strVal val="visible"/>
                                      </p:to>
                                    </p:set>
                                    <p:animEffect transition="in" filter="fade">
                                      <p:cBhvr>
                                        <p:cTn id="21" dur="2000"/>
                                        <p:tgtEl>
                                          <p:spTgt spid="33795">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3795">
                                            <p:txEl>
                                              <p:pRg st="5" end="5"/>
                                            </p:txEl>
                                          </p:spTgt>
                                        </p:tgtEl>
                                        <p:attrNameLst>
                                          <p:attrName>style.visibility</p:attrName>
                                        </p:attrNameLst>
                                      </p:cBhvr>
                                      <p:to>
                                        <p:strVal val="visible"/>
                                      </p:to>
                                    </p:set>
                                    <p:animEffect transition="in" filter="fade">
                                      <p:cBhvr>
                                        <p:cTn id="24" dur="2000"/>
                                        <p:tgtEl>
                                          <p:spTgt spid="33795">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3795">
                                            <p:txEl>
                                              <p:pRg st="6" end="6"/>
                                            </p:txEl>
                                          </p:spTgt>
                                        </p:tgtEl>
                                        <p:attrNameLst>
                                          <p:attrName>style.visibility</p:attrName>
                                        </p:attrNameLst>
                                      </p:cBhvr>
                                      <p:to>
                                        <p:strVal val="visible"/>
                                      </p:to>
                                    </p:set>
                                    <p:animEffect transition="in" filter="fade">
                                      <p:cBhvr>
                                        <p:cTn id="27" dur="2000"/>
                                        <p:tgtEl>
                                          <p:spTgt spid="33795">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3795">
                                            <p:txEl>
                                              <p:pRg st="7" end="7"/>
                                            </p:txEl>
                                          </p:spTgt>
                                        </p:tgtEl>
                                        <p:attrNameLst>
                                          <p:attrName>style.visibility</p:attrName>
                                        </p:attrNameLst>
                                      </p:cBhvr>
                                      <p:to>
                                        <p:strVal val="visible"/>
                                      </p:to>
                                    </p:set>
                                    <p:animEffect transition="in" filter="fade">
                                      <p:cBhvr>
                                        <p:cTn id="30" dur="2000"/>
                                        <p:tgtEl>
                                          <p:spTgt spid="3379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p:txBody>
          <a:bodyPr/>
          <a:lstStyle/>
          <a:p>
            <a:r>
              <a:rPr lang="en-US"/>
              <a:t>Neo-Platonism</a:t>
            </a:r>
          </a:p>
        </p:txBody>
      </p:sp>
      <p:sp>
        <p:nvSpPr>
          <p:cNvPr id="16388" name="Rectangle 4"/>
          <p:cNvSpPr>
            <a:spLocks noGrp="1" noRot="1" noChangeArrowheads="1"/>
          </p:cNvSpPr>
          <p:nvPr>
            <p:ph type="body" sz="half" idx="2"/>
          </p:nvPr>
        </p:nvSpPr>
        <p:spPr/>
        <p:txBody>
          <a:bodyPr/>
          <a:lstStyle/>
          <a:p>
            <a:r>
              <a:rPr lang="en-US" sz="2400" dirty="0"/>
              <a:t>3</a:t>
            </a:r>
            <a:r>
              <a:rPr lang="en-US" sz="2400" baseline="30000" dirty="0"/>
              <a:t>rd</a:t>
            </a:r>
            <a:r>
              <a:rPr lang="en-US" sz="2400" dirty="0"/>
              <a:t>-century development</a:t>
            </a:r>
          </a:p>
          <a:p>
            <a:r>
              <a:rPr lang="en-US" sz="2400" dirty="0"/>
              <a:t>Universe emanates from “the One”</a:t>
            </a:r>
          </a:p>
          <a:p>
            <a:r>
              <a:rPr lang="en-US" sz="2400" dirty="0" smtClean="0"/>
              <a:t>Contemplative ideal</a:t>
            </a:r>
            <a:endParaRPr lang="en-US" sz="2400" dirty="0"/>
          </a:p>
          <a:p>
            <a:r>
              <a:rPr lang="en-US" sz="2400" dirty="0"/>
              <a:t>Plotinus </a:t>
            </a:r>
            <a:r>
              <a:rPr lang="en-US" sz="2400" dirty="0" smtClean="0"/>
              <a:t>(204-270) and </a:t>
            </a:r>
            <a:r>
              <a:rPr lang="en-US" sz="2400" dirty="0"/>
              <a:t>the </a:t>
            </a:r>
            <a:r>
              <a:rPr lang="en-US" sz="2400" i="1" dirty="0"/>
              <a:t>Enneads</a:t>
            </a:r>
            <a:endParaRPr lang="en-US" sz="2400" dirty="0"/>
          </a:p>
          <a:p>
            <a:r>
              <a:rPr lang="en-US" sz="2400" dirty="0" smtClean="0"/>
              <a:t>Influence</a:t>
            </a:r>
            <a:endParaRPr lang="en-US" sz="2400" dirty="0"/>
          </a:p>
        </p:txBody>
      </p:sp>
      <p:pic>
        <p:nvPicPr>
          <p:cNvPr id="16389" name="Picture 5" descr="plotinus"/>
          <p:cNvPicPr>
            <a:picLocks noGrp="1" noChangeAspect="1" noChangeArrowheads="1"/>
          </p:cNvPicPr>
          <p:nvPr>
            <p:ph type="clipArt" sz="half" idx="1"/>
          </p:nvPr>
        </p:nvPicPr>
        <p:blipFill>
          <a:blip r:embed="rId2" cstate="print"/>
          <a:srcRect/>
          <a:stretch>
            <a:fillRect/>
          </a:stretch>
        </p:blipFill>
        <p:spPr>
          <a:xfrm>
            <a:off x="838200" y="1676400"/>
            <a:ext cx="3130550" cy="4456113"/>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388">
                                            <p:txEl>
                                              <p:pRg st="0" end="0"/>
                                            </p:txEl>
                                          </p:spTgt>
                                        </p:tgtEl>
                                        <p:attrNameLst>
                                          <p:attrName>style.visibility</p:attrName>
                                        </p:attrNameLst>
                                      </p:cBhvr>
                                      <p:to>
                                        <p:strVal val="visible"/>
                                      </p:to>
                                    </p:set>
                                    <p:animEffect transition="in" filter="fade">
                                      <p:cBhvr>
                                        <p:cTn id="7" dur="2000"/>
                                        <p:tgtEl>
                                          <p:spTgt spid="1638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388">
                                            <p:txEl>
                                              <p:pRg st="1" end="1"/>
                                            </p:txEl>
                                          </p:spTgt>
                                        </p:tgtEl>
                                        <p:attrNameLst>
                                          <p:attrName>style.visibility</p:attrName>
                                        </p:attrNameLst>
                                      </p:cBhvr>
                                      <p:to>
                                        <p:strVal val="visible"/>
                                      </p:to>
                                    </p:set>
                                    <p:animEffect transition="in" filter="fade">
                                      <p:cBhvr>
                                        <p:cTn id="12" dur="2000"/>
                                        <p:tgtEl>
                                          <p:spTgt spid="1638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388">
                                            <p:txEl>
                                              <p:pRg st="2" end="2"/>
                                            </p:txEl>
                                          </p:spTgt>
                                        </p:tgtEl>
                                        <p:attrNameLst>
                                          <p:attrName>style.visibility</p:attrName>
                                        </p:attrNameLst>
                                      </p:cBhvr>
                                      <p:to>
                                        <p:strVal val="visible"/>
                                      </p:to>
                                    </p:set>
                                    <p:animEffect transition="in" filter="fade">
                                      <p:cBhvr>
                                        <p:cTn id="17" dur="2000"/>
                                        <p:tgtEl>
                                          <p:spTgt spid="1638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6388">
                                            <p:txEl>
                                              <p:pRg st="3" end="3"/>
                                            </p:txEl>
                                          </p:spTgt>
                                        </p:tgtEl>
                                        <p:attrNameLst>
                                          <p:attrName>style.visibility</p:attrName>
                                        </p:attrNameLst>
                                      </p:cBhvr>
                                      <p:to>
                                        <p:strVal val="visible"/>
                                      </p:to>
                                    </p:set>
                                    <p:animEffect transition="in" filter="fade">
                                      <p:cBhvr>
                                        <p:cTn id="22" dur="2000"/>
                                        <p:tgtEl>
                                          <p:spTgt spid="1638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6388">
                                            <p:txEl>
                                              <p:pRg st="4" end="4"/>
                                            </p:txEl>
                                          </p:spTgt>
                                        </p:tgtEl>
                                        <p:attrNameLst>
                                          <p:attrName>style.visibility</p:attrName>
                                        </p:attrNameLst>
                                      </p:cBhvr>
                                      <p:to>
                                        <p:strVal val="visible"/>
                                      </p:to>
                                    </p:set>
                                    <p:animEffect transition="in" filter="fade">
                                      <p:cBhvr>
                                        <p:cTn id="27" dur="2000"/>
                                        <p:tgtEl>
                                          <p:spTgt spid="1638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build="p"/>
    </p:bldLst>
  </p:timing>
</p:sld>
</file>

<file path=ppt/theme/theme1.xml><?xml version="1.0" encoding="utf-8"?>
<a:theme xmlns:a="http://schemas.openxmlformats.org/drawingml/2006/main" name="Marble">
  <a:themeElements>
    <a:clrScheme name="Marble 1">
      <a:dk1>
        <a:srgbClr val="000000"/>
      </a:dk1>
      <a:lt1>
        <a:srgbClr val="EAEAEA"/>
      </a:lt1>
      <a:dk2>
        <a:srgbClr val="006600"/>
      </a:dk2>
      <a:lt2>
        <a:srgbClr val="FFCC66"/>
      </a:lt2>
      <a:accent1>
        <a:srgbClr val="3366FF"/>
      </a:accent1>
      <a:accent2>
        <a:srgbClr val="60371C"/>
      </a:accent2>
      <a:accent3>
        <a:srgbClr val="AAB8AA"/>
      </a:accent3>
      <a:accent4>
        <a:srgbClr val="C8C8C8"/>
      </a:accent4>
      <a:accent5>
        <a:srgbClr val="ADB8FF"/>
      </a:accent5>
      <a:accent6>
        <a:srgbClr val="563118"/>
      </a:accent6>
      <a:hlink>
        <a:srgbClr val="FF0033"/>
      </a:hlink>
      <a:folHlink>
        <a:srgbClr val="CC9967"/>
      </a:folHlink>
    </a:clrScheme>
    <a:fontScheme name="Marbl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Marble 1">
        <a:dk1>
          <a:srgbClr val="000000"/>
        </a:dk1>
        <a:lt1>
          <a:srgbClr val="EAEAEA"/>
        </a:lt1>
        <a:dk2>
          <a:srgbClr val="006600"/>
        </a:dk2>
        <a:lt2>
          <a:srgbClr val="FFCC66"/>
        </a:lt2>
        <a:accent1>
          <a:srgbClr val="3366FF"/>
        </a:accent1>
        <a:accent2>
          <a:srgbClr val="60371C"/>
        </a:accent2>
        <a:accent3>
          <a:srgbClr val="AAB8AA"/>
        </a:accent3>
        <a:accent4>
          <a:srgbClr val="C8C8C8"/>
        </a:accent4>
        <a:accent5>
          <a:srgbClr val="ADB8FF"/>
        </a:accent5>
        <a:accent6>
          <a:srgbClr val="563118"/>
        </a:accent6>
        <a:hlink>
          <a:srgbClr val="FF0033"/>
        </a:hlink>
        <a:folHlink>
          <a:srgbClr val="CC9967"/>
        </a:folHlink>
      </a:clrScheme>
      <a:clrMap bg1="dk2" tx1="lt1" bg2="dk1" tx2="lt2" accent1="accent1" accent2="accent2" accent3="accent3" accent4="accent4" accent5="accent5" accent6="accent6" hlink="hlink" folHlink="folHlink"/>
    </a:extraClrScheme>
    <a:extraClrScheme>
      <a:clrScheme name="Marble 2">
        <a:dk1>
          <a:srgbClr val="000000"/>
        </a:dk1>
        <a:lt1>
          <a:srgbClr val="EAEAEA"/>
        </a:lt1>
        <a:dk2>
          <a:srgbClr val="FFCC99"/>
        </a:dk2>
        <a:lt2>
          <a:srgbClr val="FFCC66"/>
        </a:lt2>
        <a:accent1>
          <a:srgbClr val="FF9933"/>
        </a:accent1>
        <a:accent2>
          <a:srgbClr val="996600"/>
        </a:accent2>
        <a:accent3>
          <a:srgbClr val="FFE2CA"/>
        </a:accent3>
        <a:accent4>
          <a:srgbClr val="C8C8C8"/>
        </a:accent4>
        <a:accent5>
          <a:srgbClr val="FFCAAD"/>
        </a:accent5>
        <a:accent6>
          <a:srgbClr val="8A5C00"/>
        </a:accent6>
        <a:hlink>
          <a:srgbClr val="FF5050"/>
        </a:hlink>
        <a:folHlink>
          <a:srgbClr val="FFCC99"/>
        </a:folHlink>
      </a:clrScheme>
      <a:clrMap bg1="dk2" tx1="lt1" bg2="dk1" tx2="lt2" accent1="accent1" accent2="accent2" accent3="accent3" accent4="accent4" accent5="accent5" accent6="accent6" hlink="hlink" folHlink="folHlink"/>
    </a:extraClrScheme>
    <a:extraClrScheme>
      <a:clrScheme name="Marble 3">
        <a:dk1>
          <a:srgbClr val="000000"/>
        </a:dk1>
        <a:lt1>
          <a:srgbClr val="FFFFFF"/>
        </a:lt1>
        <a:dk2>
          <a:srgbClr val="EAEAEA"/>
        </a:dk2>
        <a:lt2>
          <a:srgbClr val="FFFFFF"/>
        </a:lt2>
        <a:accent1>
          <a:srgbClr val="CBCBCB"/>
        </a:accent1>
        <a:accent2>
          <a:srgbClr val="333333"/>
        </a:accent2>
        <a:accent3>
          <a:srgbClr val="F3F3F3"/>
        </a:accent3>
        <a:accent4>
          <a:srgbClr val="DADADA"/>
        </a:accent4>
        <a:accent5>
          <a:srgbClr val="E2E2E2"/>
        </a:accent5>
        <a:accent6>
          <a:srgbClr val="2D2D2D"/>
        </a:accent6>
        <a:hlink>
          <a:srgbClr val="C0C0C0"/>
        </a:hlink>
        <a:folHlink>
          <a:srgbClr val="EAEAEA"/>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Designs\Marble.pot</Template>
  <TotalTime>226</TotalTime>
  <Words>495</Words>
  <Application>Microsoft Office PowerPoint</Application>
  <PresentationFormat>On-screen Show (4:3)</PresentationFormat>
  <Paragraphs>53</Paragraphs>
  <Slides>6</Slides>
  <Notes>4</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Marble</vt:lpstr>
      <vt:lpstr>Western Civilization to 1500</vt:lpstr>
      <vt:lpstr>The Empire’s Peak</vt:lpstr>
      <vt:lpstr>Economy</vt:lpstr>
      <vt:lpstr>Imperial Rome</vt:lpstr>
      <vt:lpstr>“Terrible Third Century”</vt:lpstr>
      <vt:lpstr>Neo-Platonism</vt:lpstr>
    </vt:vector>
  </TitlesOfParts>
  <Company>Florida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Late Roman Empire</dc:title>
  <dc:creator>Jason Jewell</dc:creator>
  <cp:lastModifiedBy>Jason</cp:lastModifiedBy>
  <cp:revision>10</cp:revision>
  <cp:lastPrinted>1601-01-01T00:00:00Z</cp:lastPrinted>
  <dcterms:created xsi:type="dcterms:W3CDTF">2001-10-11T01:32:45Z</dcterms:created>
  <dcterms:modified xsi:type="dcterms:W3CDTF">2011-08-12T14:23:42Z</dcterms:modified>
</cp:coreProperties>
</file>