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0"/>
  </p:notesMasterIdLst>
  <p:sldIdLst>
    <p:sldId id="256" r:id="rId2"/>
    <p:sldId id="264" r:id="rId3"/>
    <p:sldId id="272" r:id="rId4"/>
    <p:sldId id="273" r:id="rId5"/>
    <p:sldId id="274" r:id="rId6"/>
    <p:sldId id="265" r:id="rId7"/>
    <p:sldId id="266" r:id="rId8"/>
    <p:sldId id="268" r:id="rId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charset="0"/>
        <a:ea typeface="+mn-ea"/>
        <a:cs typeface="+mn-cs"/>
      </a:defRPr>
    </a:lvl1pPr>
    <a:lvl2pPr marL="457200" algn="l" rtl="0" fontAlgn="base">
      <a:spcBef>
        <a:spcPct val="0"/>
      </a:spcBef>
      <a:spcAft>
        <a:spcPct val="0"/>
      </a:spcAft>
      <a:defRPr sz="2400" kern="1200">
        <a:solidFill>
          <a:schemeClr val="tx1"/>
        </a:solidFill>
        <a:latin typeface="Times New Roman" charset="0"/>
        <a:ea typeface="+mn-ea"/>
        <a:cs typeface="+mn-cs"/>
      </a:defRPr>
    </a:lvl2pPr>
    <a:lvl3pPr marL="914400" algn="l" rtl="0" fontAlgn="base">
      <a:spcBef>
        <a:spcPct val="0"/>
      </a:spcBef>
      <a:spcAft>
        <a:spcPct val="0"/>
      </a:spcAft>
      <a:defRPr sz="2400" kern="1200">
        <a:solidFill>
          <a:schemeClr val="tx1"/>
        </a:solidFill>
        <a:latin typeface="Times New Roman" charset="0"/>
        <a:ea typeface="+mn-ea"/>
        <a:cs typeface="+mn-cs"/>
      </a:defRPr>
    </a:lvl3pPr>
    <a:lvl4pPr marL="1371600" algn="l" rtl="0" fontAlgn="base">
      <a:spcBef>
        <a:spcPct val="0"/>
      </a:spcBef>
      <a:spcAft>
        <a:spcPct val="0"/>
      </a:spcAft>
      <a:defRPr sz="2400" kern="1200">
        <a:solidFill>
          <a:schemeClr val="tx1"/>
        </a:solidFill>
        <a:latin typeface="Times New Roman" charset="0"/>
        <a:ea typeface="+mn-ea"/>
        <a:cs typeface="+mn-cs"/>
      </a:defRPr>
    </a:lvl4pPr>
    <a:lvl5pPr marL="1828800" algn="l" rtl="0" fontAlgn="base">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6" autoAdjust="0"/>
    <p:restoredTop sz="75283" autoAdjust="0"/>
  </p:normalViewPr>
  <p:slideViewPr>
    <p:cSldViewPr>
      <p:cViewPr varScale="1">
        <p:scale>
          <a:sx n="68" d="100"/>
          <a:sy n="68" d="100"/>
        </p:scale>
        <p:origin x="-203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4301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430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301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301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4301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852B69A-463C-4A17-87A2-343A853F0CD2}"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charset="0"/>
        <a:ea typeface="+mn-ea"/>
        <a:cs typeface="+mn-cs"/>
      </a:defRPr>
    </a:lvl1pPr>
    <a:lvl2pPr marL="457200" algn="l" rtl="0" fontAlgn="base">
      <a:spcBef>
        <a:spcPct val="30000"/>
      </a:spcBef>
      <a:spcAft>
        <a:spcPct val="0"/>
      </a:spcAft>
      <a:defRPr kumimoji="1" sz="1200" kern="1200">
        <a:solidFill>
          <a:schemeClr val="tx1"/>
        </a:solidFill>
        <a:latin typeface="Times New Roman" charset="0"/>
        <a:ea typeface="+mn-ea"/>
        <a:cs typeface="+mn-cs"/>
      </a:defRPr>
    </a:lvl2pPr>
    <a:lvl3pPr marL="914400" algn="l" rtl="0" fontAlgn="base">
      <a:spcBef>
        <a:spcPct val="30000"/>
      </a:spcBef>
      <a:spcAft>
        <a:spcPct val="0"/>
      </a:spcAft>
      <a:defRPr kumimoji="1" sz="1200" kern="1200">
        <a:solidFill>
          <a:schemeClr val="tx1"/>
        </a:solidFill>
        <a:latin typeface="Times New Roman" charset="0"/>
        <a:ea typeface="+mn-ea"/>
        <a:cs typeface="+mn-cs"/>
      </a:defRPr>
    </a:lvl3pPr>
    <a:lvl4pPr marL="1371600" algn="l" rtl="0" fontAlgn="base">
      <a:spcBef>
        <a:spcPct val="30000"/>
      </a:spcBef>
      <a:spcAft>
        <a:spcPct val="0"/>
      </a:spcAft>
      <a:defRPr kumimoji="1" sz="1200" kern="1200">
        <a:solidFill>
          <a:schemeClr val="tx1"/>
        </a:solidFill>
        <a:latin typeface="Times New Roman" charset="0"/>
        <a:ea typeface="+mn-ea"/>
        <a:cs typeface="+mn-cs"/>
      </a:defRPr>
    </a:lvl4pPr>
    <a:lvl5pPr marL="1828800" algn="l" rtl="0" fontAlgn="base">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672B0C-31D9-4766-A01A-8933BA5B2BB7}" type="slidenum">
              <a:rPr lang="en-US"/>
              <a:pPr/>
              <a:t>3</a:t>
            </a:fld>
            <a:endParaRPr lang="en-US"/>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r>
              <a:rPr lang="en-US"/>
              <a:t>Polycarp authored letters to the following places: Magnesia; Tralles;  Rome; Philadelphia; Smyrna; and to the person Polycarp</a:t>
            </a:r>
          </a:p>
          <a:p>
            <a:endParaRPr lang="en-US"/>
          </a:p>
          <a:p>
            <a:r>
              <a:rPr lang="en-US"/>
              <a:t>The main teachings of his letters—the Church was established by God as a visible community, the ultimate purpose is the salvation of souls, apostates are cut off from God (Philad.,); the order and nature of the leadership of the Church instituted by Christ (lntrod. to Philad.; Ephes., Magn.,); the unity, holiness, and universal nature of the Church (Trall., Philad., Magn., Smyrn., Ephes., and Rom.); the doctrine of the Lord’s Supper; the Incarnation (Ephes.,); the covenantal nature of marriage (Polyc., ); prayer (Ephes.,); he denounces the doctrine of private religion and he condemns the false teachings of Docetism and the practice of Judaizing</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0E19BF-AE71-40D0-92D7-29A19684A1C4}" type="slidenum">
              <a:rPr lang="en-US"/>
              <a:pPr/>
              <a:t>4</a:t>
            </a:fld>
            <a:endParaRPr lang="en-US"/>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r>
              <a:rPr lang="en-US"/>
              <a:t>Polycarp among the earliest Christians whose writings survive. Probably knew John the apostle, </a:t>
            </a:r>
          </a:p>
          <a:p>
            <a:r>
              <a:rPr lang="en-US"/>
              <a:t>He died with an unyielding faith in Jesus</a:t>
            </a:r>
          </a:p>
          <a:p>
            <a:r>
              <a:rPr lang="en-US"/>
              <a:t>Polycarp was the bishop of the church at Smyrna fought early heresies including the teachings of Marcion,  </a:t>
            </a:r>
          </a:p>
          <a:p>
            <a:r>
              <a:rPr lang="en-US"/>
              <a:t>Wrote a letter to the Philippians </a:t>
            </a:r>
          </a:p>
          <a:p>
            <a:r>
              <a:rPr lang="en-US"/>
              <a:t>Irenaeus was his disciple, and tells us that </a:t>
            </a:r>
            <a:r>
              <a:rPr lang="en-US" i="1"/>
              <a:t>"Polycarp was instructed by the apostles, and was brought into contact with many who had seen Christ"</a:t>
            </a:r>
            <a:r>
              <a:rPr lang="en-US"/>
              <a:t> (</a:t>
            </a:r>
            <a:r>
              <a:rPr lang="en-US" i="1"/>
              <a:t>Adv. Haer</a:t>
            </a:r>
            <a:r>
              <a:rPr lang="en-US"/>
              <a:t>., iii. 3; Euseb. Hist. Eccl., iv. 14).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E6C817-5787-4AB6-8D56-E4FC9F3E725F}" type="slidenum">
              <a:rPr lang="en-US"/>
              <a:pPr/>
              <a:t>5</a:t>
            </a:fld>
            <a:endParaRPr lang="en-US"/>
          </a:p>
        </p:txBody>
      </p:sp>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p:txBody>
          <a:bodyPr/>
          <a:lstStyle/>
          <a:p>
            <a:r>
              <a:rPr lang="en-US" dirty="0"/>
              <a:t>The writer of this epistle—supposedly an Alexandrian Jew of the times of Trajan and Hadrian. Associated with the one with Paul in Acts, but it is more probable that the epistle, being anonymous, was simply attributed to this Barnabas.  </a:t>
            </a:r>
          </a:p>
          <a:p>
            <a:r>
              <a:rPr lang="en-US" dirty="0"/>
              <a:t>The epistle is characterized by the use of exaggerated allegory.</a:t>
            </a:r>
          </a:p>
          <a:p>
            <a:r>
              <a:rPr lang="en-US" dirty="0"/>
              <a:t>Written after the destruction of Jerusalem—reference is made to that event (16:3-4)</a:t>
            </a:r>
          </a:p>
          <a:p>
            <a:r>
              <a:rPr lang="en-US" dirty="0"/>
              <a:t>Main purpose of the letter—1:6, 7 </a:t>
            </a:r>
            <a:r>
              <a:rPr lang="en-US" i="1" dirty="0"/>
              <a:t>There are then three doctrines of the Lord: "the hope of life" is the beginning and end of our faith; and righteousness is the beginning and end of judgment; love of joy and of gladness is the testimony of the works of righteousness. For the Lord made known to us through the prophets things past and things present and has given us the first fruits of the taste of things to come; and when we see these things coming to pass one by one, as he said, we ought to make a richer and deeper offering for fear of him. </a:t>
            </a:r>
          </a:p>
          <a:p>
            <a:r>
              <a:rPr lang="en-US" dirty="0"/>
              <a:t>Early church reference against abortion</a:t>
            </a:r>
            <a:r>
              <a:rPr lang="en-US" i="1" dirty="0"/>
              <a:t>—"You shall not slay the child by procuring abortion; nor, again, shall you destroy it after it is born."</a:t>
            </a:r>
            <a:r>
              <a:rPr lang="en-US" dirty="0"/>
              <a:t> (19:5)</a:t>
            </a:r>
          </a:p>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5F439C9-A86A-4CB0-9FC5-76BE53E39A28}" type="slidenum">
              <a:rPr lang="en-US"/>
              <a:pPr/>
              <a:t>8</a:t>
            </a:fld>
            <a:endParaRPr lang="en-US"/>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p:txBody>
          <a:bodyPr/>
          <a:lstStyle/>
          <a:p>
            <a:r>
              <a:rPr lang="en-US"/>
              <a:t>“Big Four” cities of early Christianity were Jerusalem, Rome, Alexandria, and Antioch.  Constantinople later rose to prominence as well.  The bishops of these cities came to be known as “patriarchs” of the church.</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6" name="Rectangle 4" descr="Large confetti"/>
          <p:cNvSpPr>
            <a:spLocks noChangeArrowheads="1"/>
          </p:cNvSpPr>
          <p:nvPr/>
        </p:nvSpPr>
        <p:spPr bwMode="ltGray">
          <a:xfrm>
            <a:off x="484188" y="1549400"/>
            <a:ext cx="8158162" cy="1689100"/>
          </a:xfrm>
          <a:prstGeom prst="rect">
            <a:avLst/>
          </a:prstGeom>
          <a:pattFill prst="lgConfetti">
            <a:fgClr>
              <a:schemeClr val="accent2">
                <a:alpha val="50000"/>
              </a:schemeClr>
            </a:fgClr>
            <a:bgClr>
              <a:schemeClr val="folHlink"/>
            </a:bgClr>
          </a:pattFill>
          <a:ln w="9525">
            <a:noFill/>
            <a:miter lim="800000"/>
            <a:headEnd/>
            <a:tailEnd/>
          </a:ln>
          <a:effectLst/>
        </p:spPr>
        <p:txBody>
          <a:bodyPr wrap="none" anchor="ctr"/>
          <a:lstStyle/>
          <a:p>
            <a:pPr algn="ctr"/>
            <a:endParaRPr kumimoji="1" lang="en-US"/>
          </a:p>
        </p:txBody>
      </p:sp>
      <p:sp>
        <p:nvSpPr>
          <p:cNvPr id="3077" name="AutoShape 5"/>
          <p:cNvSpPr>
            <a:spLocks noChangeArrowheads="1"/>
          </p:cNvSpPr>
          <p:nvPr/>
        </p:nvSpPr>
        <p:spPr bwMode="ltGray">
          <a:xfrm>
            <a:off x="228600" y="3206750"/>
            <a:ext cx="8686800" cy="77788"/>
          </a:xfrm>
          <a:prstGeom prst="roundRect">
            <a:avLst>
              <a:gd name="adj" fmla="val 50000"/>
            </a:avLst>
          </a:prstGeom>
          <a:solidFill>
            <a:schemeClr val="bg2"/>
          </a:solidFill>
          <a:ln w="9525">
            <a:noFill/>
            <a:round/>
            <a:headEnd/>
            <a:tailEnd/>
          </a:ln>
          <a:effectLst/>
        </p:spPr>
        <p:txBody>
          <a:bodyPr wrap="none" anchor="ctr"/>
          <a:lstStyle/>
          <a:p>
            <a:pPr algn="ctr"/>
            <a:endParaRPr kumimoji="1" lang="en-US"/>
          </a:p>
        </p:txBody>
      </p:sp>
      <p:sp>
        <p:nvSpPr>
          <p:cNvPr id="3129" name="AutoShape 57"/>
          <p:cNvSpPr>
            <a:spLocks noChangeArrowheads="1"/>
          </p:cNvSpPr>
          <p:nvPr/>
        </p:nvSpPr>
        <p:spPr bwMode="ltGray">
          <a:xfrm>
            <a:off x="228600" y="1482725"/>
            <a:ext cx="8686800" cy="77788"/>
          </a:xfrm>
          <a:prstGeom prst="roundRect">
            <a:avLst>
              <a:gd name="adj" fmla="val 50000"/>
            </a:avLst>
          </a:prstGeom>
          <a:solidFill>
            <a:schemeClr val="bg2"/>
          </a:solidFill>
          <a:ln w="9525">
            <a:noFill/>
            <a:round/>
            <a:headEnd/>
            <a:tailEnd/>
          </a:ln>
          <a:effectLst/>
        </p:spPr>
        <p:txBody>
          <a:bodyPr wrap="none" anchor="ctr"/>
          <a:lstStyle/>
          <a:p>
            <a:pPr algn="ctr"/>
            <a:endParaRPr kumimoji="1" lang="en-US"/>
          </a:p>
        </p:txBody>
      </p:sp>
      <p:sp>
        <p:nvSpPr>
          <p:cNvPr id="3130" name="AutoShape 58"/>
          <p:cNvSpPr>
            <a:spLocks noChangeArrowheads="1"/>
          </p:cNvSpPr>
          <p:nvPr/>
        </p:nvSpPr>
        <p:spPr bwMode="ltGray">
          <a:xfrm>
            <a:off x="8623300" y="1246188"/>
            <a:ext cx="77788" cy="2235200"/>
          </a:xfrm>
          <a:prstGeom prst="roundRect">
            <a:avLst>
              <a:gd name="adj" fmla="val 50000"/>
            </a:avLst>
          </a:prstGeom>
          <a:solidFill>
            <a:schemeClr val="bg2"/>
          </a:solidFill>
          <a:ln w="9525">
            <a:noFill/>
            <a:round/>
            <a:headEnd/>
            <a:tailEnd/>
          </a:ln>
          <a:effectLst/>
        </p:spPr>
        <p:txBody>
          <a:bodyPr wrap="none" anchor="ctr"/>
          <a:lstStyle/>
          <a:p>
            <a:pPr algn="ctr"/>
            <a:endParaRPr kumimoji="1" lang="en-US"/>
          </a:p>
        </p:txBody>
      </p:sp>
      <p:sp>
        <p:nvSpPr>
          <p:cNvPr id="3131" name="AutoShape 59"/>
          <p:cNvSpPr>
            <a:spLocks noChangeArrowheads="1"/>
          </p:cNvSpPr>
          <p:nvPr/>
        </p:nvSpPr>
        <p:spPr bwMode="ltGray">
          <a:xfrm>
            <a:off x="434975" y="1252538"/>
            <a:ext cx="77788" cy="2235200"/>
          </a:xfrm>
          <a:prstGeom prst="roundRect">
            <a:avLst>
              <a:gd name="adj" fmla="val 50000"/>
            </a:avLst>
          </a:prstGeom>
          <a:solidFill>
            <a:schemeClr val="bg2"/>
          </a:solidFill>
          <a:ln w="9525">
            <a:noFill/>
            <a:round/>
            <a:headEnd/>
            <a:tailEnd/>
          </a:ln>
          <a:effectLst/>
        </p:spPr>
        <p:txBody>
          <a:bodyPr wrap="none" anchor="ctr"/>
          <a:lstStyle/>
          <a:p>
            <a:pPr algn="ctr"/>
            <a:endParaRPr kumimoji="1" lang="en-US"/>
          </a:p>
        </p:txBody>
      </p:sp>
      <p:sp>
        <p:nvSpPr>
          <p:cNvPr id="3133" name="AutoShape 61"/>
          <p:cNvSpPr>
            <a:spLocks noChangeArrowheads="1"/>
          </p:cNvSpPr>
          <p:nvPr/>
        </p:nvSpPr>
        <p:spPr bwMode="ltGray">
          <a:xfrm>
            <a:off x="2830513" y="5783263"/>
            <a:ext cx="3481387" cy="77787"/>
          </a:xfrm>
          <a:prstGeom prst="roundRect">
            <a:avLst>
              <a:gd name="adj" fmla="val 50000"/>
            </a:avLst>
          </a:prstGeom>
          <a:solidFill>
            <a:schemeClr val="bg2"/>
          </a:solidFill>
          <a:ln w="9525">
            <a:noFill/>
            <a:round/>
            <a:headEnd/>
            <a:tailEnd/>
          </a:ln>
          <a:effectLst/>
        </p:spPr>
        <p:txBody>
          <a:bodyPr wrap="none" anchor="ctr"/>
          <a:lstStyle/>
          <a:p>
            <a:pPr algn="ctr"/>
            <a:endParaRPr kumimoji="1" lang="en-US"/>
          </a:p>
        </p:txBody>
      </p:sp>
      <p:sp>
        <p:nvSpPr>
          <p:cNvPr id="3134" name="Rectangle 62" descr="Large confetti"/>
          <p:cNvSpPr>
            <a:spLocks noChangeArrowheads="1"/>
          </p:cNvSpPr>
          <p:nvPr/>
        </p:nvSpPr>
        <p:spPr bwMode="ltGray">
          <a:xfrm>
            <a:off x="4095750" y="5734050"/>
            <a:ext cx="949325" cy="176213"/>
          </a:xfrm>
          <a:prstGeom prst="rect">
            <a:avLst/>
          </a:prstGeom>
          <a:pattFill prst="lgConfetti">
            <a:fgClr>
              <a:schemeClr val="accent2"/>
            </a:fgClr>
            <a:bgClr>
              <a:schemeClr val="folHlink"/>
            </a:bgClr>
          </a:pattFill>
          <a:ln w="9525">
            <a:noFill/>
            <a:miter lim="800000"/>
            <a:headEnd/>
            <a:tailEnd/>
          </a:ln>
          <a:effectLst/>
        </p:spPr>
        <p:txBody>
          <a:bodyPr wrap="none" anchor="ctr"/>
          <a:lstStyle/>
          <a:p>
            <a:pPr algn="ctr"/>
            <a:endParaRPr kumimoji="1" lang="en-US"/>
          </a:p>
        </p:txBody>
      </p:sp>
      <p:sp>
        <p:nvSpPr>
          <p:cNvPr id="3135" name="Rectangle 63" descr="Large confetti"/>
          <p:cNvSpPr>
            <a:spLocks noGrp="1" noChangeArrowheads="1"/>
          </p:cNvSpPr>
          <p:nvPr>
            <p:ph type="ctrTitle"/>
          </p:nvPr>
        </p:nvSpPr>
        <p:spPr>
          <a:xfrm>
            <a:off x="685800" y="1752600"/>
            <a:ext cx="7772400" cy="1143000"/>
          </a:xfrm>
          <a:pattFill prst="lgConfetti">
            <a:fgClr>
              <a:schemeClr val="accent2"/>
            </a:fgClr>
            <a:bgClr>
              <a:schemeClr val="folHlink"/>
            </a:bgClr>
          </a:pattFill>
        </p:spPr>
        <p:txBody>
          <a:bodyPr anchor="ctr"/>
          <a:lstStyle>
            <a:lvl1pPr algn="ctr">
              <a:defRPr>
                <a:solidFill>
                  <a:schemeClr val="bg1"/>
                </a:solidFill>
              </a:defRPr>
            </a:lvl1pPr>
          </a:lstStyle>
          <a:p>
            <a:r>
              <a:rPr lang="en-US"/>
              <a:t>Click to edit Master title style</a:t>
            </a:r>
          </a:p>
        </p:txBody>
      </p:sp>
      <p:sp>
        <p:nvSpPr>
          <p:cNvPr id="3136" name="Rectangle 64"/>
          <p:cNvSpPr>
            <a:spLocks noGrp="1" noChangeArrowheads="1"/>
          </p:cNvSpPr>
          <p:nvPr>
            <p:ph type="subTitle" idx="1"/>
          </p:nvPr>
        </p:nvSpPr>
        <p:spPr>
          <a:xfrm>
            <a:off x="1371600" y="3746500"/>
            <a:ext cx="6400800" cy="1752600"/>
          </a:xfrm>
        </p:spPr>
        <p:txBody>
          <a:bodyPr/>
          <a:lstStyle>
            <a:lvl1pPr marL="0" indent="0" algn="ctr">
              <a:buFontTx/>
              <a:buNone/>
              <a:defRPr/>
            </a:lvl1pPr>
          </a:lstStyle>
          <a:p>
            <a:r>
              <a:rPr lang="en-US"/>
              <a:t>Click to edit Master subtitle style</a:t>
            </a:r>
          </a:p>
        </p:txBody>
      </p:sp>
      <p:sp>
        <p:nvSpPr>
          <p:cNvPr id="3137" name="Rectangle 65"/>
          <p:cNvSpPr>
            <a:spLocks noGrp="1" noChangeArrowheads="1"/>
          </p:cNvSpPr>
          <p:nvPr>
            <p:ph type="dt" sz="half" idx="2"/>
          </p:nvPr>
        </p:nvSpPr>
        <p:spPr/>
        <p:txBody>
          <a:bodyPr/>
          <a:lstStyle>
            <a:lvl1pPr>
              <a:defRPr/>
            </a:lvl1pPr>
          </a:lstStyle>
          <a:p>
            <a:endParaRPr lang="en-US"/>
          </a:p>
        </p:txBody>
      </p:sp>
      <p:sp>
        <p:nvSpPr>
          <p:cNvPr id="3138" name="Rectangle 66"/>
          <p:cNvSpPr>
            <a:spLocks noGrp="1" noChangeArrowheads="1"/>
          </p:cNvSpPr>
          <p:nvPr>
            <p:ph type="ftr" sz="quarter" idx="3"/>
          </p:nvPr>
        </p:nvSpPr>
        <p:spPr/>
        <p:txBody>
          <a:bodyPr/>
          <a:lstStyle>
            <a:lvl1pPr>
              <a:defRPr/>
            </a:lvl1pPr>
          </a:lstStyle>
          <a:p>
            <a:endParaRPr lang="en-US"/>
          </a:p>
        </p:txBody>
      </p:sp>
      <p:sp>
        <p:nvSpPr>
          <p:cNvPr id="3139" name="Rectangle 67"/>
          <p:cNvSpPr>
            <a:spLocks noGrp="1" noChangeArrowheads="1"/>
          </p:cNvSpPr>
          <p:nvPr>
            <p:ph type="sldNum" sz="quarter" idx="4"/>
          </p:nvPr>
        </p:nvSpPr>
        <p:spPr>
          <a:xfrm>
            <a:off x="6553200" y="6248400"/>
            <a:ext cx="1905000" cy="457200"/>
          </a:xfrm>
          <a:noFill/>
        </p:spPr>
        <p:txBody>
          <a:bodyPr anchor="b" anchorCtr="0"/>
          <a:lstStyle>
            <a:lvl1pPr>
              <a:defRPr>
                <a:solidFill>
                  <a:schemeClr val="tx1"/>
                </a:solidFill>
              </a:defRPr>
            </a:lvl1pPr>
          </a:lstStyle>
          <a:p>
            <a:fld id="{7216CAAC-77F9-4003-B4FC-D1CF72A0DF9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09C154B-BA1D-411C-A228-4BD59A08024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21488" y="284163"/>
            <a:ext cx="2044700" cy="58118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284163"/>
            <a:ext cx="5983288" cy="58118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B90D223-6C6B-42D3-A157-2FE50C809753}"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093788" y="284163"/>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05000"/>
            <a:ext cx="38100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05000"/>
            <a:ext cx="3810000" cy="4191000"/>
          </a:xfrm>
        </p:spPr>
        <p:txBody>
          <a:bodyPr/>
          <a:lstStyle/>
          <a:p>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8216900" y="6248400"/>
            <a:ext cx="533400" cy="609600"/>
          </a:xfrm>
        </p:spPr>
        <p:txBody>
          <a:bodyPr/>
          <a:lstStyle>
            <a:lvl1pPr>
              <a:defRPr/>
            </a:lvl1pPr>
          </a:lstStyle>
          <a:p>
            <a:fld id="{B4456800-561F-4B08-8937-DE73B7F8F7F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AA8863E-FCE9-4F57-9DA7-C26720A1E7F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4B46524-D631-4992-815A-3FC540CC120B}"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05000"/>
            <a:ext cx="3810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3810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BF2B993-316D-4739-9E87-C35C6DB7D06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431FFFD-863A-40BB-8806-216EAE0246A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09B0157F-8A25-4657-87CB-4BE79F4A1BA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AB82A89-3707-41E4-9A6B-947D3A3DBE8E}"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F9A1F1B-BA46-4AAA-A15F-36D0040B4B5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2EF1303-3D64-4E5C-BC8B-15B6A9B57F8A}"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tile tx="0" ty="0" sx="100000" sy="100000" flip="none" algn="tl"/>
        </a:blipFill>
        <a:effectLst/>
      </p:bgPr>
    </p:bg>
    <p:spTree>
      <p:nvGrpSpPr>
        <p:cNvPr id="1" name=""/>
        <p:cNvGrpSpPr/>
        <p:nvPr/>
      </p:nvGrpSpPr>
      <p:grpSpPr>
        <a:xfrm>
          <a:off x="0" y="0"/>
          <a:ext cx="0" cy="0"/>
          <a:chOff x="0" y="0"/>
          <a:chExt cx="0" cy="0"/>
        </a:xfrm>
      </p:grpSpPr>
      <p:sp>
        <p:nvSpPr>
          <p:cNvPr id="2106" name="Rectangle 58" descr="Large confetti"/>
          <p:cNvSpPr>
            <a:spLocks noGrp="1" noChangeArrowheads="1"/>
          </p:cNvSpPr>
          <p:nvPr>
            <p:ph type="title"/>
          </p:nvPr>
        </p:nvSpPr>
        <p:spPr bwMode="auto">
          <a:xfrm>
            <a:off x="1093788" y="284163"/>
            <a:ext cx="7772400"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107" name="Rectangle 59"/>
          <p:cNvSpPr>
            <a:spLocks noGrp="1" noChangeArrowheads="1"/>
          </p:cNvSpPr>
          <p:nvPr>
            <p:ph type="body" idx="1"/>
          </p:nvPr>
        </p:nvSpPr>
        <p:spPr bwMode="auto">
          <a:xfrm>
            <a:off x="685800" y="1905000"/>
            <a:ext cx="777240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08" name="Rectangle 60"/>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endParaRPr lang="en-US"/>
          </a:p>
        </p:txBody>
      </p:sp>
      <p:sp>
        <p:nvSpPr>
          <p:cNvPr id="2109" name="Rectangle 6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endParaRPr lang="en-US"/>
          </a:p>
        </p:txBody>
      </p:sp>
      <p:sp>
        <p:nvSpPr>
          <p:cNvPr id="2114" name="Rectangle 66"/>
          <p:cNvSpPr>
            <a:spLocks noChangeArrowheads="1"/>
          </p:cNvSpPr>
          <p:nvPr/>
        </p:nvSpPr>
        <p:spPr bwMode="auto">
          <a:xfrm>
            <a:off x="0" y="1512888"/>
            <a:ext cx="8458200" cy="87312"/>
          </a:xfrm>
          <a:prstGeom prst="rect">
            <a:avLst/>
          </a:prstGeom>
          <a:solidFill>
            <a:schemeClr val="bg2"/>
          </a:solidFill>
          <a:ln w="9525">
            <a:noFill/>
            <a:miter lim="800000"/>
            <a:headEnd/>
            <a:tailEnd/>
          </a:ln>
          <a:effectLst/>
        </p:spPr>
        <p:txBody>
          <a:bodyPr wrap="none" anchor="ctr"/>
          <a:lstStyle/>
          <a:p>
            <a:pPr algn="ctr"/>
            <a:endParaRPr kumimoji="1" lang="en-US"/>
          </a:p>
        </p:txBody>
      </p:sp>
      <p:sp>
        <p:nvSpPr>
          <p:cNvPr id="2115" name="Rectangle 67" descr="Large confetti"/>
          <p:cNvSpPr>
            <a:spLocks noChangeArrowheads="1"/>
          </p:cNvSpPr>
          <p:nvPr/>
        </p:nvSpPr>
        <p:spPr bwMode="ltGray">
          <a:xfrm>
            <a:off x="247650" y="0"/>
            <a:ext cx="793750" cy="1841500"/>
          </a:xfrm>
          <a:prstGeom prst="rect">
            <a:avLst/>
          </a:prstGeom>
          <a:pattFill prst="lgConfetti">
            <a:fgClr>
              <a:schemeClr val="accent2"/>
            </a:fgClr>
            <a:bgClr>
              <a:schemeClr val="folHlink"/>
            </a:bgClr>
          </a:pattFill>
          <a:ln w="9525">
            <a:noFill/>
            <a:miter lim="800000"/>
            <a:headEnd/>
            <a:tailEnd/>
          </a:ln>
          <a:effectLst/>
        </p:spPr>
        <p:txBody>
          <a:bodyPr wrap="none" anchor="ctr"/>
          <a:lstStyle/>
          <a:p>
            <a:pPr algn="ctr"/>
            <a:endParaRPr kumimoji="1" lang="en-US"/>
          </a:p>
        </p:txBody>
      </p:sp>
      <p:sp>
        <p:nvSpPr>
          <p:cNvPr id="2116" name="Rectangle 68"/>
          <p:cNvSpPr>
            <a:spLocks noChangeArrowheads="1"/>
          </p:cNvSpPr>
          <p:nvPr/>
        </p:nvSpPr>
        <p:spPr bwMode="auto">
          <a:xfrm>
            <a:off x="7067550" y="6553200"/>
            <a:ext cx="2076450" cy="79375"/>
          </a:xfrm>
          <a:prstGeom prst="rect">
            <a:avLst/>
          </a:prstGeom>
          <a:solidFill>
            <a:schemeClr val="bg2"/>
          </a:solidFill>
          <a:ln w="9525">
            <a:noFill/>
            <a:miter lim="800000"/>
            <a:headEnd/>
            <a:tailEnd/>
          </a:ln>
          <a:effectLst/>
        </p:spPr>
        <p:txBody>
          <a:bodyPr wrap="none" anchor="ctr"/>
          <a:lstStyle/>
          <a:p>
            <a:pPr algn="ctr"/>
            <a:endParaRPr kumimoji="1" lang="en-US"/>
          </a:p>
        </p:txBody>
      </p:sp>
      <p:sp>
        <p:nvSpPr>
          <p:cNvPr id="2110" name="Rectangle 62" descr="Large confetti"/>
          <p:cNvSpPr>
            <a:spLocks noGrp="1" noChangeArrowheads="1"/>
          </p:cNvSpPr>
          <p:nvPr>
            <p:ph type="sldNum" sz="quarter" idx="4"/>
          </p:nvPr>
        </p:nvSpPr>
        <p:spPr bwMode="auto">
          <a:xfrm>
            <a:off x="8216900" y="6248400"/>
            <a:ext cx="533400" cy="609600"/>
          </a:xfrm>
          <a:prstGeom prst="rect">
            <a:avLst/>
          </a:prstGeom>
          <a:pattFill prst="lgConfetti">
            <a:fgClr>
              <a:schemeClr val="accent2"/>
            </a:fgClr>
            <a:bgClr>
              <a:schemeClr val="folHlink"/>
            </a:bgClr>
          </a:pattFill>
          <a:ln w="9525">
            <a:noFill/>
            <a:miter lim="800000"/>
            <a:headEnd/>
            <a:tailEnd/>
          </a:ln>
          <a:effectLst/>
        </p:spPr>
        <p:txBody>
          <a:bodyPr vert="horz" wrap="square" lIns="91440" tIns="45720" rIns="91440" bIns="45720" numCol="1" anchor="ctr" anchorCtr="1" compatLnSpc="1">
            <a:prstTxWarp prst="textNoShape">
              <a:avLst/>
            </a:prstTxWarp>
          </a:bodyPr>
          <a:lstStyle>
            <a:lvl1pPr algn="r">
              <a:defRPr sz="1400">
                <a:solidFill>
                  <a:schemeClr val="bg1"/>
                </a:solidFill>
              </a:defRPr>
            </a:lvl1pPr>
          </a:lstStyle>
          <a:p>
            <a:fld id="{9A4F0B42-1FF5-423F-BE08-63AD29C75BD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imes New Roman" charset="0"/>
        </a:defRPr>
      </a:lvl2pPr>
      <a:lvl3pPr algn="l" rtl="0" fontAlgn="base">
        <a:spcBef>
          <a:spcPct val="0"/>
        </a:spcBef>
        <a:spcAft>
          <a:spcPct val="0"/>
        </a:spcAft>
        <a:defRPr sz="4400">
          <a:solidFill>
            <a:schemeClr val="tx2"/>
          </a:solidFill>
          <a:latin typeface="Times New Roman" charset="0"/>
        </a:defRPr>
      </a:lvl3pPr>
      <a:lvl4pPr algn="l" rtl="0" fontAlgn="base">
        <a:spcBef>
          <a:spcPct val="0"/>
        </a:spcBef>
        <a:spcAft>
          <a:spcPct val="0"/>
        </a:spcAft>
        <a:defRPr sz="4400">
          <a:solidFill>
            <a:schemeClr val="tx2"/>
          </a:solidFill>
          <a:latin typeface="Times New Roman" charset="0"/>
        </a:defRPr>
      </a:lvl4pPr>
      <a:lvl5pPr algn="l" rtl="0" fontAlgn="base">
        <a:spcBef>
          <a:spcPct val="0"/>
        </a:spcBef>
        <a:spcAft>
          <a:spcPct val="0"/>
        </a:spcAft>
        <a:defRPr sz="4400">
          <a:solidFill>
            <a:schemeClr val="tx2"/>
          </a:solidFill>
          <a:latin typeface="Times New Roman" charset="0"/>
        </a:defRPr>
      </a:lvl5pPr>
      <a:lvl6pPr marL="457200" algn="l" rtl="0" fontAlgn="base">
        <a:spcBef>
          <a:spcPct val="0"/>
        </a:spcBef>
        <a:spcAft>
          <a:spcPct val="0"/>
        </a:spcAft>
        <a:defRPr sz="4400">
          <a:solidFill>
            <a:schemeClr val="tx2"/>
          </a:solidFill>
          <a:latin typeface="Times New Roman" charset="0"/>
        </a:defRPr>
      </a:lvl6pPr>
      <a:lvl7pPr marL="914400" algn="l" rtl="0" fontAlgn="base">
        <a:spcBef>
          <a:spcPct val="0"/>
        </a:spcBef>
        <a:spcAft>
          <a:spcPct val="0"/>
        </a:spcAft>
        <a:defRPr sz="4400">
          <a:solidFill>
            <a:schemeClr val="tx2"/>
          </a:solidFill>
          <a:latin typeface="Times New Roman" charset="0"/>
        </a:defRPr>
      </a:lvl7pPr>
      <a:lvl8pPr marL="1371600" algn="l" rtl="0" fontAlgn="base">
        <a:spcBef>
          <a:spcPct val="0"/>
        </a:spcBef>
        <a:spcAft>
          <a:spcPct val="0"/>
        </a:spcAft>
        <a:defRPr sz="4400">
          <a:solidFill>
            <a:schemeClr val="tx2"/>
          </a:solidFill>
          <a:latin typeface="Times New Roman" charset="0"/>
        </a:defRPr>
      </a:lvl8pPr>
      <a:lvl9pPr marL="1828800" algn="l" rtl="0" fontAlgn="base">
        <a:spcBef>
          <a:spcPct val="0"/>
        </a:spcBef>
        <a:spcAft>
          <a:spcPct val="0"/>
        </a:spcAft>
        <a:defRPr sz="4400">
          <a:solidFill>
            <a:schemeClr val="tx2"/>
          </a:solidFill>
          <a:latin typeface="Times New Roman" charset="0"/>
        </a:defRPr>
      </a:lvl9pPr>
    </p:titleStyle>
    <p:bodyStyle>
      <a:lvl1pPr marL="342900" indent="-342900" algn="l" rtl="0" fontAlgn="base">
        <a:spcBef>
          <a:spcPct val="20000"/>
        </a:spcBef>
        <a:spcAft>
          <a:spcPct val="0"/>
        </a:spcAft>
        <a:buSzPct val="85000"/>
        <a:buBlip>
          <a:blip r:embed="rId15"/>
        </a:buBlip>
        <a:defRPr sz="3200">
          <a:solidFill>
            <a:schemeClr val="tx1"/>
          </a:solidFill>
          <a:latin typeface="+mn-lt"/>
          <a:ea typeface="+mn-ea"/>
          <a:cs typeface="+mn-cs"/>
        </a:defRPr>
      </a:lvl1pPr>
      <a:lvl2pPr marL="742950" indent="-285750" algn="l" rtl="0" fontAlgn="base">
        <a:spcBef>
          <a:spcPct val="20000"/>
        </a:spcBef>
        <a:spcAft>
          <a:spcPct val="0"/>
        </a:spcAft>
        <a:buClr>
          <a:schemeClr val="bg2"/>
        </a:buClr>
        <a:buSzPct val="70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SzPct val="7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SzPct val="70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descr="Large confetti"/>
          <p:cNvSpPr>
            <a:spLocks noGrp="1" noChangeArrowheads="1"/>
          </p:cNvSpPr>
          <p:nvPr>
            <p:ph type="ctrTitle"/>
          </p:nvPr>
        </p:nvSpPr>
        <p:spPr/>
        <p:txBody>
          <a:bodyPr/>
          <a:lstStyle/>
          <a:p>
            <a:r>
              <a:rPr lang="en-US" dirty="0" smtClean="0"/>
              <a:t>Western Civilization to 1500</a:t>
            </a:r>
            <a:endParaRPr lang="en-US" dirty="0"/>
          </a:p>
        </p:txBody>
      </p:sp>
      <p:sp>
        <p:nvSpPr>
          <p:cNvPr id="23555" name="Rectangle 3"/>
          <p:cNvSpPr>
            <a:spLocks noGrp="1" noChangeArrowheads="1"/>
          </p:cNvSpPr>
          <p:nvPr>
            <p:ph type="subTitle" idx="1"/>
          </p:nvPr>
        </p:nvSpPr>
        <p:spPr/>
        <p:txBody>
          <a:bodyPr/>
          <a:lstStyle/>
          <a:p>
            <a:r>
              <a:rPr lang="en-US" dirty="0" smtClean="0"/>
              <a:t>Lecture 23: Spread of Christianity</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descr="Large confetti"/>
          <p:cNvSpPr>
            <a:spLocks noGrp="1" noChangeArrowheads="1"/>
          </p:cNvSpPr>
          <p:nvPr>
            <p:ph type="title"/>
          </p:nvPr>
        </p:nvSpPr>
        <p:spPr/>
        <p:txBody>
          <a:bodyPr/>
          <a:lstStyle/>
          <a:p>
            <a:r>
              <a:rPr lang="en-US"/>
              <a:t>Persecutions</a:t>
            </a:r>
          </a:p>
        </p:txBody>
      </p:sp>
      <p:sp>
        <p:nvSpPr>
          <p:cNvPr id="31747" name="Rectangle 3"/>
          <p:cNvSpPr>
            <a:spLocks noGrp="1" noChangeArrowheads="1"/>
          </p:cNvSpPr>
          <p:nvPr>
            <p:ph type="body" idx="1"/>
          </p:nvPr>
        </p:nvSpPr>
        <p:spPr/>
        <p:txBody>
          <a:bodyPr/>
          <a:lstStyle/>
          <a:p>
            <a:pPr>
              <a:lnSpc>
                <a:spcPct val="90000"/>
              </a:lnSpc>
            </a:pPr>
            <a:r>
              <a:rPr lang="en-US" dirty="0"/>
              <a:t>Romans initially ignored Christians</a:t>
            </a:r>
          </a:p>
          <a:p>
            <a:pPr>
              <a:lnSpc>
                <a:spcPct val="90000"/>
              </a:lnSpc>
            </a:pPr>
            <a:r>
              <a:rPr lang="en-US" dirty="0"/>
              <a:t>Gradual change of view</a:t>
            </a:r>
          </a:p>
          <a:p>
            <a:pPr lvl="1">
              <a:lnSpc>
                <a:spcPct val="90000"/>
              </a:lnSpc>
            </a:pPr>
            <a:r>
              <a:rPr lang="en-US" dirty="0"/>
              <a:t>Rumors of ritual murder, etc.</a:t>
            </a:r>
          </a:p>
          <a:p>
            <a:pPr lvl="1">
              <a:lnSpc>
                <a:spcPct val="90000"/>
              </a:lnSpc>
            </a:pPr>
            <a:r>
              <a:rPr lang="en-US" dirty="0"/>
              <a:t>Viewed as a threat to public order, traitors</a:t>
            </a:r>
          </a:p>
          <a:p>
            <a:pPr lvl="1">
              <a:lnSpc>
                <a:spcPct val="90000"/>
              </a:lnSpc>
            </a:pPr>
            <a:r>
              <a:rPr lang="en-US" dirty="0"/>
              <a:t>Romans 13</a:t>
            </a:r>
          </a:p>
          <a:p>
            <a:pPr>
              <a:lnSpc>
                <a:spcPct val="90000"/>
              </a:lnSpc>
            </a:pPr>
            <a:r>
              <a:rPr lang="en-US" dirty="0"/>
              <a:t>Sporadic attacks in 1</a:t>
            </a:r>
            <a:r>
              <a:rPr lang="en-US" baseline="30000" dirty="0"/>
              <a:t>st</a:t>
            </a:r>
            <a:r>
              <a:rPr lang="en-US" dirty="0"/>
              <a:t> and 2</a:t>
            </a:r>
            <a:r>
              <a:rPr lang="en-US" baseline="30000" dirty="0"/>
              <a:t>nd</a:t>
            </a:r>
            <a:r>
              <a:rPr lang="en-US" dirty="0"/>
              <a:t> centuries</a:t>
            </a:r>
          </a:p>
          <a:p>
            <a:pPr lvl="1">
              <a:lnSpc>
                <a:spcPct val="90000"/>
              </a:lnSpc>
            </a:pPr>
            <a:r>
              <a:rPr lang="en-US" dirty="0"/>
              <a:t>Nero’s and Domitian’s persecutions</a:t>
            </a:r>
          </a:p>
          <a:p>
            <a:pPr lvl="1">
              <a:lnSpc>
                <a:spcPct val="90000"/>
              </a:lnSpc>
            </a:pPr>
            <a:r>
              <a:rPr lang="en-US" dirty="0"/>
              <a:t>Pliny the </a:t>
            </a:r>
            <a:r>
              <a:rPr lang="en-US" dirty="0" smtClean="0"/>
              <a:t>Younger on Christians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Effect transition="in" filter="fade">
                                      <p:cBhvr>
                                        <p:cTn id="7" dur="2000"/>
                                        <p:tgtEl>
                                          <p:spTgt spid="317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747">
                                            <p:txEl>
                                              <p:pRg st="1" end="1"/>
                                            </p:txEl>
                                          </p:spTgt>
                                        </p:tgtEl>
                                        <p:attrNameLst>
                                          <p:attrName>style.visibility</p:attrName>
                                        </p:attrNameLst>
                                      </p:cBhvr>
                                      <p:to>
                                        <p:strVal val="visible"/>
                                      </p:to>
                                    </p:set>
                                    <p:animEffect transition="in" filter="fade">
                                      <p:cBhvr>
                                        <p:cTn id="12" dur="2000"/>
                                        <p:tgtEl>
                                          <p:spTgt spid="31747">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1747">
                                            <p:txEl>
                                              <p:pRg st="2" end="2"/>
                                            </p:txEl>
                                          </p:spTgt>
                                        </p:tgtEl>
                                        <p:attrNameLst>
                                          <p:attrName>style.visibility</p:attrName>
                                        </p:attrNameLst>
                                      </p:cBhvr>
                                      <p:to>
                                        <p:strVal val="visible"/>
                                      </p:to>
                                    </p:set>
                                    <p:animEffect transition="in" filter="fade">
                                      <p:cBhvr>
                                        <p:cTn id="15" dur="2000"/>
                                        <p:tgtEl>
                                          <p:spTgt spid="31747">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1747">
                                            <p:txEl>
                                              <p:pRg st="3" end="3"/>
                                            </p:txEl>
                                          </p:spTgt>
                                        </p:tgtEl>
                                        <p:attrNameLst>
                                          <p:attrName>style.visibility</p:attrName>
                                        </p:attrNameLst>
                                      </p:cBhvr>
                                      <p:to>
                                        <p:strVal val="visible"/>
                                      </p:to>
                                    </p:set>
                                    <p:animEffect transition="in" filter="fade">
                                      <p:cBhvr>
                                        <p:cTn id="18" dur="2000"/>
                                        <p:tgtEl>
                                          <p:spTgt spid="31747">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1747">
                                            <p:txEl>
                                              <p:pRg st="4" end="4"/>
                                            </p:txEl>
                                          </p:spTgt>
                                        </p:tgtEl>
                                        <p:attrNameLst>
                                          <p:attrName>style.visibility</p:attrName>
                                        </p:attrNameLst>
                                      </p:cBhvr>
                                      <p:to>
                                        <p:strVal val="visible"/>
                                      </p:to>
                                    </p:set>
                                    <p:animEffect transition="in" filter="fade">
                                      <p:cBhvr>
                                        <p:cTn id="21" dur="2000"/>
                                        <p:tgtEl>
                                          <p:spTgt spid="31747">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1747">
                                            <p:txEl>
                                              <p:pRg st="5" end="5"/>
                                            </p:txEl>
                                          </p:spTgt>
                                        </p:tgtEl>
                                        <p:attrNameLst>
                                          <p:attrName>style.visibility</p:attrName>
                                        </p:attrNameLst>
                                      </p:cBhvr>
                                      <p:to>
                                        <p:strVal val="visible"/>
                                      </p:to>
                                    </p:set>
                                    <p:animEffect transition="in" filter="fade">
                                      <p:cBhvr>
                                        <p:cTn id="26" dur="2000"/>
                                        <p:tgtEl>
                                          <p:spTgt spid="31747">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1747">
                                            <p:txEl>
                                              <p:pRg st="6" end="6"/>
                                            </p:txEl>
                                          </p:spTgt>
                                        </p:tgtEl>
                                        <p:attrNameLst>
                                          <p:attrName>style.visibility</p:attrName>
                                        </p:attrNameLst>
                                      </p:cBhvr>
                                      <p:to>
                                        <p:strVal val="visible"/>
                                      </p:to>
                                    </p:set>
                                    <p:animEffect transition="in" filter="fade">
                                      <p:cBhvr>
                                        <p:cTn id="29" dur="2000"/>
                                        <p:tgtEl>
                                          <p:spTgt spid="31747">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1747">
                                            <p:txEl>
                                              <p:pRg st="7" end="7"/>
                                            </p:txEl>
                                          </p:spTgt>
                                        </p:tgtEl>
                                        <p:attrNameLst>
                                          <p:attrName>style.visibility</p:attrName>
                                        </p:attrNameLst>
                                      </p:cBhvr>
                                      <p:to>
                                        <p:strVal val="visible"/>
                                      </p:to>
                                    </p:set>
                                    <p:animEffect transition="in" filter="fade">
                                      <p:cBhvr>
                                        <p:cTn id="32" dur="2000"/>
                                        <p:tgtEl>
                                          <p:spTgt spid="3174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4" descr="Large confetti"/>
          <p:cNvSpPr>
            <a:spLocks noGrp="1" noChangeArrowheads="1"/>
          </p:cNvSpPr>
          <p:nvPr>
            <p:ph type="title"/>
          </p:nvPr>
        </p:nvSpPr>
        <p:spPr/>
        <p:txBody>
          <a:bodyPr/>
          <a:lstStyle/>
          <a:p>
            <a:r>
              <a:rPr lang="en-US" dirty="0"/>
              <a:t>Ignatius of </a:t>
            </a:r>
            <a:r>
              <a:rPr lang="en-US" dirty="0" smtClean="0"/>
              <a:t>Antioch (50-98?)</a:t>
            </a:r>
            <a:endParaRPr lang="en-US" dirty="0"/>
          </a:p>
        </p:txBody>
      </p:sp>
      <p:sp>
        <p:nvSpPr>
          <p:cNvPr id="39938" name="Rectangle 2"/>
          <p:cNvSpPr>
            <a:spLocks noGrp="1" noChangeArrowheads="1"/>
          </p:cNvSpPr>
          <p:nvPr>
            <p:ph type="body" idx="1"/>
          </p:nvPr>
        </p:nvSpPr>
        <p:spPr/>
        <p:txBody>
          <a:bodyPr/>
          <a:lstStyle/>
          <a:p>
            <a:r>
              <a:rPr lang="en-US" sz="3600" dirty="0" smtClean="0"/>
              <a:t>Wrote </a:t>
            </a:r>
            <a:r>
              <a:rPr lang="en-US" sz="3600" dirty="0"/>
              <a:t>epistles to several churches</a:t>
            </a:r>
          </a:p>
          <a:p>
            <a:r>
              <a:rPr lang="en-US" sz="3600" dirty="0"/>
              <a:t>Emphases</a:t>
            </a:r>
          </a:p>
          <a:p>
            <a:pPr lvl="1"/>
            <a:r>
              <a:rPr lang="en-US" sz="3200" dirty="0"/>
              <a:t>Church as a community</a:t>
            </a:r>
          </a:p>
          <a:p>
            <a:pPr lvl="1"/>
            <a:r>
              <a:rPr lang="en-US" sz="3200" dirty="0"/>
              <a:t>Authority of church leaders</a:t>
            </a:r>
          </a:p>
          <a:p>
            <a:r>
              <a:rPr lang="en-US" sz="3600" dirty="0"/>
              <a:t>Martyred in Rome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9938">
                                            <p:txEl>
                                              <p:pRg st="0" end="0"/>
                                            </p:txEl>
                                          </p:spTgt>
                                        </p:tgtEl>
                                        <p:attrNameLst>
                                          <p:attrName>style.visibility</p:attrName>
                                        </p:attrNameLst>
                                      </p:cBhvr>
                                      <p:to>
                                        <p:strVal val="visible"/>
                                      </p:to>
                                    </p:set>
                                    <p:animEffect transition="in" filter="fade">
                                      <p:cBhvr>
                                        <p:cTn id="7" dur="2000"/>
                                        <p:tgtEl>
                                          <p:spTgt spid="3993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9938">
                                            <p:txEl>
                                              <p:pRg st="1" end="1"/>
                                            </p:txEl>
                                          </p:spTgt>
                                        </p:tgtEl>
                                        <p:attrNameLst>
                                          <p:attrName>style.visibility</p:attrName>
                                        </p:attrNameLst>
                                      </p:cBhvr>
                                      <p:to>
                                        <p:strVal val="visible"/>
                                      </p:to>
                                    </p:set>
                                    <p:animEffect transition="in" filter="fade">
                                      <p:cBhvr>
                                        <p:cTn id="12" dur="2000"/>
                                        <p:tgtEl>
                                          <p:spTgt spid="39938">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9938">
                                            <p:txEl>
                                              <p:pRg st="2" end="2"/>
                                            </p:txEl>
                                          </p:spTgt>
                                        </p:tgtEl>
                                        <p:attrNameLst>
                                          <p:attrName>style.visibility</p:attrName>
                                        </p:attrNameLst>
                                      </p:cBhvr>
                                      <p:to>
                                        <p:strVal val="visible"/>
                                      </p:to>
                                    </p:set>
                                    <p:animEffect transition="in" filter="fade">
                                      <p:cBhvr>
                                        <p:cTn id="15" dur="2000"/>
                                        <p:tgtEl>
                                          <p:spTgt spid="39938">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9938">
                                            <p:txEl>
                                              <p:pRg st="3" end="3"/>
                                            </p:txEl>
                                          </p:spTgt>
                                        </p:tgtEl>
                                        <p:attrNameLst>
                                          <p:attrName>style.visibility</p:attrName>
                                        </p:attrNameLst>
                                      </p:cBhvr>
                                      <p:to>
                                        <p:strVal val="visible"/>
                                      </p:to>
                                    </p:set>
                                    <p:animEffect transition="in" filter="fade">
                                      <p:cBhvr>
                                        <p:cTn id="18" dur="2000"/>
                                        <p:tgtEl>
                                          <p:spTgt spid="39938">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9938">
                                            <p:txEl>
                                              <p:pRg st="4" end="4"/>
                                            </p:txEl>
                                          </p:spTgt>
                                        </p:tgtEl>
                                        <p:attrNameLst>
                                          <p:attrName>style.visibility</p:attrName>
                                        </p:attrNameLst>
                                      </p:cBhvr>
                                      <p:to>
                                        <p:strVal val="visible"/>
                                      </p:to>
                                    </p:set>
                                    <p:animEffect transition="in" filter="fade">
                                      <p:cBhvr>
                                        <p:cTn id="23" dur="2000"/>
                                        <p:tgtEl>
                                          <p:spTgt spid="3993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descr="Large confetti"/>
          <p:cNvSpPr>
            <a:spLocks noGrp="1" noChangeArrowheads="1"/>
          </p:cNvSpPr>
          <p:nvPr>
            <p:ph type="title"/>
          </p:nvPr>
        </p:nvSpPr>
        <p:spPr/>
        <p:txBody>
          <a:bodyPr/>
          <a:lstStyle/>
          <a:p>
            <a:r>
              <a:rPr lang="en-US" dirty="0" smtClean="0"/>
              <a:t>Polycarp (69-155?)</a:t>
            </a:r>
            <a:endParaRPr lang="en-US" dirty="0"/>
          </a:p>
        </p:txBody>
      </p:sp>
      <p:sp>
        <p:nvSpPr>
          <p:cNvPr id="40963" name="Rectangle 3"/>
          <p:cNvSpPr>
            <a:spLocks noGrp="1" noChangeArrowheads="1"/>
          </p:cNvSpPr>
          <p:nvPr>
            <p:ph type="body" idx="1"/>
          </p:nvPr>
        </p:nvSpPr>
        <p:spPr/>
        <p:txBody>
          <a:bodyPr/>
          <a:lstStyle/>
          <a:p>
            <a:pPr>
              <a:lnSpc>
                <a:spcPct val="80000"/>
              </a:lnSpc>
            </a:pPr>
            <a:r>
              <a:rPr lang="en-US" sz="3600" dirty="0" smtClean="0"/>
              <a:t>Bishop </a:t>
            </a:r>
            <a:r>
              <a:rPr lang="en-US" sz="3600" dirty="0"/>
              <a:t>of Smyrna</a:t>
            </a:r>
          </a:p>
          <a:p>
            <a:pPr>
              <a:lnSpc>
                <a:spcPct val="80000"/>
              </a:lnSpc>
            </a:pPr>
            <a:r>
              <a:rPr lang="en-US" sz="3600" dirty="0"/>
              <a:t>Probably knew the apostle John</a:t>
            </a:r>
          </a:p>
          <a:p>
            <a:pPr>
              <a:lnSpc>
                <a:spcPct val="80000"/>
              </a:lnSpc>
            </a:pPr>
            <a:r>
              <a:rPr lang="en-US" sz="3600" dirty="0"/>
              <a:t>Fought early heresies, esp. the </a:t>
            </a:r>
            <a:r>
              <a:rPr lang="en-US" sz="3600" dirty="0" err="1"/>
              <a:t>Marcionites</a:t>
            </a:r>
            <a:endParaRPr lang="en-US" sz="3600" dirty="0"/>
          </a:p>
          <a:p>
            <a:pPr>
              <a:lnSpc>
                <a:spcPct val="80000"/>
              </a:lnSpc>
            </a:pPr>
            <a:r>
              <a:rPr lang="en-US" sz="3600" dirty="0" smtClean="0"/>
              <a:t>Martyrdom</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Effect transition="in" filter="fade">
                                      <p:cBhvr>
                                        <p:cTn id="7" dur="2000"/>
                                        <p:tgtEl>
                                          <p:spTgt spid="409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0963">
                                            <p:txEl>
                                              <p:pRg st="1" end="1"/>
                                            </p:txEl>
                                          </p:spTgt>
                                        </p:tgtEl>
                                        <p:attrNameLst>
                                          <p:attrName>style.visibility</p:attrName>
                                        </p:attrNameLst>
                                      </p:cBhvr>
                                      <p:to>
                                        <p:strVal val="visible"/>
                                      </p:to>
                                    </p:set>
                                    <p:animEffect transition="in" filter="fade">
                                      <p:cBhvr>
                                        <p:cTn id="12" dur="2000"/>
                                        <p:tgtEl>
                                          <p:spTgt spid="4096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963">
                                            <p:txEl>
                                              <p:pRg st="2" end="2"/>
                                            </p:txEl>
                                          </p:spTgt>
                                        </p:tgtEl>
                                        <p:attrNameLst>
                                          <p:attrName>style.visibility</p:attrName>
                                        </p:attrNameLst>
                                      </p:cBhvr>
                                      <p:to>
                                        <p:strVal val="visible"/>
                                      </p:to>
                                    </p:set>
                                    <p:animEffect transition="in" filter="fade">
                                      <p:cBhvr>
                                        <p:cTn id="17" dur="2000"/>
                                        <p:tgtEl>
                                          <p:spTgt spid="4096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0963">
                                            <p:txEl>
                                              <p:pRg st="3" end="3"/>
                                            </p:txEl>
                                          </p:spTgt>
                                        </p:tgtEl>
                                        <p:attrNameLst>
                                          <p:attrName>style.visibility</p:attrName>
                                        </p:attrNameLst>
                                      </p:cBhvr>
                                      <p:to>
                                        <p:strVal val="visible"/>
                                      </p:to>
                                    </p:set>
                                    <p:animEffect transition="in" filter="fade">
                                      <p:cBhvr>
                                        <p:cTn id="22" dur="2000"/>
                                        <p:tgtEl>
                                          <p:spTgt spid="409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descr="Large confetti"/>
          <p:cNvSpPr>
            <a:spLocks noGrp="1" noChangeArrowheads="1"/>
          </p:cNvSpPr>
          <p:nvPr>
            <p:ph type="title"/>
          </p:nvPr>
        </p:nvSpPr>
        <p:spPr>
          <a:xfrm>
            <a:off x="990600" y="533400"/>
            <a:ext cx="7696200" cy="990600"/>
          </a:xfrm>
        </p:spPr>
        <p:txBody>
          <a:bodyPr/>
          <a:lstStyle/>
          <a:p>
            <a:r>
              <a:rPr lang="en-US"/>
              <a:t>“Epistle of Barnabas”</a:t>
            </a:r>
          </a:p>
        </p:txBody>
      </p:sp>
      <p:sp>
        <p:nvSpPr>
          <p:cNvPr id="41987" name="Rectangle 3"/>
          <p:cNvSpPr>
            <a:spLocks noGrp="1" noChangeArrowheads="1"/>
          </p:cNvSpPr>
          <p:nvPr>
            <p:ph type="body" idx="1"/>
          </p:nvPr>
        </p:nvSpPr>
        <p:spPr>
          <a:xfrm>
            <a:off x="533400" y="1905000"/>
            <a:ext cx="8305800" cy="4419600"/>
          </a:xfrm>
        </p:spPr>
        <p:txBody>
          <a:bodyPr/>
          <a:lstStyle/>
          <a:p>
            <a:pPr>
              <a:lnSpc>
                <a:spcPct val="80000"/>
              </a:lnSpc>
            </a:pPr>
            <a:r>
              <a:rPr lang="en-US" sz="3600" dirty="0"/>
              <a:t>Written in late 1</a:t>
            </a:r>
            <a:r>
              <a:rPr lang="en-US" sz="3600" baseline="30000" dirty="0"/>
              <a:t>st</a:t>
            </a:r>
            <a:r>
              <a:rPr lang="en-US" sz="3600" dirty="0"/>
              <a:t> century A.D.</a:t>
            </a:r>
          </a:p>
          <a:p>
            <a:pPr>
              <a:lnSpc>
                <a:spcPct val="80000"/>
              </a:lnSpc>
            </a:pPr>
            <a:r>
              <a:rPr lang="en-US" sz="3600" dirty="0" smtClean="0"/>
              <a:t>Utilizes </a:t>
            </a:r>
            <a:r>
              <a:rPr lang="en-US" sz="3600" dirty="0" smtClean="0"/>
              <a:t>extensive </a:t>
            </a:r>
            <a:r>
              <a:rPr lang="en-US" sz="3600" dirty="0"/>
              <a:t>allegory</a:t>
            </a:r>
          </a:p>
          <a:p>
            <a:pPr>
              <a:lnSpc>
                <a:spcPct val="80000"/>
              </a:lnSpc>
            </a:pPr>
            <a:r>
              <a:rPr lang="en-US" sz="3600" dirty="0"/>
              <a:t>Explicitly condemns </a:t>
            </a:r>
            <a:r>
              <a:rPr lang="en-US" sz="3600" dirty="0" smtClean="0"/>
              <a:t>abortion/infanticide</a:t>
            </a:r>
            <a:endParaRPr lang="en-US" sz="3600" dirty="0"/>
          </a:p>
          <a:p>
            <a:pPr>
              <a:lnSpc>
                <a:spcPct val="80000"/>
              </a:lnSpc>
            </a:pPr>
            <a:r>
              <a:rPr lang="en-US" sz="3600" dirty="0"/>
              <a:t>Distances Christianity from Jewish practice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animEffect transition="in" filter="fade">
                                      <p:cBhvr>
                                        <p:cTn id="7" dur="2000"/>
                                        <p:tgtEl>
                                          <p:spTgt spid="419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1987">
                                            <p:txEl>
                                              <p:pRg st="1" end="1"/>
                                            </p:txEl>
                                          </p:spTgt>
                                        </p:tgtEl>
                                        <p:attrNameLst>
                                          <p:attrName>style.visibility</p:attrName>
                                        </p:attrNameLst>
                                      </p:cBhvr>
                                      <p:to>
                                        <p:strVal val="visible"/>
                                      </p:to>
                                    </p:set>
                                    <p:animEffect transition="in" filter="fade">
                                      <p:cBhvr>
                                        <p:cTn id="12" dur="2000"/>
                                        <p:tgtEl>
                                          <p:spTgt spid="419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1987">
                                            <p:txEl>
                                              <p:pRg st="2" end="2"/>
                                            </p:txEl>
                                          </p:spTgt>
                                        </p:tgtEl>
                                        <p:attrNameLst>
                                          <p:attrName>style.visibility</p:attrName>
                                        </p:attrNameLst>
                                      </p:cBhvr>
                                      <p:to>
                                        <p:strVal val="visible"/>
                                      </p:to>
                                    </p:set>
                                    <p:animEffect transition="in" filter="fade">
                                      <p:cBhvr>
                                        <p:cTn id="17" dur="2000"/>
                                        <p:tgtEl>
                                          <p:spTgt spid="4198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1987">
                                            <p:txEl>
                                              <p:pRg st="3" end="3"/>
                                            </p:txEl>
                                          </p:spTgt>
                                        </p:tgtEl>
                                        <p:attrNameLst>
                                          <p:attrName>style.visibility</p:attrName>
                                        </p:attrNameLst>
                                      </p:cBhvr>
                                      <p:to>
                                        <p:strVal val="visible"/>
                                      </p:to>
                                    </p:set>
                                    <p:animEffect transition="in" filter="fade">
                                      <p:cBhvr>
                                        <p:cTn id="22" dur="2000"/>
                                        <p:tgtEl>
                                          <p:spTgt spid="419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descr="Large confetti"/>
          <p:cNvSpPr>
            <a:spLocks noGrp="1" noChangeArrowheads="1"/>
          </p:cNvSpPr>
          <p:nvPr>
            <p:ph type="title"/>
          </p:nvPr>
        </p:nvSpPr>
        <p:spPr/>
        <p:txBody>
          <a:bodyPr/>
          <a:lstStyle/>
          <a:p>
            <a:r>
              <a:rPr lang="en-US"/>
              <a:t>3</a:t>
            </a:r>
            <a:r>
              <a:rPr lang="en-US" baseline="30000"/>
              <a:t>rd</a:t>
            </a:r>
            <a:r>
              <a:rPr lang="en-US"/>
              <a:t> Century Growth</a:t>
            </a:r>
          </a:p>
        </p:txBody>
      </p:sp>
      <p:sp>
        <p:nvSpPr>
          <p:cNvPr id="32771" name="Rectangle 3"/>
          <p:cNvSpPr>
            <a:spLocks noGrp="1" noChangeArrowheads="1"/>
          </p:cNvSpPr>
          <p:nvPr>
            <p:ph type="body" idx="1"/>
          </p:nvPr>
        </p:nvSpPr>
        <p:spPr/>
        <p:txBody>
          <a:bodyPr/>
          <a:lstStyle/>
          <a:p>
            <a:r>
              <a:rPr lang="en-US" dirty="0"/>
              <a:t>Reasons</a:t>
            </a:r>
          </a:p>
          <a:p>
            <a:pPr lvl="1"/>
            <a:r>
              <a:rPr lang="en-US" dirty="0"/>
              <a:t>Promise of eternal life</a:t>
            </a:r>
          </a:p>
          <a:p>
            <a:pPr lvl="1"/>
            <a:r>
              <a:rPr lang="en-US" dirty="0"/>
              <a:t>Some similarities to mystery religions?</a:t>
            </a:r>
          </a:p>
          <a:p>
            <a:pPr lvl="1"/>
            <a:r>
              <a:rPr lang="en-US" dirty="0"/>
              <a:t>Jesus was human, not mythological</a:t>
            </a:r>
          </a:p>
          <a:p>
            <a:pPr lvl="1"/>
            <a:r>
              <a:rPr lang="en-US" dirty="0"/>
              <a:t>Universal appeal; open to all</a:t>
            </a:r>
          </a:p>
          <a:p>
            <a:pPr lvl="1"/>
            <a:r>
              <a:rPr lang="en-US" dirty="0"/>
              <a:t>Holy Spirit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Effect transition="in" filter="fade">
                                      <p:cBhvr>
                                        <p:cTn id="7" dur="2000"/>
                                        <p:tgtEl>
                                          <p:spTgt spid="32771">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2771">
                                            <p:txEl>
                                              <p:pRg st="1" end="1"/>
                                            </p:txEl>
                                          </p:spTgt>
                                        </p:tgtEl>
                                        <p:attrNameLst>
                                          <p:attrName>style.visibility</p:attrName>
                                        </p:attrNameLst>
                                      </p:cBhvr>
                                      <p:to>
                                        <p:strVal val="visible"/>
                                      </p:to>
                                    </p:set>
                                    <p:animEffect transition="in" filter="fade">
                                      <p:cBhvr>
                                        <p:cTn id="10" dur="2000"/>
                                        <p:tgtEl>
                                          <p:spTgt spid="32771">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2771">
                                            <p:txEl>
                                              <p:pRg st="2" end="2"/>
                                            </p:txEl>
                                          </p:spTgt>
                                        </p:tgtEl>
                                        <p:attrNameLst>
                                          <p:attrName>style.visibility</p:attrName>
                                        </p:attrNameLst>
                                      </p:cBhvr>
                                      <p:to>
                                        <p:strVal val="visible"/>
                                      </p:to>
                                    </p:set>
                                    <p:animEffect transition="in" filter="fade">
                                      <p:cBhvr>
                                        <p:cTn id="13" dur="2000"/>
                                        <p:tgtEl>
                                          <p:spTgt spid="32771">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2771">
                                            <p:txEl>
                                              <p:pRg st="3" end="3"/>
                                            </p:txEl>
                                          </p:spTgt>
                                        </p:tgtEl>
                                        <p:attrNameLst>
                                          <p:attrName>style.visibility</p:attrName>
                                        </p:attrNameLst>
                                      </p:cBhvr>
                                      <p:to>
                                        <p:strVal val="visible"/>
                                      </p:to>
                                    </p:set>
                                    <p:animEffect transition="in" filter="fade">
                                      <p:cBhvr>
                                        <p:cTn id="16" dur="2000"/>
                                        <p:tgtEl>
                                          <p:spTgt spid="32771">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2771">
                                            <p:txEl>
                                              <p:pRg st="4" end="4"/>
                                            </p:txEl>
                                          </p:spTgt>
                                        </p:tgtEl>
                                        <p:attrNameLst>
                                          <p:attrName>style.visibility</p:attrName>
                                        </p:attrNameLst>
                                      </p:cBhvr>
                                      <p:to>
                                        <p:strVal val="visible"/>
                                      </p:to>
                                    </p:set>
                                    <p:animEffect transition="in" filter="fade">
                                      <p:cBhvr>
                                        <p:cTn id="19" dur="2000"/>
                                        <p:tgtEl>
                                          <p:spTgt spid="32771">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2771">
                                            <p:txEl>
                                              <p:pRg st="5" end="5"/>
                                            </p:txEl>
                                          </p:spTgt>
                                        </p:tgtEl>
                                        <p:attrNameLst>
                                          <p:attrName>style.visibility</p:attrName>
                                        </p:attrNameLst>
                                      </p:cBhvr>
                                      <p:to>
                                        <p:strVal val="visible"/>
                                      </p:to>
                                    </p:set>
                                    <p:animEffect transition="in" filter="fade">
                                      <p:cBhvr>
                                        <p:cTn id="22" dur="2000"/>
                                        <p:tgtEl>
                                          <p:spTgt spid="327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descr="Large confetti"/>
          <p:cNvSpPr>
            <a:spLocks noGrp="1" noChangeArrowheads="1"/>
          </p:cNvSpPr>
          <p:nvPr>
            <p:ph type="title"/>
          </p:nvPr>
        </p:nvSpPr>
        <p:spPr/>
        <p:txBody>
          <a:bodyPr/>
          <a:lstStyle/>
          <a:p>
            <a:r>
              <a:rPr lang="en-US"/>
              <a:t>Legitimacy</a:t>
            </a:r>
          </a:p>
        </p:txBody>
      </p:sp>
      <p:sp>
        <p:nvSpPr>
          <p:cNvPr id="33795" name="Rectangle 3"/>
          <p:cNvSpPr>
            <a:spLocks noGrp="1" noChangeArrowheads="1"/>
          </p:cNvSpPr>
          <p:nvPr>
            <p:ph type="body" idx="1"/>
          </p:nvPr>
        </p:nvSpPr>
        <p:spPr/>
        <p:txBody>
          <a:bodyPr/>
          <a:lstStyle/>
          <a:p>
            <a:r>
              <a:rPr lang="en-US" dirty="0"/>
              <a:t>Fierce </a:t>
            </a:r>
            <a:r>
              <a:rPr lang="en-US" dirty="0" smtClean="0"/>
              <a:t>3</a:t>
            </a:r>
            <a:r>
              <a:rPr lang="en-US" baseline="30000" dirty="0" smtClean="0"/>
              <a:t>rd</a:t>
            </a:r>
            <a:r>
              <a:rPr lang="en-US" dirty="0" smtClean="0"/>
              <a:t>-century persecutions</a:t>
            </a:r>
            <a:endParaRPr lang="en-US" dirty="0"/>
          </a:p>
          <a:p>
            <a:r>
              <a:rPr lang="en-US" dirty="0"/>
              <a:t>Constantine (306-336)</a:t>
            </a:r>
          </a:p>
          <a:p>
            <a:pPr lvl="1"/>
            <a:r>
              <a:rPr lang="en-US" dirty="0"/>
              <a:t>Battle of </a:t>
            </a:r>
            <a:r>
              <a:rPr lang="en-US" dirty="0" err="1"/>
              <a:t>Milvian</a:t>
            </a:r>
            <a:r>
              <a:rPr lang="en-US" dirty="0"/>
              <a:t> Bridge (312)</a:t>
            </a:r>
          </a:p>
          <a:p>
            <a:pPr lvl="1"/>
            <a:r>
              <a:rPr lang="en-US" dirty="0"/>
              <a:t>Edict of Milan (313)</a:t>
            </a:r>
          </a:p>
          <a:p>
            <a:r>
              <a:rPr lang="en-US" dirty="0"/>
              <a:t>Theodosius I (378-395</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Effect transition="in" filter="fade">
                                      <p:cBhvr>
                                        <p:cTn id="7" dur="2000"/>
                                        <p:tgtEl>
                                          <p:spTgt spid="337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3795">
                                            <p:txEl>
                                              <p:pRg st="1" end="1"/>
                                            </p:txEl>
                                          </p:spTgt>
                                        </p:tgtEl>
                                        <p:attrNameLst>
                                          <p:attrName>style.visibility</p:attrName>
                                        </p:attrNameLst>
                                      </p:cBhvr>
                                      <p:to>
                                        <p:strVal val="visible"/>
                                      </p:to>
                                    </p:set>
                                    <p:animEffect transition="in" filter="fade">
                                      <p:cBhvr>
                                        <p:cTn id="12" dur="2000"/>
                                        <p:tgtEl>
                                          <p:spTgt spid="33795">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3795">
                                            <p:txEl>
                                              <p:pRg st="2" end="2"/>
                                            </p:txEl>
                                          </p:spTgt>
                                        </p:tgtEl>
                                        <p:attrNameLst>
                                          <p:attrName>style.visibility</p:attrName>
                                        </p:attrNameLst>
                                      </p:cBhvr>
                                      <p:to>
                                        <p:strVal val="visible"/>
                                      </p:to>
                                    </p:set>
                                    <p:animEffect transition="in" filter="fade">
                                      <p:cBhvr>
                                        <p:cTn id="15" dur="2000"/>
                                        <p:tgtEl>
                                          <p:spTgt spid="33795">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3795">
                                            <p:txEl>
                                              <p:pRg st="3" end="3"/>
                                            </p:txEl>
                                          </p:spTgt>
                                        </p:tgtEl>
                                        <p:attrNameLst>
                                          <p:attrName>style.visibility</p:attrName>
                                        </p:attrNameLst>
                                      </p:cBhvr>
                                      <p:to>
                                        <p:strVal val="visible"/>
                                      </p:to>
                                    </p:set>
                                    <p:animEffect transition="in" filter="fade">
                                      <p:cBhvr>
                                        <p:cTn id="18" dur="2000"/>
                                        <p:tgtEl>
                                          <p:spTgt spid="33795">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3795">
                                            <p:txEl>
                                              <p:pRg st="4" end="4"/>
                                            </p:txEl>
                                          </p:spTgt>
                                        </p:tgtEl>
                                        <p:attrNameLst>
                                          <p:attrName>style.visibility</p:attrName>
                                        </p:attrNameLst>
                                      </p:cBhvr>
                                      <p:to>
                                        <p:strVal val="visible"/>
                                      </p:to>
                                    </p:set>
                                    <p:animEffect transition="in" filter="fade">
                                      <p:cBhvr>
                                        <p:cTn id="23" dur="2000"/>
                                        <p:tgtEl>
                                          <p:spTgt spid="337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Rectangle 2" descr="Large confetti"/>
          <p:cNvSpPr>
            <a:spLocks noGrp="1" noChangeArrowheads="1"/>
          </p:cNvSpPr>
          <p:nvPr>
            <p:ph type="title"/>
          </p:nvPr>
        </p:nvSpPr>
        <p:spPr/>
        <p:txBody>
          <a:bodyPr/>
          <a:lstStyle/>
          <a:p>
            <a:r>
              <a:rPr lang="en-US"/>
              <a:t>Early Church Concerns</a:t>
            </a:r>
          </a:p>
        </p:txBody>
      </p:sp>
      <p:sp>
        <p:nvSpPr>
          <p:cNvPr id="35843" name="Rectangle 3"/>
          <p:cNvSpPr>
            <a:spLocks noGrp="1" noChangeArrowheads="1"/>
          </p:cNvSpPr>
          <p:nvPr>
            <p:ph type="body" sz="half" idx="1"/>
          </p:nvPr>
        </p:nvSpPr>
        <p:spPr/>
        <p:txBody>
          <a:bodyPr/>
          <a:lstStyle/>
          <a:p>
            <a:pPr>
              <a:lnSpc>
                <a:spcPct val="90000"/>
              </a:lnSpc>
            </a:pPr>
            <a:r>
              <a:rPr lang="en-US" sz="2800" dirty="0"/>
              <a:t>Conversions and missionary activity</a:t>
            </a:r>
          </a:p>
          <a:p>
            <a:pPr>
              <a:lnSpc>
                <a:spcPct val="90000"/>
              </a:lnSpc>
            </a:pPr>
            <a:r>
              <a:rPr lang="en-US" sz="2800" dirty="0"/>
              <a:t>Organization</a:t>
            </a:r>
          </a:p>
          <a:p>
            <a:pPr lvl="1">
              <a:lnSpc>
                <a:spcPct val="90000"/>
              </a:lnSpc>
            </a:pPr>
            <a:r>
              <a:rPr lang="en-US" sz="2400" dirty="0"/>
              <a:t>Bishops and dioceses</a:t>
            </a:r>
          </a:p>
          <a:p>
            <a:pPr lvl="1">
              <a:lnSpc>
                <a:spcPct val="90000"/>
              </a:lnSpc>
            </a:pPr>
            <a:r>
              <a:rPr lang="en-US" sz="2400" dirty="0"/>
              <a:t>Big Four (later Five)</a:t>
            </a:r>
          </a:p>
          <a:p>
            <a:pPr>
              <a:lnSpc>
                <a:spcPct val="90000"/>
              </a:lnSpc>
            </a:pPr>
            <a:r>
              <a:rPr lang="en-US" sz="2800" dirty="0"/>
              <a:t>Heresies</a:t>
            </a:r>
          </a:p>
          <a:p>
            <a:pPr lvl="1">
              <a:lnSpc>
                <a:spcPct val="90000"/>
              </a:lnSpc>
            </a:pPr>
            <a:r>
              <a:rPr lang="en-US" sz="2400" dirty="0" err="1"/>
              <a:t>Donatism</a:t>
            </a:r>
            <a:endParaRPr lang="en-US" sz="2400" dirty="0"/>
          </a:p>
          <a:p>
            <a:pPr lvl="1">
              <a:lnSpc>
                <a:spcPct val="90000"/>
              </a:lnSpc>
            </a:pPr>
            <a:r>
              <a:rPr lang="en-US" sz="2400" dirty="0" err="1"/>
              <a:t>Arianism</a:t>
            </a:r>
            <a:endParaRPr lang="en-US" sz="2400" dirty="0"/>
          </a:p>
          <a:p>
            <a:pPr lvl="1">
              <a:lnSpc>
                <a:spcPct val="90000"/>
              </a:lnSpc>
            </a:pPr>
            <a:r>
              <a:rPr lang="en-US" sz="2400" dirty="0"/>
              <a:t>Nicene Council (325)</a:t>
            </a:r>
          </a:p>
        </p:txBody>
      </p:sp>
      <p:pic>
        <p:nvPicPr>
          <p:cNvPr id="35844" name="Picture 4" descr="Spread of Christianity"/>
          <p:cNvPicPr>
            <a:picLocks noGrp="1" noChangeAspect="1" noChangeArrowheads="1"/>
          </p:cNvPicPr>
          <p:nvPr>
            <p:ph type="clipArt" sz="half" idx="2"/>
          </p:nvPr>
        </p:nvPicPr>
        <p:blipFill>
          <a:blip r:embed="rId3" cstate="print"/>
          <a:srcRect/>
          <a:stretch>
            <a:fillRect/>
          </a:stretch>
        </p:blipFill>
        <p:spPr>
          <a:xfrm>
            <a:off x="4648200" y="2498725"/>
            <a:ext cx="3810000" cy="300355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Effect transition="in" filter="fade">
                                      <p:cBhvr>
                                        <p:cTn id="7" dur="2000"/>
                                        <p:tgtEl>
                                          <p:spTgt spid="358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5843">
                                            <p:txEl>
                                              <p:pRg st="1" end="1"/>
                                            </p:txEl>
                                          </p:spTgt>
                                        </p:tgtEl>
                                        <p:attrNameLst>
                                          <p:attrName>style.visibility</p:attrName>
                                        </p:attrNameLst>
                                      </p:cBhvr>
                                      <p:to>
                                        <p:strVal val="visible"/>
                                      </p:to>
                                    </p:set>
                                    <p:animEffect transition="in" filter="fade">
                                      <p:cBhvr>
                                        <p:cTn id="12" dur="2000"/>
                                        <p:tgtEl>
                                          <p:spTgt spid="3584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5843">
                                            <p:txEl>
                                              <p:pRg st="2" end="2"/>
                                            </p:txEl>
                                          </p:spTgt>
                                        </p:tgtEl>
                                        <p:attrNameLst>
                                          <p:attrName>style.visibility</p:attrName>
                                        </p:attrNameLst>
                                      </p:cBhvr>
                                      <p:to>
                                        <p:strVal val="visible"/>
                                      </p:to>
                                    </p:set>
                                    <p:animEffect transition="in" filter="fade">
                                      <p:cBhvr>
                                        <p:cTn id="15" dur="2000"/>
                                        <p:tgtEl>
                                          <p:spTgt spid="3584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5843">
                                            <p:txEl>
                                              <p:pRg st="3" end="3"/>
                                            </p:txEl>
                                          </p:spTgt>
                                        </p:tgtEl>
                                        <p:attrNameLst>
                                          <p:attrName>style.visibility</p:attrName>
                                        </p:attrNameLst>
                                      </p:cBhvr>
                                      <p:to>
                                        <p:strVal val="visible"/>
                                      </p:to>
                                    </p:set>
                                    <p:animEffect transition="in" filter="fade">
                                      <p:cBhvr>
                                        <p:cTn id="18" dur="2000"/>
                                        <p:tgtEl>
                                          <p:spTgt spid="3584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5843">
                                            <p:txEl>
                                              <p:pRg st="4" end="4"/>
                                            </p:txEl>
                                          </p:spTgt>
                                        </p:tgtEl>
                                        <p:attrNameLst>
                                          <p:attrName>style.visibility</p:attrName>
                                        </p:attrNameLst>
                                      </p:cBhvr>
                                      <p:to>
                                        <p:strVal val="visible"/>
                                      </p:to>
                                    </p:set>
                                    <p:animEffect transition="in" filter="fade">
                                      <p:cBhvr>
                                        <p:cTn id="23" dur="2000"/>
                                        <p:tgtEl>
                                          <p:spTgt spid="3584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5843">
                                            <p:txEl>
                                              <p:pRg st="5" end="5"/>
                                            </p:txEl>
                                          </p:spTgt>
                                        </p:tgtEl>
                                        <p:attrNameLst>
                                          <p:attrName>style.visibility</p:attrName>
                                        </p:attrNameLst>
                                      </p:cBhvr>
                                      <p:to>
                                        <p:strVal val="visible"/>
                                      </p:to>
                                    </p:set>
                                    <p:animEffect transition="in" filter="fade">
                                      <p:cBhvr>
                                        <p:cTn id="26" dur="2000"/>
                                        <p:tgtEl>
                                          <p:spTgt spid="3584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5843">
                                            <p:txEl>
                                              <p:pRg st="6" end="6"/>
                                            </p:txEl>
                                          </p:spTgt>
                                        </p:tgtEl>
                                        <p:attrNameLst>
                                          <p:attrName>style.visibility</p:attrName>
                                        </p:attrNameLst>
                                      </p:cBhvr>
                                      <p:to>
                                        <p:strVal val="visible"/>
                                      </p:to>
                                    </p:set>
                                    <p:animEffect transition="in" filter="fade">
                                      <p:cBhvr>
                                        <p:cTn id="29" dur="2000"/>
                                        <p:tgtEl>
                                          <p:spTgt spid="35843">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5843">
                                            <p:txEl>
                                              <p:pRg st="7" end="7"/>
                                            </p:txEl>
                                          </p:spTgt>
                                        </p:tgtEl>
                                        <p:attrNameLst>
                                          <p:attrName>style.visibility</p:attrName>
                                        </p:attrNameLst>
                                      </p:cBhvr>
                                      <p:to>
                                        <p:strVal val="visible"/>
                                      </p:to>
                                    </p:set>
                                    <p:animEffect transition="in" filter="fade">
                                      <p:cBhvr>
                                        <p:cTn id="32" dur="2000"/>
                                        <p:tgtEl>
                                          <p:spTgt spid="3584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Lst>
  </p:timing>
</p:sld>
</file>

<file path=ppt/theme/theme1.xml><?xml version="1.0" encoding="utf-8"?>
<a:theme xmlns:a="http://schemas.openxmlformats.org/drawingml/2006/main" name="Ricepaper">
  <a:themeElements>
    <a:clrScheme name="Ricepaper 2">
      <a:dk1>
        <a:srgbClr val="00264C"/>
      </a:dk1>
      <a:lt1>
        <a:srgbClr val="FFFFE9"/>
      </a:lt1>
      <a:dk2>
        <a:srgbClr val="333333"/>
      </a:dk2>
      <a:lt2>
        <a:srgbClr val="333333"/>
      </a:lt2>
      <a:accent1>
        <a:srgbClr val="78C0B2"/>
      </a:accent1>
      <a:accent2>
        <a:srgbClr val="262D4C"/>
      </a:accent2>
      <a:accent3>
        <a:srgbClr val="FFFFF2"/>
      </a:accent3>
      <a:accent4>
        <a:srgbClr val="001F40"/>
      </a:accent4>
      <a:accent5>
        <a:srgbClr val="BEDCD5"/>
      </a:accent5>
      <a:accent6>
        <a:srgbClr val="212844"/>
      </a:accent6>
      <a:hlink>
        <a:srgbClr val="598BBD"/>
      </a:hlink>
      <a:folHlink>
        <a:srgbClr val="4D4D4D"/>
      </a:folHlink>
    </a:clrScheme>
    <a:fontScheme name="Ricepaper">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Ricepaper 1">
        <a:dk1>
          <a:srgbClr val="9D9475"/>
        </a:dk1>
        <a:lt1>
          <a:srgbClr val="333333"/>
        </a:lt1>
        <a:dk2>
          <a:srgbClr val="333300"/>
        </a:dk2>
        <a:lt2>
          <a:srgbClr val="333333"/>
        </a:lt2>
        <a:accent1>
          <a:srgbClr val="B3C39F"/>
        </a:accent1>
        <a:accent2>
          <a:srgbClr val="DCD9CE"/>
        </a:accent2>
        <a:accent3>
          <a:srgbClr val="ADADAA"/>
        </a:accent3>
        <a:accent4>
          <a:srgbClr val="2A2A2A"/>
        </a:accent4>
        <a:accent5>
          <a:srgbClr val="D6DECD"/>
        </a:accent5>
        <a:accent6>
          <a:srgbClr val="C7C4BA"/>
        </a:accent6>
        <a:hlink>
          <a:srgbClr val="CC9900"/>
        </a:hlink>
        <a:folHlink>
          <a:srgbClr val="ADA68B"/>
        </a:folHlink>
      </a:clrScheme>
      <a:clrMap bg1="dk2" tx1="lt1" bg2="dk1" tx2="lt2" accent1="accent1" accent2="accent2" accent3="accent3" accent4="accent4" accent5="accent5" accent6="accent6" hlink="hlink" folHlink="folHlink"/>
    </a:extraClrScheme>
    <a:extraClrScheme>
      <a:clrScheme name="Ricepaper 2">
        <a:dk1>
          <a:srgbClr val="00264C"/>
        </a:dk1>
        <a:lt1>
          <a:srgbClr val="FFFFE9"/>
        </a:lt1>
        <a:dk2>
          <a:srgbClr val="333333"/>
        </a:dk2>
        <a:lt2>
          <a:srgbClr val="333333"/>
        </a:lt2>
        <a:accent1>
          <a:srgbClr val="78C0B2"/>
        </a:accent1>
        <a:accent2>
          <a:srgbClr val="262D4C"/>
        </a:accent2>
        <a:accent3>
          <a:srgbClr val="FFFFF2"/>
        </a:accent3>
        <a:accent4>
          <a:srgbClr val="001F40"/>
        </a:accent4>
        <a:accent5>
          <a:srgbClr val="BEDCD5"/>
        </a:accent5>
        <a:accent6>
          <a:srgbClr val="212844"/>
        </a:accent6>
        <a:hlink>
          <a:srgbClr val="598BBD"/>
        </a:hlink>
        <a:folHlink>
          <a:srgbClr val="4D4D4D"/>
        </a:folHlink>
      </a:clrScheme>
      <a:clrMap bg1="lt1" tx1="dk1" bg2="lt2" tx2="dk2" accent1="accent1" accent2="accent2" accent3="accent3" accent4="accent4" accent5="accent5" accent6="accent6" hlink="hlink" folHlink="folHlink"/>
    </a:extraClrScheme>
    <a:extraClrScheme>
      <a:clrScheme name="Ricepaper 3">
        <a:dk1>
          <a:srgbClr val="000000"/>
        </a:dk1>
        <a:lt1>
          <a:srgbClr val="F8F8F8"/>
        </a:lt1>
        <a:dk2>
          <a:srgbClr val="333333"/>
        </a:dk2>
        <a:lt2>
          <a:srgbClr val="5F5F5F"/>
        </a:lt2>
        <a:accent1>
          <a:srgbClr val="DDDDDD"/>
        </a:accent1>
        <a:accent2>
          <a:srgbClr val="808080"/>
        </a:accent2>
        <a:accent3>
          <a:srgbClr val="FBFBFB"/>
        </a:accent3>
        <a:accent4>
          <a:srgbClr val="000000"/>
        </a:accent4>
        <a:accent5>
          <a:srgbClr val="EBEBEB"/>
        </a:accent5>
        <a:accent6>
          <a:srgbClr val="737373"/>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Ricepaper 4">
        <a:dk1>
          <a:srgbClr val="00264C"/>
        </a:dk1>
        <a:lt1>
          <a:srgbClr val="FFFFFF"/>
        </a:lt1>
        <a:dk2>
          <a:srgbClr val="333333"/>
        </a:dk2>
        <a:lt2>
          <a:srgbClr val="2E697E"/>
        </a:lt2>
        <a:accent1>
          <a:srgbClr val="BAC8AA"/>
        </a:accent1>
        <a:accent2>
          <a:srgbClr val="6E9883"/>
        </a:accent2>
        <a:accent3>
          <a:srgbClr val="FFFFFF"/>
        </a:accent3>
        <a:accent4>
          <a:srgbClr val="001F40"/>
        </a:accent4>
        <a:accent5>
          <a:srgbClr val="D9E0D2"/>
        </a:accent5>
        <a:accent6>
          <a:srgbClr val="638976"/>
        </a:accent6>
        <a:hlink>
          <a:srgbClr val="CC9900"/>
        </a:hlink>
        <a:folHlink>
          <a:srgbClr val="7DAECF"/>
        </a:folHlink>
      </a:clrScheme>
      <a:clrMap bg1="lt1" tx1="dk1" bg2="lt2" tx2="dk2" accent1="accent1" accent2="accent2" accent3="accent3" accent4="accent4" accent5="accent5" accent6="accent6" hlink="hlink" folHlink="folHlink"/>
    </a:extraClrScheme>
    <a:extraClrScheme>
      <a:clrScheme name="Ricepaper 5">
        <a:dk1>
          <a:srgbClr val="20374E"/>
        </a:dk1>
        <a:lt1>
          <a:srgbClr val="DCE4D2"/>
        </a:lt1>
        <a:dk2>
          <a:srgbClr val="333333"/>
        </a:dk2>
        <a:lt2>
          <a:srgbClr val="524C46"/>
        </a:lt2>
        <a:accent1>
          <a:srgbClr val="C9C491"/>
        </a:accent1>
        <a:accent2>
          <a:srgbClr val="8A776A"/>
        </a:accent2>
        <a:accent3>
          <a:srgbClr val="EBEFE5"/>
        </a:accent3>
        <a:accent4>
          <a:srgbClr val="1A2D41"/>
        </a:accent4>
        <a:accent5>
          <a:srgbClr val="E1DEC7"/>
        </a:accent5>
        <a:accent6>
          <a:srgbClr val="7D6B5F"/>
        </a:accent6>
        <a:hlink>
          <a:srgbClr val="67895F"/>
        </a:hlink>
        <a:folHlink>
          <a:srgbClr val="4D4D4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Designs\Ricepaper.pot</Template>
  <TotalTime>246</TotalTime>
  <Words>709</Words>
  <Application>Microsoft Office PowerPoint</Application>
  <PresentationFormat>On-screen Show (4:3)</PresentationFormat>
  <Paragraphs>67</Paragraphs>
  <Slides>8</Slides>
  <Notes>4</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Ricepaper</vt:lpstr>
      <vt:lpstr>Western Civilization to 1500</vt:lpstr>
      <vt:lpstr>Persecutions</vt:lpstr>
      <vt:lpstr>Ignatius of Antioch (50-98?)</vt:lpstr>
      <vt:lpstr>Polycarp (69-155?)</vt:lpstr>
      <vt:lpstr>“Epistle of Barnabas”</vt:lpstr>
      <vt:lpstr>3rd Century Growth</vt:lpstr>
      <vt:lpstr>Legitimacy</vt:lpstr>
      <vt:lpstr>Early Church Concerns</vt:lpstr>
    </vt:vector>
  </TitlesOfParts>
  <Company>Florida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Rise of Christianity</dc:title>
  <dc:creator>Jason Jewell</dc:creator>
  <cp:lastModifiedBy>Jason</cp:lastModifiedBy>
  <cp:revision>14</cp:revision>
  <cp:lastPrinted>1601-01-01T00:00:00Z</cp:lastPrinted>
  <dcterms:created xsi:type="dcterms:W3CDTF">2001-10-09T01:05:38Z</dcterms:created>
  <dcterms:modified xsi:type="dcterms:W3CDTF">2011-06-14T16:23:48Z</dcterms:modified>
</cp:coreProperties>
</file>