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8" r:id="rId9"/>
    <p:sldId id="269" r:id="rId10"/>
    <p:sldId id="270" r:id="rId11"/>
    <p:sldId id="271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83" d="100"/>
          <a:sy n="83" d="100"/>
        </p:scale>
        <p:origin x="-146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 descr="Large confetti"/>
          <p:cNvSpPr>
            <a:spLocks noChangeArrowheads="1"/>
          </p:cNvSpPr>
          <p:nvPr/>
        </p:nvSpPr>
        <p:spPr bwMode="ltGray">
          <a:xfrm>
            <a:off x="484188" y="1549400"/>
            <a:ext cx="8158162" cy="1689100"/>
          </a:xfrm>
          <a:prstGeom prst="rect">
            <a:avLst/>
          </a:prstGeom>
          <a:pattFill prst="lgConfetti">
            <a:fgClr>
              <a:schemeClr val="accent2">
                <a:alpha val="50000"/>
              </a:schemeClr>
            </a:fgClr>
            <a:bgClr>
              <a:schemeClr val="folHlink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3077" name="AutoShape 5"/>
          <p:cNvSpPr>
            <a:spLocks noChangeArrowheads="1"/>
          </p:cNvSpPr>
          <p:nvPr/>
        </p:nvSpPr>
        <p:spPr bwMode="ltGray">
          <a:xfrm>
            <a:off x="228600" y="3206750"/>
            <a:ext cx="8686800" cy="77788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3129" name="AutoShape 57"/>
          <p:cNvSpPr>
            <a:spLocks noChangeArrowheads="1"/>
          </p:cNvSpPr>
          <p:nvPr/>
        </p:nvSpPr>
        <p:spPr bwMode="ltGray">
          <a:xfrm>
            <a:off x="228600" y="1482725"/>
            <a:ext cx="8686800" cy="77788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3130" name="AutoShape 58"/>
          <p:cNvSpPr>
            <a:spLocks noChangeArrowheads="1"/>
          </p:cNvSpPr>
          <p:nvPr/>
        </p:nvSpPr>
        <p:spPr bwMode="ltGray">
          <a:xfrm>
            <a:off x="8623300" y="1246188"/>
            <a:ext cx="77788" cy="2235200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3131" name="AutoShape 59"/>
          <p:cNvSpPr>
            <a:spLocks noChangeArrowheads="1"/>
          </p:cNvSpPr>
          <p:nvPr/>
        </p:nvSpPr>
        <p:spPr bwMode="ltGray">
          <a:xfrm>
            <a:off x="434975" y="1252538"/>
            <a:ext cx="77788" cy="2235200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3133" name="AutoShape 61"/>
          <p:cNvSpPr>
            <a:spLocks noChangeArrowheads="1"/>
          </p:cNvSpPr>
          <p:nvPr/>
        </p:nvSpPr>
        <p:spPr bwMode="ltGray">
          <a:xfrm>
            <a:off x="2830513" y="5783263"/>
            <a:ext cx="3481387" cy="77787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3134" name="Rectangle 62" descr="Large confetti"/>
          <p:cNvSpPr>
            <a:spLocks noChangeArrowheads="1"/>
          </p:cNvSpPr>
          <p:nvPr/>
        </p:nvSpPr>
        <p:spPr bwMode="ltGray">
          <a:xfrm>
            <a:off x="4095750" y="5734050"/>
            <a:ext cx="949325" cy="176213"/>
          </a:xfrm>
          <a:prstGeom prst="rect">
            <a:avLst/>
          </a:prstGeom>
          <a:pattFill prst="lgConfetti">
            <a:fgClr>
              <a:schemeClr val="accent2"/>
            </a:fgClr>
            <a:bgClr>
              <a:schemeClr val="folHlink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3135" name="Rectangle 63" descr="Large confetti"/>
          <p:cNvSpPr>
            <a:spLocks noGrp="1" noChangeArrowheads="1"/>
          </p:cNvSpPr>
          <p:nvPr>
            <p:ph type="ctrTitle"/>
          </p:nvPr>
        </p:nvSpPr>
        <p:spPr>
          <a:xfrm>
            <a:off x="685800" y="1752600"/>
            <a:ext cx="7772400" cy="1143000"/>
          </a:xfrm>
          <a:pattFill prst="lgConfetti">
            <a:fgClr>
              <a:schemeClr val="accent2"/>
            </a:fgClr>
            <a:bgClr>
              <a:schemeClr val="folHlink"/>
            </a:bgClr>
          </a:pattFill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136" name="Rectangle 6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7465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137" name="Rectangle 6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138" name="Rectangle 6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139" name="Rectangle 6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  <a:noFill/>
        </p:spPr>
        <p:txBody>
          <a:bodyPr anchor="b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A049004-F3AD-4834-B0B2-45100D1D7A7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E6FB56-F542-49E5-AF30-8BBF79BA16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21488" y="284163"/>
            <a:ext cx="2044700" cy="58118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84163"/>
            <a:ext cx="5983288" cy="5811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61984B-E156-4CF8-863E-CC547DAF427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3788" y="28416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05000"/>
            <a:ext cx="38100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05000"/>
            <a:ext cx="3810000" cy="41910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6900" y="6248400"/>
            <a:ext cx="533400" cy="609600"/>
          </a:xfrm>
        </p:spPr>
        <p:txBody>
          <a:bodyPr/>
          <a:lstStyle>
            <a:lvl1pPr>
              <a:defRPr/>
            </a:lvl1pPr>
          </a:lstStyle>
          <a:p>
            <a:fld id="{38593D01-1AB3-4572-9C06-B932048279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3788" y="28416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905000"/>
            <a:ext cx="3810000" cy="41910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05000"/>
            <a:ext cx="38100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6900" y="6248400"/>
            <a:ext cx="533400" cy="609600"/>
          </a:xfrm>
        </p:spPr>
        <p:txBody>
          <a:bodyPr/>
          <a:lstStyle>
            <a:lvl1pPr>
              <a:defRPr/>
            </a:lvl1pPr>
          </a:lstStyle>
          <a:p>
            <a:fld id="{4B5DA1DA-A0D7-4B17-B6EB-C9466F65D6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B580C5-953F-4735-99C8-54EEFF51C2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CA5198-DEB7-46E7-B9FF-B7E94704E1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050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2BE611-8420-4D5B-A469-4FB5F69A65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C25D9E-C3AA-44A9-92D0-F2FFE977D9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704205-F90E-4FAE-8C11-6BC62AB066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48864B-017B-44B6-830D-FD533B244E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11667B-6C61-46FB-A963-5A097C649D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F4F184-099F-40CC-99A9-037113FB45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6" name="Rectangle 58" descr="Large confetti"/>
          <p:cNvSpPr>
            <a:spLocks noGrp="1" noChangeArrowheads="1"/>
          </p:cNvSpPr>
          <p:nvPr>
            <p:ph type="title"/>
          </p:nvPr>
        </p:nvSpPr>
        <p:spPr bwMode="auto">
          <a:xfrm>
            <a:off x="1093788" y="28416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107" name="Rectangle 5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05000"/>
            <a:ext cx="77724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108" name="Rectangle 6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2109" name="Rectangle 6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2114" name="Rectangle 66"/>
          <p:cNvSpPr>
            <a:spLocks noChangeArrowheads="1"/>
          </p:cNvSpPr>
          <p:nvPr/>
        </p:nvSpPr>
        <p:spPr bwMode="auto">
          <a:xfrm>
            <a:off x="0" y="1512888"/>
            <a:ext cx="8458200" cy="8731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2115" name="Rectangle 67" descr="Large confetti"/>
          <p:cNvSpPr>
            <a:spLocks noChangeArrowheads="1"/>
          </p:cNvSpPr>
          <p:nvPr/>
        </p:nvSpPr>
        <p:spPr bwMode="ltGray">
          <a:xfrm>
            <a:off x="247650" y="0"/>
            <a:ext cx="793750" cy="1841500"/>
          </a:xfrm>
          <a:prstGeom prst="rect">
            <a:avLst/>
          </a:prstGeom>
          <a:pattFill prst="lgConfetti">
            <a:fgClr>
              <a:schemeClr val="accent2"/>
            </a:fgClr>
            <a:bgClr>
              <a:schemeClr val="folHlink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2116" name="Rectangle 68"/>
          <p:cNvSpPr>
            <a:spLocks noChangeArrowheads="1"/>
          </p:cNvSpPr>
          <p:nvPr/>
        </p:nvSpPr>
        <p:spPr bwMode="auto">
          <a:xfrm>
            <a:off x="7067550" y="6553200"/>
            <a:ext cx="2076450" cy="79375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2110" name="Rectangle 62" descr="Large confetti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16900" y="6248400"/>
            <a:ext cx="533400" cy="609600"/>
          </a:xfrm>
          <a:prstGeom prst="rect">
            <a:avLst/>
          </a:prstGeom>
          <a:pattFill prst="lgConfetti">
            <a:fgClr>
              <a:schemeClr val="accent2"/>
            </a:fgClr>
            <a:bgClr>
              <a:schemeClr val="folHlink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EFF28FB4-7CBE-4646-BA6C-7649906E5BC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SzPct val="85000"/>
        <a:buBlip>
          <a:blip r:embed="rId16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7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 descr="Large confetti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Western Civilization to 1500</a:t>
            </a:r>
            <a:endParaRPr lang="en-US" dirty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22: The New Testament Era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Christian Practices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Weekly meetings</a:t>
            </a:r>
          </a:p>
          <a:p>
            <a:r>
              <a:rPr lang="en-US" dirty="0"/>
              <a:t>Baptism of initiates</a:t>
            </a:r>
          </a:p>
          <a:p>
            <a:r>
              <a:rPr lang="en-US" i="1" dirty="0"/>
              <a:t>Agape</a:t>
            </a:r>
            <a:r>
              <a:rPr lang="en-US" dirty="0"/>
              <a:t> feast or Lord’s Supper</a:t>
            </a:r>
          </a:p>
          <a:p>
            <a:pPr lvl="1"/>
            <a:r>
              <a:rPr lang="en-US" dirty="0"/>
              <a:t>Commemorated Jesus’ Last Supper</a:t>
            </a:r>
          </a:p>
          <a:p>
            <a:pPr lvl="1"/>
            <a:r>
              <a:rPr lang="en-US" dirty="0"/>
              <a:t>Gradually became formalized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Christian Practices (2)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Church organization</a:t>
            </a:r>
          </a:p>
          <a:p>
            <a:pPr lvl="1"/>
            <a:r>
              <a:rPr lang="en-US" dirty="0"/>
              <a:t>Bishops/presbyters/elders</a:t>
            </a:r>
          </a:p>
          <a:p>
            <a:pPr lvl="1"/>
            <a:r>
              <a:rPr lang="en-US" dirty="0"/>
              <a:t>Deacons (Acts 6:1-7)</a:t>
            </a:r>
          </a:p>
          <a:p>
            <a:r>
              <a:rPr lang="en-US" dirty="0"/>
              <a:t>Church discipline (Matt. 18:15-18; 1 Cor. 6)</a:t>
            </a:r>
          </a:p>
          <a:p>
            <a:pPr lvl="1"/>
            <a:r>
              <a:rPr lang="en-US" dirty="0"/>
              <a:t>“Court system”</a:t>
            </a:r>
          </a:p>
          <a:p>
            <a:pPr lvl="1"/>
            <a:r>
              <a:rPr lang="en-US" dirty="0" smtClean="0"/>
              <a:t>Excommunication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Roman Background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Diversity of Roman religion</a:t>
            </a:r>
          </a:p>
          <a:p>
            <a:pPr lvl="1"/>
            <a:r>
              <a:rPr lang="en-US" dirty="0"/>
              <a:t>State religion (pantheon, imperial cult)</a:t>
            </a:r>
          </a:p>
          <a:p>
            <a:pPr lvl="1"/>
            <a:r>
              <a:rPr lang="en-US" dirty="0"/>
              <a:t>Household and rural cults</a:t>
            </a:r>
          </a:p>
          <a:p>
            <a:pPr lvl="1"/>
            <a:r>
              <a:rPr lang="en-US" dirty="0"/>
              <a:t>Astrology and occult</a:t>
            </a:r>
          </a:p>
          <a:p>
            <a:r>
              <a:rPr lang="en-US" dirty="0"/>
              <a:t>Spread of Eastern mystery religions</a:t>
            </a:r>
          </a:p>
          <a:p>
            <a:pPr lvl="1"/>
            <a:r>
              <a:rPr lang="en-US" dirty="0"/>
              <a:t>Isis</a:t>
            </a:r>
          </a:p>
          <a:p>
            <a:pPr lvl="1"/>
            <a:r>
              <a:rPr lang="en-US" dirty="0"/>
              <a:t>Mithraism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Jewish Background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Seleucid Rule</a:t>
            </a:r>
          </a:p>
          <a:p>
            <a:r>
              <a:rPr lang="en-US" dirty="0" err="1"/>
              <a:t>Maccabean</a:t>
            </a:r>
            <a:r>
              <a:rPr lang="en-US" dirty="0"/>
              <a:t> Revolt (160s)</a:t>
            </a:r>
          </a:p>
          <a:p>
            <a:r>
              <a:rPr lang="en-US" dirty="0"/>
              <a:t>Roman involvement from 63 B.C.</a:t>
            </a:r>
          </a:p>
          <a:p>
            <a:r>
              <a:rPr lang="en-US" dirty="0"/>
              <a:t>A.D. 6 – Judea becomes a Roman province under a Roman procurator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026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Jewish Background (2)</a:t>
            </a:r>
          </a:p>
        </p:txBody>
      </p:sp>
      <p:sp>
        <p:nvSpPr>
          <p:cNvPr id="25603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Jewish Factions</a:t>
            </a:r>
          </a:p>
          <a:p>
            <a:pPr lvl="1"/>
            <a:r>
              <a:rPr lang="en-US" dirty="0"/>
              <a:t>Sadducees – rigid observance of the Torah, strict moral code, cooperated with Romans</a:t>
            </a:r>
          </a:p>
          <a:p>
            <a:pPr lvl="1"/>
            <a:r>
              <a:rPr lang="en-US" dirty="0"/>
              <a:t>Pharisees – strict ritual observance, favored independence but not revolution</a:t>
            </a:r>
          </a:p>
          <a:p>
            <a:pPr lvl="1"/>
            <a:r>
              <a:rPr lang="en-US" dirty="0" err="1"/>
              <a:t>Essenes</a:t>
            </a:r>
            <a:r>
              <a:rPr lang="en-US" dirty="0"/>
              <a:t> – ascetic community at Qumran near the Dead Sea, awaiting a Messiah</a:t>
            </a:r>
          </a:p>
          <a:p>
            <a:pPr lvl="1"/>
            <a:r>
              <a:rPr lang="en-US" dirty="0"/>
              <a:t>Zealots – favored violent revolution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Jesus’ Early Life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Sources:  Gospels (esp. Matthew, Luke)</a:t>
            </a:r>
          </a:p>
          <a:p>
            <a:r>
              <a:rPr lang="en-US" dirty="0"/>
              <a:t>Annunciation</a:t>
            </a:r>
          </a:p>
          <a:p>
            <a:r>
              <a:rPr lang="en-US" dirty="0"/>
              <a:t>Nativity (c. 6 B.C.), visit of the Magi</a:t>
            </a:r>
          </a:p>
          <a:p>
            <a:r>
              <a:rPr lang="en-US" dirty="0"/>
              <a:t>Flight to Egypt</a:t>
            </a:r>
          </a:p>
          <a:p>
            <a:r>
              <a:rPr lang="en-US" dirty="0"/>
              <a:t>Return to Nazareth</a:t>
            </a:r>
          </a:p>
          <a:p>
            <a:r>
              <a:rPr lang="en-US" dirty="0"/>
              <a:t>Upbringing as an artisan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Jesus’ Ministry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Began at age 30 – baptism by John</a:t>
            </a:r>
          </a:p>
          <a:p>
            <a:r>
              <a:rPr lang="en-US" dirty="0"/>
              <a:t>Attitude toward Jewish law</a:t>
            </a:r>
          </a:p>
          <a:p>
            <a:pPr lvl="1"/>
            <a:r>
              <a:rPr lang="en-US" dirty="0"/>
              <a:t>Fulfillment, not destruction</a:t>
            </a:r>
          </a:p>
          <a:p>
            <a:pPr lvl="1"/>
            <a:r>
              <a:rPr lang="en-US" dirty="0"/>
              <a:t>Sincerity more important than ritual</a:t>
            </a:r>
          </a:p>
          <a:p>
            <a:r>
              <a:rPr lang="en-US" dirty="0"/>
              <a:t>Law &amp; Prophets boil down to this:</a:t>
            </a:r>
          </a:p>
          <a:p>
            <a:pPr lvl="1"/>
            <a:r>
              <a:rPr lang="en-US" dirty="0"/>
              <a:t>Love God</a:t>
            </a:r>
          </a:p>
          <a:p>
            <a:pPr lvl="1"/>
            <a:r>
              <a:rPr lang="en-US" dirty="0"/>
              <a:t>Love each other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Jesus’ Ministry (2)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Sermon on the Mount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Humility, Charity, Peace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Tension with </a:t>
            </a:r>
            <a:r>
              <a:rPr lang="en-US" dirty="0"/>
              <a:t>Greco-Roman outlook</a:t>
            </a:r>
          </a:p>
          <a:p>
            <a:pPr>
              <a:lnSpc>
                <a:spcPct val="90000"/>
              </a:lnSpc>
            </a:pPr>
            <a:r>
              <a:rPr lang="en-US" dirty="0"/>
              <a:t>The Son of God or Messiah?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“My kingdom is not of this world” (John 18:36)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Repentance brings salvation, eternal life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Condemnation by legal authorities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Crucifixion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Early Church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Resurrection and ascension</a:t>
            </a:r>
          </a:p>
          <a:p>
            <a:pPr>
              <a:lnSpc>
                <a:spcPct val="90000"/>
              </a:lnSpc>
            </a:pPr>
            <a:r>
              <a:rPr lang="en-US" dirty="0"/>
              <a:t>Early converts and missionaries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Peter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Pentecost sermon (Acts 2)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Conversion of Cornelius (Acts 10)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Founder of church in Rome?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Paul (apostle to the Gentiles)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Three missionary journeys; </a:t>
            </a:r>
            <a:r>
              <a:rPr lang="en-US" dirty="0" smtClean="0"/>
              <a:t>imprisonment</a:t>
            </a:r>
            <a:endParaRPr lang="en-US" dirty="0"/>
          </a:p>
          <a:p>
            <a:pPr lvl="2">
              <a:lnSpc>
                <a:spcPct val="90000"/>
              </a:lnSpc>
            </a:pPr>
            <a:r>
              <a:rPr lang="en-US" dirty="0"/>
              <a:t>Confrontation with Greeks (Acts 17)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Christian Doctrine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Mankind’s Fallen State (Rom. 1-3)</a:t>
            </a:r>
          </a:p>
          <a:p>
            <a:pPr lvl="1"/>
            <a:r>
              <a:rPr lang="en-US" dirty="0"/>
              <a:t>Worship of creature, not of Creator</a:t>
            </a:r>
          </a:p>
          <a:p>
            <a:pPr lvl="1"/>
            <a:r>
              <a:rPr lang="en-US" dirty="0"/>
              <a:t>Jews and Gentiles alike are lost because of their sin</a:t>
            </a:r>
          </a:p>
          <a:p>
            <a:r>
              <a:rPr lang="en-US" dirty="0"/>
              <a:t>The Atonement &amp; Christ’s priestly role (1 John 1:7-2:2; Heb. 7)</a:t>
            </a:r>
          </a:p>
          <a:p>
            <a:r>
              <a:rPr lang="en-US" dirty="0"/>
              <a:t>Christ as God and King (Phil. 2:5-11; Ps. 110:1-2)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/>
    </p:bldLst>
  </p:timing>
</p:sld>
</file>

<file path=ppt/theme/theme1.xml><?xml version="1.0" encoding="utf-8"?>
<a:theme xmlns:a="http://schemas.openxmlformats.org/drawingml/2006/main" name="Ricepaper">
  <a:themeElements>
    <a:clrScheme name="Ricepaper 2">
      <a:dk1>
        <a:srgbClr val="00264C"/>
      </a:dk1>
      <a:lt1>
        <a:srgbClr val="FFFFE9"/>
      </a:lt1>
      <a:dk2>
        <a:srgbClr val="333333"/>
      </a:dk2>
      <a:lt2>
        <a:srgbClr val="333333"/>
      </a:lt2>
      <a:accent1>
        <a:srgbClr val="78C0B2"/>
      </a:accent1>
      <a:accent2>
        <a:srgbClr val="262D4C"/>
      </a:accent2>
      <a:accent3>
        <a:srgbClr val="FFFFF2"/>
      </a:accent3>
      <a:accent4>
        <a:srgbClr val="001F40"/>
      </a:accent4>
      <a:accent5>
        <a:srgbClr val="BEDCD5"/>
      </a:accent5>
      <a:accent6>
        <a:srgbClr val="212844"/>
      </a:accent6>
      <a:hlink>
        <a:srgbClr val="598BBD"/>
      </a:hlink>
      <a:folHlink>
        <a:srgbClr val="4D4D4D"/>
      </a:folHlink>
    </a:clrScheme>
    <a:fontScheme name="Ricepaper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Ricepaper 1">
        <a:dk1>
          <a:srgbClr val="9D9475"/>
        </a:dk1>
        <a:lt1>
          <a:srgbClr val="333333"/>
        </a:lt1>
        <a:dk2>
          <a:srgbClr val="333300"/>
        </a:dk2>
        <a:lt2>
          <a:srgbClr val="333333"/>
        </a:lt2>
        <a:accent1>
          <a:srgbClr val="B3C39F"/>
        </a:accent1>
        <a:accent2>
          <a:srgbClr val="DCD9CE"/>
        </a:accent2>
        <a:accent3>
          <a:srgbClr val="ADADAA"/>
        </a:accent3>
        <a:accent4>
          <a:srgbClr val="2A2A2A"/>
        </a:accent4>
        <a:accent5>
          <a:srgbClr val="D6DECD"/>
        </a:accent5>
        <a:accent6>
          <a:srgbClr val="C7C4BA"/>
        </a:accent6>
        <a:hlink>
          <a:srgbClr val="CC9900"/>
        </a:hlink>
        <a:folHlink>
          <a:srgbClr val="ADA68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cepaper 2">
        <a:dk1>
          <a:srgbClr val="00264C"/>
        </a:dk1>
        <a:lt1>
          <a:srgbClr val="FFFFE9"/>
        </a:lt1>
        <a:dk2>
          <a:srgbClr val="333333"/>
        </a:dk2>
        <a:lt2>
          <a:srgbClr val="333333"/>
        </a:lt2>
        <a:accent1>
          <a:srgbClr val="78C0B2"/>
        </a:accent1>
        <a:accent2>
          <a:srgbClr val="262D4C"/>
        </a:accent2>
        <a:accent3>
          <a:srgbClr val="FFFFF2"/>
        </a:accent3>
        <a:accent4>
          <a:srgbClr val="001F40"/>
        </a:accent4>
        <a:accent5>
          <a:srgbClr val="BEDCD5"/>
        </a:accent5>
        <a:accent6>
          <a:srgbClr val="212844"/>
        </a:accent6>
        <a:hlink>
          <a:srgbClr val="598BBD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cepaper 3">
        <a:dk1>
          <a:srgbClr val="000000"/>
        </a:dk1>
        <a:lt1>
          <a:srgbClr val="F8F8F8"/>
        </a:lt1>
        <a:dk2>
          <a:srgbClr val="333333"/>
        </a:dk2>
        <a:lt2>
          <a:srgbClr val="5F5F5F"/>
        </a:lt2>
        <a:accent1>
          <a:srgbClr val="DDDDDD"/>
        </a:accent1>
        <a:accent2>
          <a:srgbClr val="808080"/>
        </a:accent2>
        <a:accent3>
          <a:srgbClr val="FBFBFB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cepaper 4">
        <a:dk1>
          <a:srgbClr val="00264C"/>
        </a:dk1>
        <a:lt1>
          <a:srgbClr val="FFFFFF"/>
        </a:lt1>
        <a:dk2>
          <a:srgbClr val="333333"/>
        </a:dk2>
        <a:lt2>
          <a:srgbClr val="2E697E"/>
        </a:lt2>
        <a:accent1>
          <a:srgbClr val="BAC8AA"/>
        </a:accent1>
        <a:accent2>
          <a:srgbClr val="6E9883"/>
        </a:accent2>
        <a:accent3>
          <a:srgbClr val="FFFFFF"/>
        </a:accent3>
        <a:accent4>
          <a:srgbClr val="001F40"/>
        </a:accent4>
        <a:accent5>
          <a:srgbClr val="D9E0D2"/>
        </a:accent5>
        <a:accent6>
          <a:srgbClr val="638976"/>
        </a:accent6>
        <a:hlink>
          <a:srgbClr val="CC9900"/>
        </a:hlink>
        <a:folHlink>
          <a:srgbClr val="7DAEC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cepaper 5">
        <a:dk1>
          <a:srgbClr val="20374E"/>
        </a:dk1>
        <a:lt1>
          <a:srgbClr val="DCE4D2"/>
        </a:lt1>
        <a:dk2>
          <a:srgbClr val="333333"/>
        </a:dk2>
        <a:lt2>
          <a:srgbClr val="524C46"/>
        </a:lt2>
        <a:accent1>
          <a:srgbClr val="C9C491"/>
        </a:accent1>
        <a:accent2>
          <a:srgbClr val="8A776A"/>
        </a:accent2>
        <a:accent3>
          <a:srgbClr val="EBEFE5"/>
        </a:accent3>
        <a:accent4>
          <a:srgbClr val="1A2D41"/>
        </a:accent4>
        <a:accent5>
          <a:srgbClr val="E1DEC7"/>
        </a:accent5>
        <a:accent6>
          <a:srgbClr val="7D6B5F"/>
        </a:accent6>
        <a:hlink>
          <a:srgbClr val="67895F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Designs\Ricepaper.pot</Template>
  <TotalTime>193</TotalTime>
  <Words>397</Words>
  <Application>Microsoft Office PowerPoint</Application>
  <PresentationFormat>On-screen Show (4:3)</PresentationFormat>
  <Paragraphs>74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Times New Roman</vt:lpstr>
      <vt:lpstr>Wingdings</vt:lpstr>
      <vt:lpstr>Ricepaper</vt:lpstr>
      <vt:lpstr>Western Civilization to 1500</vt:lpstr>
      <vt:lpstr>Roman Background</vt:lpstr>
      <vt:lpstr>Jewish Background</vt:lpstr>
      <vt:lpstr>Jewish Background (2)</vt:lpstr>
      <vt:lpstr>Jesus’ Early Life</vt:lpstr>
      <vt:lpstr>Jesus’ Ministry</vt:lpstr>
      <vt:lpstr>Jesus’ Ministry (2)</vt:lpstr>
      <vt:lpstr>The Early Church</vt:lpstr>
      <vt:lpstr>Christian Doctrine</vt:lpstr>
      <vt:lpstr>Christian Practices</vt:lpstr>
      <vt:lpstr>Christian Practices (2)</vt:lpstr>
    </vt:vector>
  </TitlesOfParts>
  <Company>Florida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Rise of Christianity</dc:title>
  <dc:creator>Jason Jewell</dc:creator>
  <cp:lastModifiedBy>Jason</cp:lastModifiedBy>
  <cp:revision>8</cp:revision>
  <cp:lastPrinted>1601-01-01T00:00:00Z</cp:lastPrinted>
  <dcterms:created xsi:type="dcterms:W3CDTF">2001-10-09T01:05:38Z</dcterms:created>
  <dcterms:modified xsi:type="dcterms:W3CDTF">2011-06-13T16:56:00Z</dcterms:modified>
</cp:coreProperties>
</file>