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7" r:id="rId3"/>
    <p:sldId id="264" r:id="rId4"/>
    <p:sldId id="265" r:id="rId5"/>
    <p:sldId id="266" r:id="rId6"/>
    <p:sldId id="257" r:id="rId7"/>
    <p:sldId id="258" r:id="rId8"/>
    <p:sldId id="259" r:id="rId9"/>
    <p:sldId id="268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12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75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276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277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05F33A8-63EF-4C42-A40E-74C779BF1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32EB7-7766-4F67-B76E-6C64D5018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B4C5F-5B42-4E48-9360-176DEC3F7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0D40EB7B-9366-4350-B90D-58021411E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245CE5BE-4AA9-4D0E-AB92-C31B6D54D3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EBE10987-9049-42D3-9688-665594DC4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01A809CD-5306-4B22-BBA2-9788567D6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0E5CA-C9E2-4EA9-AAD2-826ADE6D3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DF3C6-57DE-4023-A965-DBD49BF8F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27257-5C9D-4BD7-8A25-0838EEA14F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32083-FDA5-404F-B3B3-86DCAEA53D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AC47A-53BB-4972-88C5-4A472FE5B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F540-7009-4D00-946A-C5BFA9052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71C7F-1101-4CA3-997B-07DBB141E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448EC-ECFD-4162-9427-6A99355141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10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1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FC08DFDA-0B05-41CA-931C-5EA9674488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Western Civilization to 1500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21: The Golden and Silver Ages of Latin Literature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Roman Epicureanism</a:t>
            </a:r>
          </a:p>
        </p:txBody>
      </p:sp>
      <p:sp>
        <p:nvSpPr>
          <p:cNvPr id="12292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Review of tenets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Modest influence </a:t>
            </a:r>
            <a:r>
              <a:rPr lang="en-US" sz="2800" dirty="0"/>
              <a:t>in Rome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Lucretius (94-49 B.C.)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On the Nature of Things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Brought many Greek ideas into Latin for first time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Influenced Vergil</a:t>
            </a:r>
          </a:p>
        </p:txBody>
      </p:sp>
      <p:pic>
        <p:nvPicPr>
          <p:cNvPr id="12294" name="Picture 6" descr="lucretius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828800"/>
            <a:ext cx="2951163" cy="41703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Roman Stoicism</a:t>
            </a:r>
          </a:p>
        </p:txBody>
      </p:sp>
      <p:sp>
        <p:nvSpPr>
          <p:cNvPr id="14340" name="Rectangle 4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Fit well with Roman sense of honor, duty</a:t>
            </a:r>
          </a:p>
          <a:p>
            <a:r>
              <a:rPr lang="en-US" sz="2800" dirty="0" smtClean="0"/>
              <a:t>Seneca (4 BC-AD 65)</a:t>
            </a:r>
            <a:endParaRPr lang="en-US" sz="2800" dirty="0"/>
          </a:p>
          <a:p>
            <a:pPr lvl="1"/>
            <a:r>
              <a:rPr lang="en-US" sz="2400" dirty="0"/>
              <a:t>Official under Nero</a:t>
            </a:r>
          </a:p>
          <a:p>
            <a:pPr lvl="1"/>
            <a:r>
              <a:rPr lang="en-US" sz="2400" dirty="0" smtClean="0"/>
              <a:t>Tragedies</a:t>
            </a:r>
            <a:endParaRPr lang="en-US" sz="2400" dirty="0"/>
          </a:p>
          <a:p>
            <a:pPr lvl="1"/>
            <a:r>
              <a:rPr lang="en-US" sz="2400" dirty="0"/>
              <a:t>Philosophical </a:t>
            </a:r>
            <a:r>
              <a:rPr lang="en-US" sz="2400" dirty="0" smtClean="0"/>
              <a:t>epistles</a:t>
            </a:r>
          </a:p>
          <a:p>
            <a:r>
              <a:rPr lang="en-US" sz="2800" dirty="0" smtClean="0"/>
              <a:t>Marcus Aurelius</a:t>
            </a:r>
            <a:endParaRPr lang="en-US" sz="2800" dirty="0"/>
          </a:p>
        </p:txBody>
      </p:sp>
      <p:pic>
        <p:nvPicPr>
          <p:cNvPr id="14341" name="Picture 5" descr="seneca-suicid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0525" y="1600200"/>
            <a:ext cx="4014788" cy="4498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Mythical ages of man (Hesiod, Ovid)</a:t>
            </a:r>
          </a:p>
          <a:p>
            <a:r>
              <a:rPr lang="en-US" dirty="0" smtClean="0"/>
              <a:t>Wilhelm Sigismund </a:t>
            </a:r>
            <a:r>
              <a:rPr lang="en-US" dirty="0" err="1" smtClean="0"/>
              <a:t>Teuffel</a:t>
            </a:r>
            <a:r>
              <a:rPr lang="en-US" dirty="0" smtClean="0"/>
              <a:t> (1870)</a:t>
            </a:r>
          </a:p>
          <a:p>
            <a:r>
              <a:rPr lang="en-US" dirty="0" smtClean="0"/>
              <a:t>Classification according to politics</a:t>
            </a:r>
          </a:p>
          <a:p>
            <a:pPr lvl="1"/>
            <a:r>
              <a:rPr lang="en-US" dirty="0" smtClean="0"/>
              <a:t>Golden Age (Late Republic, Augustus)</a:t>
            </a:r>
          </a:p>
          <a:p>
            <a:pPr lvl="1"/>
            <a:r>
              <a:rPr lang="en-US" dirty="0" smtClean="0"/>
              <a:t>Silver Age (</a:t>
            </a:r>
            <a:r>
              <a:rPr lang="en-US" i="1" dirty="0" err="1" smtClean="0"/>
              <a:t>Pax</a:t>
            </a:r>
            <a:r>
              <a:rPr lang="en-US" i="1" dirty="0" smtClean="0"/>
              <a:t> </a:t>
            </a:r>
            <a:r>
              <a:rPr lang="en-US" i="1" dirty="0" err="1" smtClean="0"/>
              <a:t>Romana</a:t>
            </a:r>
            <a:r>
              <a:rPr lang="en-US" dirty="0" smtClean="0"/>
              <a:t> after Augustus)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Lyric Poets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Catullus (84-54)</a:t>
            </a:r>
          </a:p>
          <a:p>
            <a:pPr lvl="1"/>
            <a:r>
              <a:rPr lang="en-US" dirty="0"/>
              <a:t>Influenced by Hellenistic styles</a:t>
            </a:r>
          </a:p>
          <a:p>
            <a:pPr lvl="1"/>
            <a:r>
              <a:rPr lang="en-US" dirty="0"/>
              <a:t>Most famous for love poems: </a:t>
            </a:r>
            <a:r>
              <a:rPr lang="en-US" dirty="0" err="1"/>
              <a:t>Clodia</a:t>
            </a:r>
            <a:r>
              <a:rPr lang="en-US" dirty="0"/>
              <a:t>/“</a:t>
            </a:r>
            <a:r>
              <a:rPr lang="en-US" dirty="0" err="1"/>
              <a:t>Lesbia</a:t>
            </a:r>
            <a:r>
              <a:rPr lang="en-US" dirty="0"/>
              <a:t>”</a:t>
            </a:r>
          </a:p>
          <a:p>
            <a:r>
              <a:rPr lang="en-US" dirty="0"/>
              <a:t>Horace (65-8)</a:t>
            </a:r>
          </a:p>
          <a:p>
            <a:pPr lvl="1"/>
            <a:r>
              <a:rPr lang="en-US" dirty="0"/>
              <a:t>Greatest Roman lyric poet</a:t>
            </a:r>
          </a:p>
          <a:p>
            <a:pPr lvl="1"/>
            <a:r>
              <a:rPr lang="en-US" dirty="0"/>
              <a:t>Odes and Epodes: love, friendship, simple life</a:t>
            </a:r>
          </a:p>
          <a:p>
            <a:pPr lvl="1"/>
            <a:r>
              <a:rPr lang="en-US" dirty="0"/>
              <a:t>New genre: the satire</a:t>
            </a:r>
          </a:p>
          <a:p>
            <a:pPr lvl="1"/>
            <a:r>
              <a:rPr lang="en-US" dirty="0" smtClean="0"/>
              <a:t>English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Vergil (70-19)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Greatest Roman poet</a:t>
            </a:r>
          </a:p>
          <a:p>
            <a:r>
              <a:rPr lang="en-US" sz="2800" dirty="0"/>
              <a:t>Early poetry</a:t>
            </a:r>
          </a:p>
          <a:p>
            <a:pPr lvl="1"/>
            <a:r>
              <a:rPr lang="en-US" sz="2400" i="1" dirty="0"/>
              <a:t>Eclogues</a:t>
            </a:r>
            <a:r>
              <a:rPr lang="en-US" sz="2400" dirty="0"/>
              <a:t> (Christian?)</a:t>
            </a:r>
          </a:p>
          <a:p>
            <a:pPr lvl="1"/>
            <a:r>
              <a:rPr lang="en-US" sz="2400" i="1" dirty="0"/>
              <a:t>Georgics</a:t>
            </a:r>
            <a:r>
              <a:rPr lang="en-US" sz="2400" dirty="0"/>
              <a:t> (“On Farming”)—“time flies”</a:t>
            </a:r>
          </a:p>
          <a:p>
            <a:r>
              <a:rPr lang="en-US" sz="2800" dirty="0"/>
              <a:t>Patronized by Maecenas, then Augustus</a:t>
            </a:r>
          </a:p>
        </p:txBody>
      </p:sp>
      <p:pic>
        <p:nvPicPr>
          <p:cNvPr id="75781" name="Picture 5" descr="vergil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9313" y="1600200"/>
            <a:ext cx="325278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Aeneid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u="sng" dirty="0"/>
              <a:t>The</a:t>
            </a:r>
            <a:r>
              <a:rPr lang="en-US" sz="2800" dirty="0"/>
              <a:t> Roman </a:t>
            </a:r>
            <a:r>
              <a:rPr lang="en-US" sz="2800" dirty="0" smtClean="0"/>
              <a:t>epic</a:t>
            </a:r>
            <a:endParaRPr lang="en-US" sz="2800" dirty="0"/>
          </a:p>
          <a:p>
            <a:r>
              <a:rPr lang="en-US" sz="2800" dirty="0"/>
              <a:t>Commissioned by Augustus</a:t>
            </a:r>
          </a:p>
          <a:p>
            <a:r>
              <a:rPr lang="en-US" sz="2800" dirty="0"/>
              <a:t>Modeled on </a:t>
            </a:r>
            <a:r>
              <a:rPr lang="en-US" sz="2800" i="1" dirty="0"/>
              <a:t>Iliad</a:t>
            </a:r>
            <a:r>
              <a:rPr lang="en-US" sz="2800" dirty="0"/>
              <a:t> and </a:t>
            </a:r>
            <a:r>
              <a:rPr lang="en-US" sz="2800" i="1" dirty="0"/>
              <a:t>Odyssey</a:t>
            </a:r>
            <a:endParaRPr lang="en-US" sz="2800" dirty="0"/>
          </a:p>
          <a:p>
            <a:r>
              <a:rPr lang="en-US" sz="2800" dirty="0"/>
              <a:t>Themes of duty, fate</a:t>
            </a:r>
            <a:endParaRPr lang="en-US" sz="2800" u="sng" dirty="0"/>
          </a:p>
        </p:txBody>
      </p:sp>
      <p:pic>
        <p:nvPicPr>
          <p:cNvPr id="77829" name="Picture 5" descr="aeneas flees troy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981200"/>
            <a:ext cx="4648200" cy="32273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Ovid (43 B.C. – A.D. 17)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Greatest poet of generation after Horace and Vergil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Uninterested in Augustus’s public morality campaign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The Art of Love</a:t>
            </a:r>
            <a:r>
              <a:rPr lang="en-US" sz="2800" dirty="0"/>
              <a:t>—how to seduce </a:t>
            </a:r>
            <a:r>
              <a:rPr lang="en-US" sz="2800" dirty="0" smtClean="0"/>
              <a:t>women</a:t>
            </a:r>
            <a:endParaRPr lang="en-US" sz="2800" i="1" dirty="0"/>
          </a:p>
        </p:txBody>
      </p:sp>
      <p:pic>
        <p:nvPicPr>
          <p:cNvPr id="6149" name="Picture 5" descr="ovid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524000"/>
            <a:ext cx="2974975" cy="5334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Ovid’s </a:t>
            </a:r>
            <a:r>
              <a:rPr lang="en-US" i="1"/>
              <a:t>Metamorphoses</a:t>
            </a:r>
            <a:endParaRPr lang="en-US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One long poem containing over 200 stories</a:t>
            </a:r>
          </a:p>
          <a:p>
            <a:pPr lvl="1"/>
            <a:r>
              <a:rPr lang="en-US" sz="2000" dirty="0"/>
              <a:t>Mostly mythological tales</a:t>
            </a:r>
          </a:p>
          <a:p>
            <a:pPr lvl="1"/>
            <a:r>
              <a:rPr lang="en-US" sz="2000" dirty="0"/>
              <a:t>“Changes”</a:t>
            </a:r>
          </a:p>
          <a:p>
            <a:r>
              <a:rPr lang="en-US" sz="2400" dirty="0"/>
              <a:t>Huge influence on Western literature and culture</a:t>
            </a:r>
          </a:p>
          <a:p>
            <a:pPr lvl="1"/>
            <a:r>
              <a:rPr lang="en-US" sz="2000" dirty="0"/>
              <a:t>Ovid’s version of myths often the only extant one</a:t>
            </a:r>
          </a:p>
          <a:p>
            <a:pPr lvl="1"/>
            <a:r>
              <a:rPr lang="en-US" sz="2000" dirty="0"/>
              <a:t>Later writers (e.g. Shakespeare) relied on it heavily</a:t>
            </a:r>
          </a:p>
        </p:txBody>
      </p:sp>
      <p:pic>
        <p:nvPicPr>
          <p:cNvPr id="7173" name="Picture 5" descr="daphne and apollo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524000"/>
            <a:ext cx="3084513" cy="50657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Juvenal (60-140)</a:t>
            </a:r>
          </a:p>
        </p:txBody>
      </p:sp>
      <p:sp>
        <p:nvSpPr>
          <p:cNvPr id="10244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Obscure </a:t>
            </a:r>
            <a:r>
              <a:rPr lang="en-US" sz="2800" dirty="0"/>
              <a:t>life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Perfected the satire form begun by Horace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Targets of ridicule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Jews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Greeks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Politicians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Homosexuals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(Fill in blank)</a:t>
            </a:r>
          </a:p>
        </p:txBody>
      </p:sp>
      <p:pic>
        <p:nvPicPr>
          <p:cNvPr id="10246" name="Picture 6" descr="juvenal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95888" y="1944688"/>
            <a:ext cx="3098800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Sallust (86-35): </a:t>
            </a:r>
            <a:r>
              <a:rPr lang="en-US" i="1" dirty="0" err="1" smtClean="0"/>
              <a:t>Catiline</a:t>
            </a:r>
            <a:r>
              <a:rPr lang="en-US" i="1" dirty="0" smtClean="0"/>
              <a:t> Conspiracy</a:t>
            </a:r>
            <a:r>
              <a:rPr lang="en-US" dirty="0" smtClean="0"/>
              <a:t> and </a:t>
            </a:r>
            <a:r>
              <a:rPr lang="en-US" i="1" dirty="0" err="1" smtClean="0"/>
              <a:t>Jugurthine</a:t>
            </a:r>
            <a:r>
              <a:rPr lang="en-US" i="1" dirty="0" smtClean="0"/>
              <a:t> War</a:t>
            </a:r>
            <a:endParaRPr lang="en-US" dirty="0" smtClean="0"/>
          </a:p>
          <a:p>
            <a:r>
              <a:rPr lang="en-US" dirty="0" smtClean="0"/>
              <a:t>Julius Caesar (103-44): </a:t>
            </a:r>
            <a:r>
              <a:rPr lang="en-US" i="1" dirty="0" smtClean="0"/>
              <a:t>Conquest of Gaul</a:t>
            </a:r>
          </a:p>
          <a:p>
            <a:r>
              <a:rPr lang="en-US" dirty="0" smtClean="0"/>
              <a:t>Livy (64 B.C.- A.D. 12): </a:t>
            </a:r>
            <a:r>
              <a:rPr lang="en-US" i="1" dirty="0" smtClean="0"/>
              <a:t>History of Rome</a:t>
            </a:r>
            <a:endParaRPr lang="en-US" dirty="0" smtClean="0"/>
          </a:p>
          <a:p>
            <a:r>
              <a:rPr lang="en-US" dirty="0" smtClean="0"/>
              <a:t>Tacitus (56-117): </a:t>
            </a:r>
            <a:r>
              <a:rPr lang="en-US" i="1" dirty="0" smtClean="0"/>
              <a:t>Annals</a:t>
            </a:r>
            <a:r>
              <a:rPr lang="en-US" dirty="0" smtClean="0"/>
              <a:t> and </a:t>
            </a:r>
            <a:r>
              <a:rPr lang="en-US" i="1" dirty="0" smtClean="0"/>
              <a:t>Histories</a:t>
            </a:r>
            <a:endParaRPr lang="en-US" dirty="0" smtClean="0"/>
          </a:p>
          <a:p>
            <a:r>
              <a:rPr lang="en-US" dirty="0" smtClean="0"/>
              <a:t>Suetonius (ca. 75-ca. 130): </a:t>
            </a:r>
            <a:r>
              <a:rPr lang="en-US" i="1" dirty="0" smtClean="0"/>
              <a:t>The Twelve Caesars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95</TotalTime>
  <Words>343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Tahoma</vt:lpstr>
      <vt:lpstr>Times New Roman</vt:lpstr>
      <vt:lpstr>Wingdings</vt:lpstr>
      <vt:lpstr>Compass</vt:lpstr>
      <vt:lpstr>Western Civilization to 1500</vt:lpstr>
      <vt:lpstr>Period Classifications</vt:lpstr>
      <vt:lpstr>Lyric Poets</vt:lpstr>
      <vt:lpstr>Vergil (70-19)</vt:lpstr>
      <vt:lpstr>The Aeneid</vt:lpstr>
      <vt:lpstr>Ovid (43 B.C. – A.D. 17)</vt:lpstr>
      <vt:lpstr>Ovid’s Metamorphoses</vt:lpstr>
      <vt:lpstr>Juvenal (60-140)</vt:lpstr>
      <vt:lpstr>Historians</vt:lpstr>
      <vt:lpstr>Roman Epicureanism</vt:lpstr>
      <vt:lpstr>Roman Stoicism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Literature and Philosophy</dc:title>
  <dc:creator>jasonje</dc:creator>
  <cp:lastModifiedBy>Jason</cp:lastModifiedBy>
  <cp:revision>9</cp:revision>
  <dcterms:created xsi:type="dcterms:W3CDTF">2006-10-29T21:07:35Z</dcterms:created>
  <dcterms:modified xsi:type="dcterms:W3CDTF">2011-08-11T13:34:33Z</dcterms:modified>
</cp:coreProperties>
</file>