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1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6" autoAdjust="0"/>
    <p:restoredTop sz="94558" autoAdjust="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970CB36-A0EC-468F-A2A2-B9441B9E0A6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100" name="Group 4"/>
            <p:cNvGrpSpPr>
              <a:grpSpLocks/>
            </p:cNvGrpSpPr>
            <p:nvPr/>
          </p:nvGrpSpPr>
          <p:grpSpPr bwMode="auto">
            <a:xfrm>
              <a:off x="48" y="103"/>
              <a:ext cx="96" cy="4126"/>
              <a:chOff x="48" y="103"/>
              <a:chExt cx="96" cy="4126"/>
            </a:xfrm>
          </p:grpSpPr>
          <p:sp>
            <p:nvSpPr>
              <p:cNvPr id="4101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2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3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4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5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6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7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8" name="Rectangle 12"/>
              <p:cNvSpPr>
                <a:spLocks noChangeArrowheads="1"/>
              </p:cNvSpPr>
              <p:nvPr/>
            </p:nvSpPr>
            <p:spPr bwMode="auto">
              <a:xfrm>
                <a:off x="48" y="2116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9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0" name="Rectangle 14"/>
              <p:cNvSpPr>
                <a:spLocks noChangeArrowheads="1"/>
              </p:cNvSpPr>
              <p:nvPr/>
            </p:nvSpPr>
            <p:spPr bwMode="auto">
              <a:xfrm>
                <a:off x="48" y="2404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1" name="Rectangle 15"/>
              <p:cNvSpPr>
                <a:spLocks noChangeArrowheads="1"/>
              </p:cNvSpPr>
              <p:nvPr/>
            </p:nvSpPr>
            <p:spPr bwMode="auto">
              <a:xfrm>
                <a:off x="48" y="2549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2" name="Rectangle 16"/>
              <p:cNvSpPr>
                <a:spLocks noChangeArrowheads="1"/>
              </p:cNvSpPr>
              <p:nvPr/>
            </p:nvSpPr>
            <p:spPr bwMode="auto">
              <a:xfrm>
                <a:off x="48" y="2691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3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4" name="Rectangle 18"/>
              <p:cNvSpPr>
                <a:spLocks noChangeArrowheads="1"/>
              </p:cNvSpPr>
              <p:nvPr/>
            </p:nvSpPr>
            <p:spPr bwMode="auto">
              <a:xfrm>
                <a:off x="48" y="2979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5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6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7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8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9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0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1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2" name="Rectangle 26"/>
              <p:cNvSpPr>
                <a:spLocks noChangeArrowheads="1"/>
              </p:cNvSpPr>
              <p:nvPr/>
            </p:nvSpPr>
            <p:spPr bwMode="auto">
              <a:xfrm>
                <a:off x="48" y="4134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3" name="Rectangle 27"/>
              <p:cNvSpPr>
                <a:spLocks noChangeArrowheads="1"/>
              </p:cNvSpPr>
              <p:nvPr/>
            </p:nvSpPr>
            <p:spPr bwMode="auto">
              <a:xfrm>
                <a:off x="48" y="103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4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5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6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7" name="Rectangle 31"/>
              <p:cNvSpPr>
                <a:spLocks noChangeArrowheads="1"/>
              </p:cNvSpPr>
              <p:nvPr/>
            </p:nvSpPr>
            <p:spPr bwMode="auto">
              <a:xfrm>
                <a:off x="48" y="678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8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9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130" name="Rectangle 34"/>
          <p:cNvSpPr>
            <a:spLocks noGrp="1" noChangeArrowheads="1"/>
          </p:cNvSpPr>
          <p:nvPr>
            <p:ph type="ctrTitle" sz="quarter"/>
          </p:nvPr>
        </p:nvSpPr>
        <p:spPr>
          <a:xfrm>
            <a:off x="1143000" y="2286000"/>
            <a:ext cx="7772400" cy="1143000"/>
          </a:xfrm>
        </p:spPr>
        <p:txBody>
          <a:bodyPr/>
          <a:lstStyle>
            <a:lvl1pPr algn="ctr">
              <a:defRPr>
                <a:solidFill>
                  <a:srgbClr val="00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31" name="Rectangle 3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6400800" cy="1752600"/>
          </a:xfrm>
        </p:spPr>
        <p:txBody>
          <a:bodyPr lIns="92075" tIns="46038" rIns="92075" bIns="46038"/>
          <a:lstStyle>
            <a:lvl1pPr marL="0" indent="0" algn="ctr">
              <a:buFont typeface="Wingdings" pitchFamily="2" charset="2"/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32" name="Rectangle 3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4133" name="Rectangle 3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4134" name="Rectangle 3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510420F-FCE8-4A61-B7FA-2B9BE341BD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2AE67F-F69E-4DE3-AAD3-70E7073BD7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2938" y="609600"/>
            <a:ext cx="1949450" cy="5451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609600"/>
            <a:ext cx="5697538" cy="5451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AA97CB-BDF7-4A68-BBA2-26FCC463D9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69988" y="1946275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132388" y="1946275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430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B4D8FF3-5663-433F-AD9A-388F433152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169988" y="1946275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32388" y="1946275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430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86D5CDF-303B-482C-A822-D27940B96A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C8A1F2-32A7-4034-B6D7-B1E78EB23B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CB742A-7842-4393-A9C8-7FB6FE13D9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19462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2388" y="19462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739899-795E-4985-8C77-9FC33A8A08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5C0110-A764-49C1-BDAC-560CABF144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65C4E3-9F78-416A-877C-5B47176447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90CC2E-816D-4313-89FA-CF15939431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F3379E-FE02-446F-9ACF-2AB0CD2950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17C3AB-67FB-4EC9-A876-CE143D8211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076" name="Group 4"/>
            <p:cNvGrpSpPr>
              <a:grpSpLocks/>
            </p:cNvGrpSpPr>
            <p:nvPr/>
          </p:nvGrpSpPr>
          <p:grpSpPr bwMode="auto">
            <a:xfrm>
              <a:off x="48" y="102"/>
              <a:ext cx="96" cy="4128"/>
              <a:chOff x="48" y="102"/>
              <a:chExt cx="96" cy="4128"/>
            </a:xfrm>
          </p:grpSpPr>
          <p:sp>
            <p:nvSpPr>
              <p:cNvPr id="3077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8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9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0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1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2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3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4" name="Rectangle 12"/>
              <p:cNvSpPr>
                <a:spLocks noChangeArrowheads="1"/>
              </p:cNvSpPr>
              <p:nvPr/>
            </p:nvSpPr>
            <p:spPr bwMode="auto">
              <a:xfrm>
                <a:off x="48" y="2115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5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6" name="Rectangle 14"/>
              <p:cNvSpPr>
                <a:spLocks noChangeArrowheads="1"/>
              </p:cNvSpPr>
              <p:nvPr/>
            </p:nvSpPr>
            <p:spPr bwMode="auto">
              <a:xfrm>
                <a:off x="48" y="240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7" name="Rectangle 15"/>
              <p:cNvSpPr>
                <a:spLocks noChangeArrowheads="1"/>
              </p:cNvSpPr>
              <p:nvPr/>
            </p:nvSpPr>
            <p:spPr bwMode="auto">
              <a:xfrm>
                <a:off x="48" y="254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8" name="Rectangle 16"/>
              <p:cNvSpPr>
                <a:spLocks noChangeArrowheads="1"/>
              </p:cNvSpPr>
              <p:nvPr/>
            </p:nvSpPr>
            <p:spPr bwMode="auto">
              <a:xfrm>
                <a:off x="48" y="2692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9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0" name="Rectangle 18"/>
              <p:cNvSpPr>
                <a:spLocks noChangeArrowheads="1"/>
              </p:cNvSpPr>
              <p:nvPr/>
            </p:nvSpPr>
            <p:spPr bwMode="auto">
              <a:xfrm>
                <a:off x="48" y="298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1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2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3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4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5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6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7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8" name="Rectangle 26"/>
              <p:cNvSpPr>
                <a:spLocks noChangeArrowheads="1"/>
              </p:cNvSpPr>
              <p:nvPr/>
            </p:nvSpPr>
            <p:spPr bwMode="auto">
              <a:xfrm>
                <a:off x="48" y="413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9" name="Rectangle 27"/>
              <p:cNvSpPr>
                <a:spLocks noChangeArrowheads="1"/>
              </p:cNvSpPr>
              <p:nvPr/>
            </p:nvSpPr>
            <p:spPr bwMode="auto">
              <a:xfrm>
                <a:off x="48" y="102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0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1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2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3" name="Rectangle 31"/>
              <p:cNvSpPr>
                <a:spLocks noChangeArrowheads="1"/>
              </p:cNvSpPr>
              <p:nvPr/>
            </p:nvSpPr>
            <p:spPr bwMode="auto">
              <a:xfrm>
                <a:off x="48" y="67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4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5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106" name="Rectangle 34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107" name="Rectangle 3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3108" name="Rectangle 3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3109" name="Rectangle 3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F4E1C0B-5CEB-47EC-AB79-48CBD79E305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110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1946275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t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to 1500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20: The </a:t>
            </a:r>
            <a:r>
              <a:rPr lang="en-US" i="1" dirty="0" err="1" smtClean="0"/>
              <a:t>Pax</a:t>
            </a:r>
            <a:r>
              <a:rPr lang="en-US" i="1" dirty="0" smtClean="0"/>
              <a:t> </a:t>
            </a:r>
            <a:r>
              <a:rPr lang="en-US" i="1" dirty="0" err="1" smtClean="0"/>
              <a:t>Romana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Augustus’s New Order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400" dirty="0" smtClean="0"/>
              <a:t>27 B.C. </a:t>
            </a:r>
            <a:r>
              <a:rPr lang="en-US" sz="2400" dirty="0"/>
              <a:t>– “restoration” of Republic by Octavian</a:t>
            </a:r>
          </a:p>
          <a:p>
            <a:r>
              <a:rPr lang="en-US" sz="2400" dirty="0"/>
              <a:t>Titles</a:t>
            </a:r>
          </a:p>
          <a:p>
            <a:pPr lvl="1"/>
            <a:r>
              <a:rPr lang="en-US" sz="2400" i="1" dirty="0"/>
              <a:t>Augustus</a:t>
            </a:r>
          </a:p>
          <a:p>
            <a:pPr lvl="1"/>
            <a:r>
              <a:rPr lang="en-US" sz="2400" i="1" dirty="0" err="1"/>
              <a:t>Princeps</a:t>
            </a:r>
            <a:endParaRPr lang="en-US" sz="2400" i="1" dirty="0"/>
          </a:p>
          <a:p>
            <a:pPr lvl="1"/>
            <a:r>
              <a:rPr lang="en-US" sz="2400" i="1" dirty="0" err="1"/>
              <a:t>Pontifex</a:t>
            </a:r>
            <a:r>
              <a:rPr lang="en-US" sz="2400" i="1" dirty="0"/>
              <a:t> </a:t>
            </a:r>
            <a:r>
              <a:rPr lang="en-US" sz="2400" i="1" dirty="0" err="1"/>
              <a:t>maximus</a:t>
            </a:r>
            <a:endParaRPr lang="en-US" sz="2400" dirty="0"/>
          </a:p>
          <a:p>
            <a:r>
              <a:rPr lang="en-US" sz="2400" dirty="0"/>
              <a:t>Foundation of power</a:t>
            </a:r>
          </a:p>
          <a:p>
            <a:pPr lvl="1"/>
            <a:r>
              <a:rPr lang="en-US" sz="2400" dirty="0"/>
              <a:t>Popularity</a:t>
            </a:r>
          </a:p>
          <a:p>
            <a:pPr lvl="1"/>
            <a:r>
              <a:rPr lang="en-US" sz="2400" dirty="0"/>
              <a:t>Control of armies</a:t>
            </a:r>
          </a:p>
        </p:txBody>
      </p:sp>
      <p:pic>
        <p:nvPicPr>
          <p:cNvPr id="6149" name="Picture 5" descr="Augustus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999163" y="1946275"/>
            <a:ext cx="2074862" cy="411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Army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Functions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Guarding the frontiers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Maintaining domestic order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Apparatus of social mobility and assimilation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Types of soldiers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Legionaries (150,000) – Italian citizens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Auxiliaries (130,000) – Non-citizens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Praetorian Guard (9,000)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Title of </a:t>
            </a:r>
            <a:r>
              <a:rPr lang="en-US" sz="2800" i="1" dirty="0"/>
              <a:t>imperator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Provinces and Frontiers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/>
              <a:t>New system of appointing governors</a:t>
            </a:r>
          </a:p>
          <a:p>
            <a:r>
              <a:rPr lang="en-US" sz="2800" dirty="0" smtClean="0"/>
              <a:t>Reliance </a:t>
            </a:r>
            <a:r>
              <a:rPr lang="en-US" sz="2800" dirty="0"/>
              <a:t>on locals</a:t>
            </a:r>
          </a:p>
          <a:p>
            <a:r>
              <a:rPr lang="en-US" sz="2800" dirty="0"/>
              <a:t>Frontier policy</a:t>
            </a:r>
          </a:p>
          <a:p>
            <a:pPr lvl="1"/>
            <a:r>
              <a:rPr lang="en-US" sz="2800" dirty="0" err="1"/>
              <a:t>Varus</a:t>
            </a:r>
            <a:r>
              <a:rPr lang="en-US" sz="2800" dirty="0"/>
              <a:t>, Arminius</a:t>
            </a:r>
          </a:p>
        </p:txBody>
      </p:sp>
      <p:pic>
        <p:nvPicPr>
          <p:cNvPr id="7173" name="Picture 5" descr="Roman Empire Map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69988" y="2566988"/>
            <a:ext cx="3810000" cy="287178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Augustan Society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Social stratification</a:t>
            </a:r>
          </a:p>
          <a:p>
            <a:pPr lvl="1"/>
            <a:r>
              <a:rPr lang="en-US" dirty="0"/>
              <a:t>Senatorial (1,000,000 sesterces)</a:t>
            </a:r>
          </a:p>
          <a:p>
            <a:pPr lvl="1"/>
            <a:r>
              <a:rPr lang="en-US" dirty="0"/>
              <a:t>Equestrian (400,000 sesterces)</a:t>
            </a:r>
          </a:p>
          <a:p>
            <a:pPr lvl="1"/>
            <a:r>
              <a:rPr lang="en-US" dirty="0"/>
              <a:t>Lower classes</a:t>
            </a:r>
          </a:p>
          <a:p>
            <a:r>
              <a:rPr lang="en-US" dirty="0"/>
              <a:t>Religious revival; imperial </a:t>
            </a:r>
            <a:r>
              <a:rPr lang="en-US" dirty="0" smtClean="0"/>
              <a:t>cult</a:t>
            </a:r>
          </a:p>
          <a:p>
            <a:r>
              <a:rPr lang="en-US" dirty="0" smtClean="0"/>
              <a:t>Public morality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Julio-Claudians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Legacy of Augustus (27 B.C.-A.D. 14)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Tiberius (14-37)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Caligula (37-41)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Claudius (41-54)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Nero (54-68)</a:t>
            </a:r>
          </a:p>
          <a:p>
            <a:pPr>
              <a:lnSpc>
                <a:spcPct val="90000"/>
              </a:lnSpc>
            </a:pPr>
            <a:r>
              <a:rPr lang="en-US" sz="2800" i="1" dirty="0" err="1"/>
              <a:t>Princeps</a:t>
            </a:r>
            <a:r>
              <a:rPr lang="en-US" sz="2800" dirty="0"/>
              <a:t> becomes more imperial; Senate is weakened</a:t>
            </a:r>
            <a:endParaRPr lang="en-US" sz="2800" i="1" dirty="0"/>
          </a:p>
        </p:txBody>
      </p:sp>
      <p:pic>
        <p:nvPicPr>
          <p:cNvPr id="10245" name="Picture 5" descr="claudius2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800725" y="1946275"/>
            <a:ext cx="2471738" cy="411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Flavians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“Year of the four emperors” (69)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King-making armies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Vespasian (69-79</a:t>
            </a:r>
            <a:r>
              <a:rPr lang="en-US" sz="2800" dirty="0" smtClean="0"/>
              <a:t>)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Titus (79-81)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Domitian (81-96)</a:t>
            </a:r>
          </a:p>
        </p:txBody>
      </p:sp>
      <p:pic>
        <p:nvPicPr>
          <p:cNvPr id="11269" name="Picture 5" descr="Vespasian_coin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81100" y="1946275"/>
            <a:ext cx="3786188" cy="411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“Good Emperors”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Back to adoption</a:t>
            </a:r>
          </a:p>
          <a:p>
            <a:r>
              <a:rPr lang="en-US" sz="2800" dirty="0" err="1"/>
              <a:t>Nerva</a:t>
            </a:r>
            <a:r>
              <a:rPr lang="en-US" sz="2800" dirty="0"/>
              <a:t> (96-98) – instituted the </a:t>
            </a:r>
            <a:r>
              <a:rPr lang="en-US" sz="2800" i="1" dirty="0" err="1"/>
              <a:t>alimenta</a:t>
            </a:r>
            <a:endParaRPr lang="en-US" sz="2800" dirty="0"/>
          </a:p>
          <a:p>
            <a:r>
              <a:rPr lang="en-US" sz="2800" dirty="0"/>
              <a:t>Trajan (98-117) – building projects</a:t>
            </a:r>
          </a:p>
          <a:p>
            <a:r>
              <a:rPr lang="en-US" sz="2800" dirty="0"/>
              <a:t>Hadrian (117-138) – wall in Britain</a:t>
            </a:r>
          </a:p>
          <a:p>
            <a:r>
              <a:rPr lang="en-US" sz="2800" dirty="0" err="1"/>
              <a:t>Antoninus</a:t>
            </a:r>
            <a:r>
              <a:rPr lang="en-US" sz="2800" dirty="0"/>
              <a:t> Pius (</a:t>
            </a:r>
            <a:r>
              <a:rPr lang="en-US" sz="2800"/>
              <a:t>138-161</a:t>
            </a:r>
            <a:r>
              <a:rPr lang="en-US" sz="2800" smtClean="0"/>
              <a:t>)</a:t>
            </a:r>
            <a:endParaRPr lang="en-US" sz="2800" dirty="0"/>
          </a:p>
          <a:p>
            <a:r>
              <a:rPr lang="en-US" sz="2800" dirty="0"/>
              <a:t>Marcus Aurelius (161-180)</a:t>
            </a:r>
          </a:p>
          <a:p>
            <a:pPr lvl="1"/>
            <a:r>
              <a:rPr lang="en-US" sz="2800" dirty="0"/>
              <a:t>Stoic</a:t>
            </a:r>
          </a:p>
          <a:p>
            <a:pPr lvl="1"/>
            <a:r>
              <a:rPr lang="en-US" sz="2800" i="1" dirty="0"/>
              <a:t>Meditations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theme/theme1.xml><?xml version="1.0" encoding="utf-8"?>
<a:theme xmlns:a="http://schemas.openxmlformats.org/drawingml/2006/main" name="Azure">
  <a:themeElements>
    <a:clrScheme name="Azure 1">
      <a:dk1>
        <a:srgbClr val="000000"/>
      </a:dk1>
      <a:lt1>
        <a:srgbClr val="FFFFFF"/>
      </a:lt1>
      <a:dk2>
        <a:srgbClr val="3333FF"/>
      </a:dk2>
      <a:lt2>
        <a:srgbClr val="00FFFF"/>
      </a:lt2>
      <a:accent1>
        <a:srgbClr val="00CCCC"/>
      </a:accent1>
      <a:accent2>
        <a:srgbClr val="6666FF"/>
      </a:accent2>
      <a:accent3>
        <a:srgbClr val="ADADFF"/>
      </a:accent3>
      <a:accent4>
        <a:srgbClr val="DADADA"/>
      </a:accent4>
      <a:accent5>
        <a:srgbClr val="AAE2E2"/>
      </a:accent5>
      <a:accent6>
        <a:srgbClr val="5C5CE7"/>
      </a:accent6>
      <a:hlink>
        <a:srgbClr val="CCCCFF"/>
      </a:hlink>
      <a:folHlink>
        <a:srgbClr val="CC99FF"/>
      </a:folHlink>
    </a:clrScheme>
    <a:fontScheme name="Az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Azure 1">
        <a:dk1>
          <a:srgbClr val="000000"/>
        </a:dk1>
        <a:lt1>
          <a:srgbClr val="FFFFFF"/>
        </a:lt1>
        <a:dk2>
          <a:srgbClr val="3333FF"/>
        </a:dk2>
        <a:lt2>
          <a:srgbClr val="00FFFF"/>
        </a:lt2>
        <a:accent1>
          <a:srgbClr val="00CCCC"/>
        </a:accent1>
        <a:accent2>
          <a:srgbClr val="6666FF"/>
        </a:accent2>
        <a:accent3>
          <a:srgbClr val="ADADFF"/>
        </a:accent3>
        <a:accent4>
          <a:srgbClr val="DADADA"/>
        </a:accent4>
        <a:accent5>
          <a:srgbClr val="AAE2E2"/>
        </a:accent5>
        <a:accent6>
          <a:srgbClr val="5C5CE7"/>
        </a:accent6>
        <a:hlink>
          <a:srgbClr val="CCCC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zure 2">
        <a:dk1>
          <a:srgbClr val="000000"/>
        </a:dk1>
        <a:lt1>
          <a:srgbClr val="CCECFF"/>
        </a:lt1>
        <a:dk2>
          <a:srgbClr val="330099"/>
        </a:dk2>
        <a:lt2>
          <a:srgbClr val="0099CC"/>
        </a:lt2>
        <a:accent1>
          <a:srgbClr val="009999"/>
        </a:accent1>
        <a:accent2>
          <a:srgbClr val="FF99CC"/>
        </a:accent2>
        <a:accent3>
          <a:srgbClr val="E2F4FF"/>
        </a:accent3>
        <a:accent4>
          <a:srgbClr val="000000"/>
        </a:accent4>
        <a:accent5>
          <a:srgbClr val="AACACA"/>
        </a:accent5>
        <a:accent6>
          <a:srgbClr val="E78AB9"/>
        </a:accent6>
        <a:hlink>
          <a:srgbClr val="6600CC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zure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Designs\Azure.pot</Template>
  <TotalTime>401</TotalTime>
  <Words>220</Words>
  <Application>Microsoft Office PowerPoint</Application>
  <PresentationFormat>On-screen Show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Azure</vt:lpstr>
      <vt:lpstr>Western Civilization to 1500</vt:lpstr>
      <vt:lpstr>Augustus’s New Order</vt:lpstr>
      <vt:lpstr>The Army</vt:lpstr>
      <vt:lpstr>Provinces and Frontiers</vt:lpstr>
      <vt:lpstr>Augustan Society</vt:lpstr>
      <vt:lpstr>The Julio-Claudians</vt:lpstr>
      <vt:lpstr>The Flavians</vt:lpstr>
      <vt:lpstr>The “Good Emperors”</vt:lpstr>
    </vt:vector>
  </TitlesOfParts>
  <Company>Florida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Early Roman Empire</dc:title>
  <dc:creator>Rj Martin</dc:creator>
  <cp:lastModifiedBy>Jason</cp:lastModifiedBy>
  <cp:revision>11</cp:revision>
  <dcterms:created xsi:type="dcterms:W3CDTF">2001-10-04T00:20:53Z</dcterms:created>
  <dcterms:modified xsi:type="dcterms:W3CDTF">2011-08-10T15:04:26Z</dcterms:modified>
</cp:coreProperties>
</file>