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4" r:id="rId4"/>
    <p:sldId id="262" r:id="rId5"/>
    <p:sldId id="272" r:id="rId6"/>
    <p:sldId id="273" r:id="rId7"/>
    <p:sldId id="274" r:id="rId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9966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83" d="100"/>
          <a:sy n="83" d="100"/>
        </p:scale>
        <p:origin x="-14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00DC30-1CB0-4449-93D2-652556A0D0D5}" type="datetimeFigureOut">
              <a:rPr lang="en-US" smtClean="0"/>
              <a:t>6/24/2011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110173-45D7-4CE2-94A3-D64D6AD4C64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FE7640-42F9-4A16-8B22-89ADEAF57281}" type="slidenum">
              <a:rPr lang="en-US"/>
              <a:pPr/>
              <a:t>5</a:t>
            </a:fld>
            <a:endParaRPr lang="en-US"/>
          </a:p>
        </p:txBody>
      </p:sp>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dirty="0"/>
              <a:t>One of the unique features of Roman civilization and Western Civilization for that matter, is its relative openness to other absorb and adopt aspects of other cultures to make it their own. This trait is in contrast to Greeks who sought to either avoid other cultures or impose its culture (Hellenism) onto conquered cultures. The Romans certainly did the same. Yet they were not entirely resistant to absorbing what they deemed serviceable to their own needs and desires as witnessed in the almost wholesale adoption of Greek art, philosophy, and science.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409" name="Group 25"/>
          <p:cNvGrpSpPr>
            <a:grpSpLocks/>
          </p:cNvGrpSpPr>
          <p:nvPr/>
        </p:nvGrpSpPr>
        <p:grpSpPr bwMode="auto">
          <a:xfrm>
            <a:off x="0" y="0"/>
            <a:ext cx="9093200" cy="6856413"/>
            <a:chOff x="0" y="0"/>
            <a:chExt cx="5728" cy="4319"/>
          </a:xfrm>
        </p:grpSpPr>
        <p:grpSp>
          <p:nvGrpSpPr>
            <p:cNvPr id="16405" name="Group 21"/>
            <p:cNvGrpSpPr>
              <a:grpSpLocks/>
            </p:cNvGrpSpPr>
            <p:nvPr userDrawn="1"/>
          </p:nvGrpSpPr>
          <p:grpSpPr bwMode="auto">
            <a:xfrm>
              <a:off x="962" y="1947"/>
              <a:ext cx="4766" cy="119"/>
              <a:chOff x="993" y="1028"/>
              <a:chExt cx="4766" cy="119"/>
            </a:xfrm>
          </p:grpSpPr>
          <p:sp>
            <p:nvSpPr>
              <p:cNvPr id="16394" name="Rectangle 10"/>
              <p:cNvSpPr>
                <a:spLocks noChangeArrowheads="1"/>
              </p:cNvSpPr>
              <p:nvPr userDrawn="1"/>
            </p:nvSpPr>
            <p:spPr bwMode="ltGray">
              <a:xfrm>
                <a:off x="996" y="1035"/>
                <a:ext cx="4763" cy="106"/>
              </a:xfrm>
              <a:prstGeom prst="rect">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2700000" scaled="1"/>
              </a:gradFill>
              <a:ln w="9525">
                <a:noFill/>
                <a:miter lim="800000"/>
                <a:headEnd/>
                <a:tailEnd/>
              </a:ln>
              <a:effectLst/>
            </p:spPr>
            <p:txBody>
              <a:bodyPr/>
              <a:lstStyle/>
              <a:p>
                <a:endParaRPr lang="en-US"/>
              </a:p>
            </p:txBody>
          </p:sp>
          <p:sp>
            <p:nvSpPr>
              <p:cNvPr id="16395" name="Line 11"/>
              <p:cNvSpPr>
                <a:spLocks noChangeShapeType="1"/>
              </p:cNvSpPr>
              <p:nvPr userDrawn="1"/>
            </p:nvSpPr>
            <p:spPr bwMode="ltGray">
              <a:xfrm>
                <a:off x="999" y="1145"/>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6396" name="Line 12"/>
              <p:cNvSpPr>
                <a:spLocks noChangeShapeType="1"/>
              </p:cNvSpPr>
              <p:nvPr userDrawn="1"/>
            </p:nvSpPr>
            <p:spPr bwMode="ltGray">
              <a:xfrm>
                <a:off x="999" y="1121"/>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6397" name="Line 13"/>
              <p:cNvSpPr>
                <a:spLocks noChangeShapeType="1"/>
              </p:cNvSpPr>
              <p:nvPr userDrawn="1"/>
            </p:nvSpPr>
            <p:spPr bwMode="ltGray">
              <a:xfrm>
                <a:off x="999" y="1091"/>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6398" name="Line 14"/>
              <p:cNvSpPr>
                <a:spLocks noChangeShapeType="1"/>
              </p:cNvSpPr>
              <p:nvPr userDrawn="1"/>
            </p:nvSpPr>
            <p:spPr bwMode="ltGray">
              <a:xfrm>
                <a:off x="999" y="1057"/>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6399" name="Freeform 15"/>
              <p:cNvSpPr>
                <a:spLocks/>
              </p:cNvSpPr>
              <p:nvPr userDrawn="1"/>
            </p:nvSpPr>
            <p:spPr bwMode="ltGray">
              <a:xfrm>
                <a:off x="993" y="1028"/>
                <a:ext cx="4765" cy="119"/>
              </a:xfrm>
              <a:custGeom>
                <a:avLst/>
                <a:gdLst/>
                <a:ahLst/>
                <a:cxnLst>
                  <a:cxn ang="0">
                    <a:pos x="0" y="118"/>
                  </a:cxn>
                  <a:cxn ang="0">
                    <a:pos x="0" y="0"/>
                  </a:cxn>
                  <a:cxn ang="0">
                    <a:pos x="4764" y="0"/>
                  </a:cxn>
                </a:cxnLst>
                <a:rect l="0" t="0" r="r" b="b"/>
                <a:pathLst>
                  <a:path w="4765" h="119">
                    <a:moveTo>
                      <a:pt x="0" y="118"/>
                    </a:moveTo>
                    <a:lnTo>
                      <a:pt x="0" y="0"/>
                    </a:lnTo>
                    <a:lnTo>
                      <a:pt x="4764" y="0"/>
                    </a:lnTo>
                  </a:path>
                </a:pathLst>
              </a:custGeom>
              <a:noFill/>
              <a:ln w="12700" cap="rnd" cmpd="sng">
                <a:solidFill>
                  <a:srgbClr val="FFCC66"/>
                </a:solidFill>
                <a:prstDash val="solid"/>
                <a:round/>
                <a:headEnd type="none" w="sm" len="sm"/>
                <a:tailEnd type="none" w="sm" len="sm"/>
              </a:ln>
              <a:effectLst/>
            </p:spPr>
            <p:txBody>
              <a:bodyPr/>
              <a:lstStyle/>
              <a:p>
                <a:endParaRPr lang="en-US"/>
              </a:p>
            </p:txBody>
          </p:sp>
        </p:grpSp>
        <p:grpSp>
          <p:nvGrpSpPr>
            <p:cNvPr id="16407" name="Group 23"/>
            <p:cNvGrpSpPr>
              <a:grpSpLocks/>
            </p:cNvGrpSpPr>
            <p:nvPr userDrawn="1"/>
          </p:nvGrpSpPr>
          <p:grpSpPr bwMode="auto">
            <a:xfrm>
              <a:off x="0" y="0"/>
              <a:ext cx="928" cy="4319"/>
              <a:chOff x="0" y="0"/>
              <a:chExt cx="928" cy="4319"/>
            </a:xfrm>
          </p:grpSpPr>
          <p:sp>
            <p:nvSpPr>
              <p:cNvPr id="16388" name="Rectangle 4"/>
              <p:cNvSpPr>
                <a:spLocks noChangeArrowheads="1"/>
              </p:cNvSpPr>
              <p:nvPr/>
            </p:nvSpPr>
            <p:spPr bwMode="ltGray">
              <a:xfrm>
                <a:off x="0" y="0"/>
                <a:ext cx="923" cy="4319"/>
              </a:xfrm>
              <a:prstGeom prst="rect">
                <a:avLst/>
              </a:prstGeom>
              <a:solidFill>
                <a:schemeClr val="bg1"/>
              </a:solidFill>
              <a:ln w="9525">
                <a:noFill/>
                <a:miter lim="800000"/>
                <a:headEnd/>
                <a:tailEnd/>
              </a:ln>
              <a:effectLst/>
            </p:spPr>
            <p:txBody>
              <a:bodyPr/>
              <a:lstStyle/>
              <a:p>
                <a:endParaRPr lang="en-US"/>
              </a:p>
            </p:txBody>
          </p:sp>
          <p:grpSp>
            <p:nvGrpSpPr>
              <p:cNvPr id="16406" name="Group 22"/>
              <p:cNvGrpSpPr>
                <a:grpSpLocks/>
              </p:cNvGrpSpPr>
              <p:nvPr userDrawn="1"/>
            </p:nvGrpSpPr>
            <p:grpSpPr bwMode="auto">
              <a:xfrm>
                <a:off x="0" y="41"/>
                <a:ext cx="928" cy="4035"/>
                <a:chOff x="0" y="41"/>
                <a:chExt cx="928" cy="4035"/>
              </a:xfrm>
            </p:grpSpPr>
            <p:pic>
              <p:nvPicPr>
                <p:cNvPr id="16389" name="Picture 5"/>
                <p:cNvPicPr>
                  <a:picLocks noChangeArrowheads="1"/>
                </p:cNvPicPr>
                <p:nvPr/>
              </p:nvPicPr>
              <p:blipFill>
                <a:blip r:embed="rId2" cstate="print"/>
                <a:srcRect/>
                <a:stretch>
                  <a:fillRect/>
                </a:stretch>
              </p:blipFill>
              <p:spPr bwMode="ltGray">
                <a:xfrm>
                  <a:off x="0" y="1014"/>
                  <a:ext cx="920" cy="944"/>
                </a:xfrm>
                <a:prstGeom prst="rect">
                  <a:avLst/>
                </a:prstGeom>
                <a:noFill/>
                <a:ln w="9525">
                  <a:noFill/>
                  <a:miter lim="800000"/>
                  <a:headEnd/>
                  <a:tailEnd/>
                </a:ln>
                <a:effectLst/>
              </p:spPr>
            </p:pic>
            <p:sp>
              <p:nvSpPr>
                <p:cNvPr id="16390" name="Freeform 6"/>
                <p:cNvSpPr>
                  <a:spLocks/>
                </p:cNvSpPr>
                <p:nvPr/>
              </p:nvSpPr>
              <p:spPr bwMode="ltGray">
                <a:xfrm>
                  <a:off x="38" y="41"/>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sp>
              <p:nvSpPr>
                <p:cNvPr id="16391" name="Freeform 7"/>
                <p:cNvSpPr>
                  <a:spLocks/>
                </p:cNvSpPr>
                <p:nvPr/>
              </p:nvSpPr>
              <p:spPr bwMode="ltGray">
                <a:xfrm>
                  <a:off x="6" y="2087"/>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sp>
              <p:nvSpPr>
                <p:cNvPr id="16392" name="Freeform 8"/>
                <p:cNvSpPr>
                  <a:spLocks/>
                </p:cNvSpPr>
                <p:nvPr/>
              </p:nvSpPr>
              <p:spPr bwMode="ltGray">
                <a:xfrm>
                  <a:off x="6" y="3160"/>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grpSp>
        </p:grpSp>
      </p:grpSp>
      <p:sp>
        <p:nvSpPr>
          <p:cNvPr id="16400" name="Rectangle 16"/>
          <p:cNvSpPr>
            <a:spLocks noGrp="1" noChangeArrowheads="1"/>
          </p:cNvSpPr>
          <p:nvPr>
            <p:ph type="ctrTitle"/>
          </p:nvPr>
        </p:nvSpPr>
        <p:spPr>
          <a:xfrm>
            <a:off x="1652588" y="1806575"/>
            <a:ext cx="7391400" cy="1143000"/>
          </a:xfrm>
        </p:spPr>
        <p:txBody>
          <a:bodyPr/>
          <a:lstStyle>
            <a:lvl1pPr>
              <a:defRPr/>
            </a:lvl1pPr>
          </a:lstStyle>
          <a:p>
            <a:r>
              <a:rPr lang="en-US"/>
              <a:t>Click to edit Master title style</a:t>
            </a:r>
          </a:p>
        </p:txBody>
      </p:sp>
      <p:sp>
        <p:nvSpPr>
          <p:cNvPr id="16401" name="Rectangle 17"/>
          <p:cNvSpPr>
            <a:spLocks noGrp="1" noChangeArrowheads="1"/>
          </p:cNvSpPr>
          <p:nvPr>
            <p:ph type="subTitle" idx="1"/>
          </p:nvPr>
        </p:nvSpPr>
        <p:spPr>
          <a:xfrm>
            <a:off x="2590800" y="3559175"/>
            <a:ext cx="6400800" cy="1752600"/>
          </a:xfrm>
        </p:spPr>
        <p:txBody>
          <a:bodyPr/>
          <a:lstStyle>
            <a:lvl1pPr marL="0" indent="0">
              <a:buFont typeface="Wingdings" pitchFamily="2" charset="2"/>
              <a:buNone/>
              <a:defRPr/>
            </a:lvl1pPr>
          </a:lstStyle>
          <a:p>
            <a:r>
              <a:rPr lang="en-US"/>
              <a:t>Click to edit Master subtitle style</a:t>
            </a:r>
          </a:p>
        </p:txBody>
      </p:sp>
      <p:sp>
        <p:nvSpPr>
          <p:cNvPr id="16402" name="Rectangle 18"/>
          <p:cNvSpPr>
            <a:spLocks noGrp="1" noChangeArrowheads="1"/>
          </p:cNvSpPr>
          <p:nvPr>
            <p:ph type="dt" sz="half" idx="2"/>
          </p:nvPr>
        </p:nvSpPr>
        <p:spPr>
          <a:xfrm>
            <a:off x="1524000" y="6350000"/>
            <a:ext cx="1724025" cy="457200"/>
          </a:xfrm>
        </p:spPr>
        <p:txBody>
          <a:bodyPr anchor="b"/>
          <a:lstStyle>
            <a:lvl1pPr>
              <a:defRPr/>
            </a:lvl1pPr>
          </a:lstStyle>
          <a:p>
            <a:endParaRPr lang="en-US"/>
          </a:p>
        </p:txBody>
      </p:sp>
      <p:sp>
        <p:nvSpPr>
          <p:cNvPr id="16403" name="Rectangle 19"/>
          <p:cNvSpPr>
            <a:spLocks noGrp="1" noChangeArrowheads="1"/>
          </p:cNvSpPr>
          <p:nvPr>
            <p:ph type="ftr" sz="quarter" idx="3"/>
          </p:nvPr>
        </p:nvSpPr>
        <p:spPr>
          <a:xfrm>
            <a:off x="3643313" y="6350000"/>
            <a:ext cx="3449637" cy="457200"/>
          </a:xfrm>
        </p:spPr>
        <p:txBody>
          <a:bodyPr anchor="b"/>
          <a:lstStyle>
            <a:lvl1pPr>
              <a:defRPr/>
            </a:lvl1pPr>
          </a:lstStyle>
          <a:p>
            <a:endParaRPr lang="en-US"/>
          </a:p>
        </p:txBody>
      </p:sp>
      <p:sp>
        <p:nvSpPr>
          <p:cNvPr id="16404" name="Rectangle 20"/>
          <p:cNvSpPr>
            <a:spLocks noGrp="1" noChangeArrowheads="1"/>
          </p:cNvSpPr>
          <p:nvPr>
            <p:ph type="sldNum" sz="quarter" idx="4"/>
          </p:nvPr>
        </p:nvSpPr>
        <p:spPr>
          <a:xfrm>
            <a:off x="7391400" y="6350000"/>
            <a:ext cx="1724025" cy="457200"/>
          </a:xfrm>
        </p:spPr>
        <p:txBody>
          <a:bodyPr anchor="b"/>
          <a:lstStyle>
            <a:lvl1pPr>
              <a:defRPr/>
            </a:lvl1pPr>
          </a:lstStyle>
          <a:p>
            <a:fld id="{68283590-AFBE-4B5A-BB0B-DE9FABB4200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B0BE8-AF93-476B-8F9D-FCFA5AFF76C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9313" y="304800"/>
            <a:ext cx="19065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79550" y="304800"/>
            <a:ext cx="5567363"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028696-A07F-405E-B16B-ADD16FE5EB6E}"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528763" y="304800"/>
            <a:ext cx="75644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79550" y="1981200"/>
            <a:ext cx="3736975"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368925" y="1981200"/>
            <a:ext cx="3736975" cy="4114800"/>
          </a:xfrm>
        </p:spPr>
        <p:txBody>
          <a:bodyPr/>
          <a:lstStyle/>
          <a:p>
            <a:endParaRPr lang="en-US"/>
          </a:p>
        </p:txBody>
      </p:sp>
      <p:sp>
        <p:nvSpPr>
          <p:cNvPr id="5" name="Date Placeholder 4"/>
          <p:cNvSpPr>
            <a:spLocks noGrp="1"/>
          </p:cNvSpPr>
          <p:nvPr>
            <p:ph type="dt" sz="half" idx="10"/>
          </p:nvPr>
        </p:nvSpPr>
        <p:spPr>
          <a:xfrm>
            <a:off x="1481138" y="6248400"/>
            <a:ext cx="1782762" cy="457200"/>
          </a:xfrm>
        </p:spPr>
        <p:txBody>
          <a:bodyPr/>
          <a:lstStyle>
            <a:lvl1pPr>
              <a:defRPr/>
            </a:lvl1pPr>
          </a:lstStyle>
          <a:p>
            <a:endParaRPr lang="en-US"/>
          </a:p>
        </p:txBody>
      </p:sp>
      <p:sp>
        <p:nvSpPr>
          <p:cNvPr id="6" name="Footer Placeholder 5"/>
          <p:cNvSpPr>
            <a:spLocks noGrp="1"/>
          </p:cNvSpPr>
          <p:nvPr>
            <p:ph type="ftr" sz="quarter" idx="11"/>
          </p:nvPr>
        </p:nvSpPr>
        <p:spPr>
          <a:xfrm>
            <a:off x="37973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226300" y="6248400"/>
            <a:ext cx="1905000" cy="457200"/>
          </a:xfrm>
        </p:spPr>
        <p:txBody>
          <a:bodyPr/>
          <a:lstStyle>
            <a:lvl1pPr>
              <a:defRPr/>
            </a:lvl1pPr>
          </a:lstStyle>
          <a:p>
            <a:fld id="{79B74FD7-FCDA-4A8B-B14A-5A5BFDE5996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528763" y="304800"/>
            <a:ext cx="7564437"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479550" y="1981200"/>
            <a:ext cx="3736975" cy="4114800"/>
          </a:xfrm>
        </p:spPr>
        <p:txBody>
          <a:bodyPr/>
          <a:lstStyle/>
          <a:p>
            <a:endParaRPr lang="en-US"/>
          </a:p>
        </p:txBody>
      </p:sp>
      <p:sp>
        <p:nvSpPr>
          <p:cNvPr id="4" name="Text Placeholder 3"/>
          <p:cNvSpPr>
            <a:spLocks noGrp="1"/>
          </p:cNvSpPr>
          <p:nvPr>
            <p:ph type="body" sz="half" idx="2"/>
          </p:nvPr>
        </p:nvSpPr>
        <p:spPr>
          <a:xfrm>
            <a:off x="5368925" y="1981200"/>
            <a:ext cx="3736975"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481138" y="6248400"/>
            <a:ext cx="1782762" cy="457200"/>
          </a:xfrm>
        </p:spPr>
        <p:txBody>
          <a:bodyPr/>
          <a:lstStyle>
            <a:lvl1pPr>
              <a:defRPr/>
            </a:lvl1pPr>
          </a:lstStyle>
          <a:p>
            <a:endParaRPr lang="en-US"/>
          </a:p>
        </p:txBody>
      </p:sp>
      <p:sp>
        <p:nvSpPr>
          <p:cNvPr id="6" name="Footer Placeholder 5"/>
          <p:cNvSpPr>
            <a:spLocks noGrp="1"/>
          </p:cNvSpPr>
          <p:nvPr>
            <p:ph type="ftr" sz="quarter" idx="11"/>
          </p:nvPr>
        </p:nvSpPr>
        <p:spPr>
          <a:xfrm>
            <a:off x="37973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226300" y="6248400"/>
            <a:ext cx="1905000" cy="457200"/>
          </a:xfrm>
        </p:spPr>
        <p:txBody>
          <a:bodyPr/>
          <a:lstStyle>
            <a:lvl1pPr>
              <a:defRPr/>
            </a:lvl1pPr>
          </a:lstStyle>
          <a:p>
            <a:fld id="{7C9C7AEC-1C94-4714-9B65-8DFD335E7698}"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0FEC32C3-CC34-4AE3-9806-64319B2E965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04D5A6-A2E5-4B7D-B6FC-9444AC7F9F6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BA220FF-3CD8-439E-BAE2-3A6DD4CE3EC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79550" y="1981200"/>
            <a:ext cx="37369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68925" y="1981200"/>
            <a:ext cx="37369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0A7F571-A0EC-479E-B8C2-6441E7BE722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C222AE6-D227-4236-B0EC-6B8A1AA9EB4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C38688F-6C76-4450-A7BD-F5E922BFEE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03A8E0A-192F-4834-9029-49A19A3C75D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8F386D-99E2-4075-BCEF-D0FC2654C35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2C9E38-7F86-43CA-B51B-C70B8ED9085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path path="rect">
            <a:fillToRect r="100000" b="100000"/>
          </a:path>
        </a:gradFill>
        <a:effectLst/>
      </p:bgPr>
    </p:bg>
    <p:spTree>
      <p:nvGrpSpPr>
        <p:cNvPr id="1" name=""/>
        <p:cNvGrpSpPr/>
        <p:nvPr/>
      </p:nvGrpSpPr>
      <p:grpSpPr>
        <a:xfrm>
          <a:off x="0" y="0"/>
          <a:ext cx="0" cy="0"/>
          <a:chOff x="0" y="0"/>
          <a:chExt cx="0" cy="0"/>
        </a:xfrm>
      </p:grpSpPr>
      <p:grpSp>
        <p:nvGrpSpPr>
          <p:cNvPr id="3074" name="Group 1026"/>
          <p:cNvGrpSpPr>
            <a:grpSpLocks/>
          </p:cNvGrpSpPr>
          <p:nvPr/>
        </p:nvGrpSpPr>
        <p:grpSpPr bwMode="auto">
          <a:xfrm>
            <a:off x="0" y="0"/>
            <a:ext cx="9142413" cy="6856413"/>
            <a:chOff x="0" y="0"/>
            <a:chExt cx="5759" cy="4319"/>
          </a:xfrm>
        </p:grpSpPr>
        <p:grpSp>
          <p:nvGrpSpPr>
            <p:cNvPr id="3072" name="Group 1024"/>
            <p:cNvGrpSpPr>
              <a:grpSpLocks/>
            </p:cNvGrpSpPr>
            <p:nvPr/>
          </p:nvGrpSpPr>
          <p:grpSpPr bwMode="auto">
            <a:xfrm>
              <a:off x="0" y="0"/>
              <a:ext cx="926" cy="4319"/>
              <a:chOff x="0" y="0"/>
              <a:chExt cx="926" cy="4319"/>
            </a:xfrm>
          </p:grpSpPr>
          <p:sp>
            <p:nvSpPr>
              <p:cNvPr id="1026" name="Rectangle 2"/>
              <p:cNvSpPr>
                <a:spLocks noChangeArrowheads="1"/>
              </p:cNvSpPr>
              <p:nvPr/>
            </p:nvSpPr>
            <p:spPr bwMode="ltGray">
              <a:xfrm>
                <a:off x="0" y="0"/>
                <a:ext cx="923" cy="4319"/>
              </a:xfrm>
              <a:prstGeom prst="rect">
                <a:avLst/>
              </a:prstGeom>
              <a:solidFill>
                <a:schemeClr val="bg1"/>
              </a:solidFill>
              <a:ln w="9525">
                <a:noFill/>
                <a:miter lim="800000"/>
                <a:headEnd/>
                <a:tailEnd/>
              </a:ln>
              <a:effectLst/>
            </p:spPr>
            <p:txBody>
              <a:bodyPr/>
              <a:lstStyle/>
              <a:p>
                <a:endParaRPr lang="en-US"/>
              </a:p>
            </p:txBody>
          </p:sp>
          <p:pic>
            <p:nvPicPr>
              <p:cNvPr id="1027" name="Picture 3"/>
              <p:cNvPicPr>
                <a:picLocks noChangeArrowheads="1"/>
              </p:cNvPicPr>
              <p:nvPr/>
            </p:nvPicPr>
            <p:blipFill>
              <a:blip r:embed="rId16" cstate="print"/>
              <a:srcRect/>
              <a:stretch>
                <a:fillRect/>
              </a:stretch>
            </p:blipFill>
            <p:spPr bwMode="ltGray">
              <a:xfrm>
                <a:off x="6" y="31"/>
                <a:ext cx="920" cy="944"/>
              </a:xfrm>
              <a:prstGeom prst="rect">
                <a:avLst/>
              </a:prstGeom>
              <a:noFill/>
              <a:ln w="9525">
                <a:noFill/>
                <a:miter lim="800000"/>
                <a:headEnd/>
                <a:tailEnd/>
              </a:ln>
              <a:effectLst/>
            </p:spPr>
          </p:pic>
          <p:sp>
            <p:nvSpPr>
              <p:cNvPr id="1028" name="Freeform 4"/>
              <p:cNvSpPr>
                <a:spLocks/>
              </p:cNvSpPr>
              <p:nvPr/>
            </p:nvSpPr>
            <p:spPr bwMode="ltGray">
              <a:xfrm>
                <a:off x="6" y="1023"/>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sp>
            <p:nvSpPr>
              <p:cNvPr id="1029" name="Freeform 5"/>
              <p:cNvSpPr>
                <a:spLocks/>
              </p:cNvSpPr>
              <p:nvPr/>
            </p:nvSpPr>
            <p:spPr bwMode="ltGray">
              <a:xfrm>
                <a:off x="6" y="2087"/>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sp>
            <p:nvSpPr>
              <p:cNvPr id="1030" name="Freeform 6"/>
              <p:cNvSpPr>
                <a:spLocks/>
              </p:cNvSpPr>
              <p:nvPr/>
            </p:nvSpPr>
            <p:spPr bwMode="ltGray">
              <a:xfrm>
                <a:off x="6" y="3160"/>
                <a:ext cx="890" cy="916"/>
              </a:xfrm>
              <a:custGeom>
                <a:avLst/>
                <a:gdLst/>
                <a:ahLst/>
                <a:cxnLst>
                  <a:cxn ang="0">
                    <a:pos x="307" y="292"/>
                  </a:cxn>
                  <a:cxn ang="0">
                    <a:pos x="307" y="234"/>
                  </a:cxn>
                  <a:cxn ang="0">
                    <a:pos x="261" y="159"/>
                  </a:cxn>
                  <a:cxn ang="0">
                    <a:pos x="247" y="91"/>
                  </a:cxn>
                  <a:cxn ang="0">
                    <a:pos x="225" y="24"/>
                  </a:cxn>
                  <a:cxn ang="0">
                    <a:pos x="259" y="21"/>
                  </a:cxn>
                  <a:cxn ang="0">
                    <a:pos x="298" y="82"/>
                  </a:cxn>
                  <a:cxn ang="0">
                    <a:pos x="322" y="118"/>
                  </a:cxn>
                  <a:cxn ang="0">
                    <a:pos x="358" y="180"/>
                  </a:cxn>
                  <a:cxn ang="0">
                    <a:pos x="406" y="240"/>
                  </a:cxn>
                  <a:cxn ang="0">
                    <a:pos x="505" y="184"/>
                  </a:cxn>
                  <a:cxn ang="0">
                    <a:pos x="514" y="118"/>
                  </a:cxn>
                  <a:cxn ang="0">
                    <a:pos x="552" y="69"/>
                  </a:cxn>
                  <a:cxn ang="0">
                    <a:pos x="589" y="13"/>
                  </a:cxn>
                  <a:cxn ang="0">
                    <a:pos x="615" y="16"/>
                  </a:cxn>
                  <a:cxn ang="0">
                    <a:pos x="600" y="49"/>
                  </a:cxn>
                  <a:cxn ang="0">
                    <a:pos x="592" y="124"/>
                  </a:cxn>
                  <a:cxn ang="0">
                    <a:pos x="574" y="186"/>
                  </a:cxn>
                  <a:cxn ang="0">
                    <a:pos x="568" y="282"/>
                  </a:cxn>
                  <a:cxn ang="0">
                    <a:pos x="645" y="325"/>
                  </a:cxn>
                  <a:cxn ang="0">
                    <a:pos x="720" y="277"/>
                  </a:cxn>
                  <a:cxn ang="0">
                    <a:pos x="816" y="253"/>
                  </a:cxn>
                  <a:cxn ang="0">
                    <a:pos x="861" y="279"/>
                  </a:cxn>
                  <a:cxn ang="0">
                    <a:pos x="796" y="324"/>
                  </a:cxn>
                  <a:cxn ang="0">
                    <a:pos x="735" y="352"/>
                  </a:cxn>
                  <a:cxn ang="0">
                    <a:pos x="669" y="409"/>
                  </a:cxn>
                  <a:cxn ang="0">
                    <a:pos x="673" y="510"/>
                  </a:cxn>
                  <a:cxn ang="0">
                    <a:pos x="751" y="535"/>
                  </a:cxn>
                  <a:cxn ang="0">
                    <a:pos x="819" y="577"/>
                  </a:cxn>
                  <a:cxn ang="0">
                    <a:pos x="874" y="606"/>
                  </a:cxn>
                  <a:cxn ang="0">
                    <a:pos x="867" y="637"/>
                  </a:cxn>
                  <a:cxn ang="0">
                    <a:pos x="807" y="618"/>
                  </a:cxn>
                  <a:cxn ang="0">
                    <a:pos x="736" y="592"/>
                  </a:cxn>
                  <a:cxn ang="0">
                    <a:pos x="615" y="588"/>
                  </a:cxn>
                  <a:cxn ang="0">
                    <a:pos x="576" y="628"/>
                  </a:cxn>
                  <a:cxn ang="0">
                    <a:pos x="618" y="723"/>
                  </a:cxn>
                  <a:cxn ang="0">
                    <a:pos x="640" y="807"/>
                  </a:cxn>
                  <a:cxn ang="0">
                    <a:pos x="664" y="889"/>
                  </a:cxn>
                  <a:cxn ang="0">
                    <a:pos x="624" y="870"/>
                  </a:cxn>
                  <a:cxn ang="0">
                    <a:pos x="568" y="789"/>
                  </a:cxn>
                  <a:cxn ang="0">
                    <a:pos x="513" y="708"/>
                  </a:cxn>
                  <a:cxn ang="0">
                    <a:pos x="390" y="730"/>
                  </a:cxn>
                  <a:cxn ang="0">
                    <a:pos x="339" y="838"/>
                  </a:cxn>
                  <a:cxn ang="0">
                    <a:pos x="285" y="915"/>
                  </a:cxn>
                  <a:cxn ang="0">
                    <a:pos x="276" y="867"/>
                  </a:cxn>
                  <a:cxn ang="0">
                    <a:pos x="298" y="766"/>
                  </a:cxn>
                  <a:cxn ang="0">
                    <a:pos x="324" y="664"/>
                  </a:cxn>
                  <a:cxn ang="0">
                    <a:pos x="283" y="583"/>
                  </a:cxn>
                  <a:cxn ang="0">
                    <a:pos x="201" y="619"/>
                  </a:cxn>
                  <a:cxn ang="0">
                    <a:pos x="88" y="655"/>
                  </a:cxn>
                  <a:cxn ang="0">
                    <a:pos x="16" y="655"/>
                  </a:cxn>
                  <a:cxn ang="0">
                    <a:pos x="94" y="606"/>
                  </a:cxn>
                  <a:cxn ang="0">
                    <a:pos x="162" y="567"/>
                  </a:cxn>
                  <a:cxn ang="0">
                    <a:pos x="247" y="504"/>
                  </a:cxn>
                  <a:cxn ang="0">
                    <a:pos x="190" y="390"/>
                  </a:cxn>
                  <a:cxn ang="0">
                    <a:pos x="81" y="355"/>
                  </a:cxn>
                  <a:cxn ang="0">
                    <a:pos x="3" y="307"/>
                  </a:cxn>
                  <a:cxn ang="0">
                    <a:pos x="39" y="286"/>
                  </a:cxn>
                  <a:cxn ang="0">
                    <a:pos x="115" y="306"/>
                  </a:cxn>
                  <a:cxn ang="0">
                    <a:pos x="226" y="327"/>
                  </a:cxn>
                </a:cxnLst>
                <a:rect l="0" t="0" r="r" b="b"/>
                <a:pathLst>
                  <a:path w="890" h="916">
                    <a:moveTo>
                      <a:pt x="279" y="334"/>
                    </a:moveTo>
                    <a:lnTo>
                      <a:pt x="292" y="312"/>
                    </a:lnTo>
                    <a:lnTo>
                      <a:pt x="307" y="292"/>
                    </a:lnTo>
                    <a:lnTo>
                      <a:pt x="324" y="276"/>
                    </a:lnTo>
                    <a:lnTo>
                      <a:pt x="313" y="255"/>
                    </a:lnTo>
                    <a:lnTo>
                      <a:pt x="307" y="234"/>
                    </a:lnTo>
                    <a:lnTo>
                      <a:pt x="288" y="202"/>
                    </a:lnTo>
                    <a:lnTo>
                      <a:pt x="274" y="181"/>
                    </a:lnTo>
                    <a:lnTo>
                      <a:pt x="261" y="159"/>
                    </a:lnTo>
                    <a:lnTo>
                      <a:pt x="256" y="139"/>
                    </a:lnTo>
                    <a:lnTo>
                      <a:pt x="256" y="118"/>
                    </a:lnTo>
                    <a:lnTo>
                      <a:pt x="247" y="91"/>
                    </a:lnTo>
                    <a:lnTo>
                      <a:pt x="237" y="70"/>
                    </a:lnTo>
                    <a:lnTo>
                      <a:pt x="226" y="46"/>
                    </a:lnTo>
                    <a:lnTo>
                      <a:pt x="225" y="24"/>
                    </a:lnTo>
                    <a:lnTo>
                      <a:pt x="232" y="10"/>
                    </a:lnTo>
                    <a:lnTo>
                      <a:pt x="247" y="9"/>
                    </a:lnTo>
                    <a:lnTo>
                      <a:pt x="259" y="21"/>
                    </a:lnTo>
                    <a:lnTo>
                      <a:pt x="270" y="46"/>
                    </a:lnTo>
                    <a:lnTo>
                      <a:pt x="280" y="61"/>
                    </a:lnTo>
                    <a:lnTo>
                      <a:pt x="298" y="82"/>
                    </a:lnTo>
                    <a:lnTo>
                      <a:pt x="309" y="88"/>
                    </a:lnTo>
                    <a:lnTo>
                      <a:pt x="315" y="99"/>
                    </a:lnTo>
                    <a:lnTo>
                      <a:pt x="322" y="118"/>
                    </a:lnTo>
                    <a:lnTo>
                      <a:pt x="330" y="141"/>
                    </a:lnTo>
                    <a:lnTo>
                      <a:pt x="339" y="160"/>
                    </a:lnTo>
                    <a:lnTo>
                      <a:pt x="358" y="180"/>
                    </a:lnTo>
                    <a:lnTo>
                      <a:pt x="379" y="205"/>
                    </a:lnTo>
                    <a:lnTo>
                      <a:pt x="399" y="225"/>
                    </a:lnTo>
                    <a:lnTo>
                      <a:pt x="406" y="240"/>
                    </a:lnTo>
                    <a:lnTo>
                      <a:pt x="474" y="241"/>
                    </a:lnTo>
                    <a:lnTo>
                      <a:pt x="495" y="208"/>
                    </a:lnTo>
                    <a:lnTo>
                      <a:pt x="505" y="184"/>
                    </a:lnTo>
                    <a:lnTo>
                      <a:pt x="507" y="160"/>
                    </a:lnTo>
                    <a:lnTo>
                      <a:pt x="510" y="141"/>
                    </a:lnTo>
                    <a:lnTo>
                      <a:pt x="514" y="118"/>
                    </a:lnTo>
                    <a:lnTo>
                      <a:pt x="529" y="94"/>
                    </a:lnTo>
                    <a:lnTo>
                      <a:pt x="540" y="85"/>
                    </a:lnTo>
                    <a:lnTo>
                      <a:pt x="552" y="69"/>
                    </a:lnTo>
                    <a:lnTo>
                      <a:pt x="561" y="45"/>
                    </a:lnTo>
                    <a:lnTo>
                      <a:pt x="571" y="27"/>
                    </a:lnTo>
                    <a:lnTo>
                      <a:pt x="589" y="13"/>
                    </a:lnTo>
                    <a:lnTo>
                      <a:pt x="604" y="0"/>
                    </a:lnTo>
                    <a:lnTo>
                      <a:pt x="613" y="6"/>
                    </a:lnTo>
                    <a:lnTo>
                      <a:pt x="615" y="16"/>
                    </a:lnTo>
                    <a:lnTo>
                      <a:pt x="606" y="27"/>
                    </a:lnTo>
                    <a:lnTo>
                      <a:pt x="603" y="34"/>
                    </a:lnTo>
                    <a:lnTo>
                      <a:pt x="600" y="49"/>
                    </a:lnTo>
                    <a:lnTo>
                      <a:pt x="600" y="79"/>
                    </a:lnTo>
                    <a:lnTo>
                      <a:pt x="600" y="103"/>
                    </a:lnTo>
                    <a:lnTo>
                      <a:pt x="592" y="124"/>
                    </a:lnTo>
                    <a:lnTo>
                      <a:pt x="583" y="145"/>
                    </a:lnTo>
                    <a:lnTo>
                      <a:pt x="576" y="162"/>
                    </a:lnTo>
                    <a:lnTo>
                      <a:pt x="574" y="186"/>
                    </a:lnTo>
                    <a:lnTo>
                      <a:pt x="574" y="216"/>
                    </a:lnTo>
                    <a:lnTo>
                      <a:pt x="568" y="244"/>
                    </a:lnTo>
                    <a:lnTo>
                      <a:pt x="568" y="282"/>
                    </a:lnTo>
                    <a:lnTo>
                      <a:pt x="588" y="300"/>
                    </a:lnTo>
                    <a:lnTo>
                      <a:pt x="607" y="325"/>
                    </a:lnTo>
                    <a:lnTo>
                      <a:pt x="645" y="325"/>
                    </a:lnTo>
                    <a:lnTo>
                      <a:pt x="678" y="312"/>
                    </a:lnTo>
                    <a:lnTo>
                      <a:pt x="697" y="292"/>
                    </a:lnTo>
                    <a:lnTo>
                      <a:pt x="720" y="277"/>
                    </a:lnTo>
                    <a:lnTo>
                      <a:pt x="777" y="274"/>
                    </a:lnTo>
                    <a:lnTo>
                      <a:pt x="801" y="265"/>
                    </a:lnTo>
                    <a:lnTo>
                      <a:pt x="816" y="253"/>
                    </a:lnTo>
                    <a:lnTo>
                      <a:pt x="859" y="252"/>
                    </a:lnTo>
                    <a:lnTo>
                      <a:pt x="865" y="265"/>
                    </a:lnTo>
                    <a:lnTo>
                      <a:pt x="861" y="279"/>
                    </a:lnTo>
                    <a:lnTo>
                      <a:pt x="843" y="288"/>
                    </a:lnTo>
                    <a:lnTo>
                      <a:pt x="819" y="300"/>
                    </a:lnTo>
                    <a:lnTo>
                      <a:pt x="796" y="324"/>
                    </a:lnTo>
                    <a:lnTo>
                      <a:pt x="786" y="334"/>
                    </a:lnTo>
                    <a:lnTo>
                      <a:pt x="765" y="343"/>
                    </a:lnTo>
                    <a:lnTo>
                      <a:pt x="735" y="352"/>
                    </a:lnTo>
                    <a:lnTo>
                      <a:pt x="714" y="367"/>
                    </a:lnTo>
                    <a:lnTo>
                      <a:pt x="687" y="390"/>
                    </a:lnTo>
                    <a:lnTo>
                      <a:pt x="669" y="409"/>
                    </a:lnTo>
                    <a:lnTo>
                      <a:pt x="649" y="420"/>
                    </a:lnTo>
                    <a:lnTo>
                      <a:pt x="648" y="481"/>
                    </a:lnTo>
                    <a:lnTo>
                      <a:pt x="673" y="510"/>
                    </a:lnTo>
                    <a:lnTo>
                      <a:pt x="703" y="526"/>
                    </a:lnTo>
                    <a:lnTo>
                      <a:pt x="730" y="531"/>
                    </a:lnTo>
                    <a:lnTo>
                      <a:pt x="751" y="535"/>
                    </a:lnTo>
                    <a:lnTo>
                      <a:pt x="777" y="549"/>
                    </a:lnTo>
                    <a:lnTo>
                      <a:pt x="795" y="567"/>
                    </a:lnTo>
                    <a:lnTo>
                      <a:pt x="819" y="577"/>
                    </a:lnTo>
                    <a:lnTo>
                      <a:pt x="846" y="583"/>
                    </a:lnTo>
                    <a:lnTo>
                      <a:pt x="861" y="592"/>
                    </a:lnTo>
                    <a:lnTo>
                      <a:pt x="874" y="606"/>
                    </a:lnTo>
                    <a:lnTo>
                      <a:pt x="889" y="621"/>
                    </a:lnTo>
                    <a:lnTo>
                      <a:pt x="888" y="634"/>
                    </a:lnTo>
                    <a:lnTo>
                      <a:pt x="867" y="637"/>
                    </a:lnTo>
                    <a:lnTo>
                      <a:pt x="853" y="631"/>
                    </a:lnTo>
                    <a:lnTo>
                      <a:pt x="832" y="618"/>
                    </a:lnTo>
                    <a:lnTo>
                      <a:pt x="807" y="618"/>
                    </a:lnTo>
                    <a:lnTo>
                      <a:pt x="780" y="618"/>
                    </a:lnTo>
                    <a:lnTo>
                      <a:pt x="759" y="615"/>
                    </a:lnTo>
                    <a:lnTo>
                      <a:pt x="736" y="592"/>
                    </a:lnTo>
                    <a:lnTo>
                      <a:pt x="718" y="588"/>
                    </a:lnTo>
                    <a:lnTo>
                      <a:pt x="684" y="588"/>
                    </a:lnTo>
                    <a:lnTo>
                      <a:pt x="615" y="588"/>
                    </a:lnTo>
                    <a:lnTo>
                      <a:pt x="604" y="606"/>
                    </a:lnTo>
                    <a:lnTo>
                      <a:pt x="589" y="621"/>
                    </a:lnTo>
                    <a:lnTo>
                      <a:pt x="576" y="628"/>
                    </a:lnTo>
                    <a:lnTo>
                      <a:pt x="580" y="666"/>
                    </a:lnTo>
                    <a:lnTo>
                      <a:pt x="600" y="702"/>
                    </a:lnTo>
                    <a:lnTo>
                      <a:pt x="618" y="723"/>
                    </a:lnTo>
                    <a:lnTo>
                      <a:pt x="630" y="753"/>
                    </a:lnTo>
                    <a:lnTo>
                      <a:pt x="631" y="787"/>
                    </a:lnTo>
                    <a:lnTo>
                      <a:pt x="640" y="807"/>
                    </a:lnTo>
                    <a:lnTo>
                      <a:pt x="654" y="838"/>
                    </a:lnTo>
                    <a:lnTo>
                      <a:pt x="664" y="862"/>
                    </a:lnTo>
                    <a:lnTo>
                      <a:pt x="664" y="889"/>
                    </a:lnTo>
                    <a:lnTo>
                      <a:pt x="654" y="898"/>
                    </a:lnTo>
                    <a:lnTo>
                      <a:pt x="642" y="898"/>
                    </a:lnTo>
                    <a:lnTo>
                      <a:pt x="624" y="870"/>
                    </a:lnTo>
                    <a:lnTo>
                      <a:pt x="612" y="837"/>
                    </a:lnTo>
                    <a:lnTo>
                      <a:pt x="583" y="808"/>
                    </a:lnTo>
                    <a:lnTo>
                      <a:pt x="568" y="789"/>
                    </a:lnTo>
                    <a:lnTo>
                      <a:pt x="556" y="760"/>
                    </a:lnTo>
                    <a:lnTo>
                      <a:pt x="549" y="738"/>
                    </a:lnTo>
                    <a:lnTo>
                      <a:pt x="513" y="708"/>
                    </a:lnTo>
                    <a:lnTo>
                      <a:pt x="489" y="682"/>
                    </a:lnTo>
                    <a:lnTo>
                      <a:pt x="415" y="684"/>
                    </a:lnTo>
                    <a:lnTo>
                      <a:pt x="390" y="730"/>
                    </a:lnTo>
                    <a:lnTo>
                      <a:pt x="372" y="759"/>
                    </a:lnTo>
                    <a:lnTo>
                      <a:pt x="361" y="798"/>
                    </a:lnTo>
                    <a:lnTo>
                      <a:pt x="339" y="838"/>
                    </a:lnTo>
                    <a:lnTo>
                      <a:pt x="316" y="874"/>
                    </a:lnTo>
                    <a:lnTo>
                      <a:pt x="294" y="907"/>
                    </a:lnTo>
                    <a:lnTo>
                      <a:pt x="285" y="915"/>
                    </a:lnTo>
                    <a:lnTo>
                      <a:pt x="268" y="909"/>
                    </a:lnTo>
                    <a:lnTo>
                      <a:pt x="268" y="894"/>
                    </a:lnTo>
                    <a:lnTo>
                      <a:pt x="276" y="867"/>
                    </a:lnTo>
                    <a:lnTo>
                      <a:pt x="291" y="837"/>
                    </a:lnTo>
                    <a:lnTo>
                      <a:pt x="294" y="790"/>
                    </a:lnTo>
                    <a:lnTo>
                      <a:pt x="298" y="766"/>
                    </a:lnTo>
                    <a:lnTo>
                      <a:pt x="313" y="744"/>
                    </a:lnTo>
                    <a:lnTo>
                      <a:pt x="319" y="699"/>
                    </a:lnTo>
                    <a:lnTo>
                      <a:pt x="324" y="664"/>
                    </a:lnTo>
                    <a:lnTo>
                      <a:pt x="336" y="637"/>
                    </a:lnTo>
                    <a:lnTo>
                      <a:pt x="309" y="609"/>
                    </a:lnTo>
                    <a:lnTo>
                      <a:pt x="283" y="583"/>
                    </a:lnTo>
                    <a:lnTo>
                      <a:pt x="271" y="577"/>
                    </a:lnTo>
                    <a:lnTo>
                      <a:pt x="231" y="601"/>
                    </a:lnTo>
                    <a:lnTo>
                      <a:pt x="201" y="619"/>
                    </a:lnTo>
                    <a:lnTo>
                      <a:pt x="162" y="633"/>
                    </a:lnTo>
                    <a:lnTo>
                      <a:pt x="118" y="640"/>
                    </a:lnTo>
                    <a:lnTo>
                      <a:pt x="88" y="655"/>
                    </a:lnTo>
                    <a:lnTo>
                      <a:pt x="63" y="666"/>
                    </a:lnTo>
                    <a:lnTo>
                      <a:pt x="27" y="666"/>
                    </a:lnTo>
                    <a:lnTo>
                      <a:pt x="16" y="655"/>
                    </a:lnTo>
                    <a:lnTo>
                      <a:pt x="30" y="642"/>
                    </a:lnTo>
                    <a:lnTo>
                      <a:pt x="67" y="628"/>
                    </a:lnTo>
                    <a:lnTo>
                      <a:pt x="94" y="606"/>
                    </a:lnTo>
                    <a:lnTo>
                      <a:pt x="120" y="588"/>
                    </a:lnTo>
                    <a:lnTo>
                      <a:pt x="136" y="576"/>
                    </a:lnTo>
                    <a:lnTo>
                      <a:pt x="162" y="567"/>
                    </a:lnTo>
                    <a:lnTo>
                      <a:pt x="204" y="531"/>
                    </a:lnTo>
                    <a:lnTo>
                      <a:pt x="231" y="510"/>
                    </a:lnTo>
                    <a:lnTo>
                      <a:pt x="247" y="504"/>
                    </a:lnTo>
                    <a:lnTo>
                      <a:pt x="250" y="429"/>
                    </a:lnTo>
                    <a:lnTo>
                      <a:pt x="204" y="396"/>
                    </a:lnTo>
                    <a:lnTo>
                      <a:pt x="190" y="390"/>
                    </a:lnTo>
                    <a:lnTo>
                      <a:pt x="129" y="385"/>
                    </a:lnTo>
                    <a:lnTo>
                      <a:pt x="105" y="369"/>
                    </a:lnTo>
                    <a:lnTo>
                      <a:pt x="81" y="355"/>
                    </a:lnTo>
                    <a:lnTo>
                      <a:pt x="63" y="345"/>
                    </a:lnTo>
                    <a:lnTo>
                      <a:pt x="34" y="339"/>
                    </a:lnTo>
                    <a:lnTo>
                      <a:pt x="3" y="307"/>
                    </a:lnTo>
                    <a:lnTo>
                      <a:pt x="0" y="291"/>
                    </a:lnTo>
                    <a:lnTo>
                      <a:pt x="9" y="285"/>
                    </a:lnTo>
                    <a:lnTo>
                      <a:pt x="39" y="286"/>
                    </a:lnTo>
                    <a:lnTo>
                      <a:pt x="67" y="301"/>
                    </a:lnTo>
                    <a:lnTo>
                      <a:pt x="85" y="304"/>
                    </a:lnTo>
                    <a:lnTo>
                      <a:pt x="115" y="306"/>
                    </a:lnTo>
                    <a:lnTo>
                      <a:pt x="148" y="318"/>
                    </a:lnTo>
                    <a:lnTo>
                      <a:pt x="165" y="324"/>
                    </a:lnTo>
                    <a:lnTo>
                      <a:pt x="226" y="327"/>
                    </a:lnTo>
                    <a:lnTo>
                      <a:pt x="258" y="334"/>
                    </a:lnTo>
                    <a:lnTo>
                      <a:pt x="279" y="334"/>
                    </a:lnTo>
                  </a:path>
                </a:pathLst>
              </a:custGeom>
              <a:solidFill>
                <a:schemeClr val="hlink">
                  <a:alpha val="50000"/>
                </a:schemeClr>
              </a:solidFill>
              <a:ln w="9525" cap="rnd">
                <a:noFill/>
                <a:round/>
                <a:headEnd/>
                <a:tailEnd/>
              </a:ln>
              <a:effectLst/>
            </p:spPr>
            <p:txBody>
              <a:bodyPr/>
              <a:lstStyle/>
              <a:p>
                <a:endParaRPr lang="en-US"/>
              </a:p>
            </p:txBody>
          </p:sp>
        </p:grpSp>
        <p:grpSp>
          <p:nvGrpSpPr>
            <p:cNvPr id="3073" name="Group 1025"/>
            <p:cNvGrpSpPr>
              <a:grpSpLocks/>
            </p:cNvGrpSpPr>
            <p:nvPr/>
          </p:nvGrpSpPr>
          <p:grpSpPr bwMode="auto">
            <a:xfrm>
              <a:off x="993" y="1028"/>
              <a:ext cx="4766" cy="119"/>
              <a:chOff x="993" y="1028"/>
              <a:chExt cx="4766" cy="119"/>
            </a:xfrm>
          </p:grpSpPr>
          <p:sp>
            <p:nvSpPr>
              <p:cNvPr id="1032" name="Rectangle 8"/>
              <p:cNvSpPr>
                <a:spLocks noChangeArrowheads="1"/>
              </p:cNvSpPr>
              <p:nvPr/>
            </p:nvSpPr>
            <p:spPr bwMode="ltGray">
              <a:xfrm>
                <a:off x="996" y="1035"/>
                <a:ext cx="4763" cy="106"/>
              </a:xfrm>
              <a:prstGeom prst="rect">
                <a:avLst/>
              </a:prstGeom>
              <a:gradFill rotWithShape="0">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2700000" scaled="1"/>
              </a:gradFill>
              <a:ln w="9525">
                <a:noFill/>
                <a:miter lim="800000"/>
                <a:headEnd/>
                <a:tailEnd/>
              </a:ln>
              <a:effectLst/>
            </p:spPr>
            <p:txBody>
              <a:bodyPr/>
              <a:lstStyle/>
              <a:p>
                <a:endParaRPr lang="en-US"/>
              </a:p>
            </p:txBody>
          </p:sp>
          <p:sp>
            <p:nvSpPr>
              <p:cNvPr id="1033" name="Line 9"/>
              <p:cNvSpPr>
                <a:spLocks noChangeShapeType="1"/>
              </p:cNvSpPr>
              <p:nvPr/>
            </p:nvSpPr>
            <p:spPr bwMode="ltGray">
              <a:xfrm>
                <a:off x="999" y="1145"/>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034" name="Line 10"/>
              <p:cNvSpPr>
                <a:spLocks noChangeShapeType="1"/>
              </p:cNvSpPr>
              <p:nvPr/>
            </p:nvSpPr>
            <p:spPr bwMode="ltGray">
              <a:xfrm>
                <a:off x="999" y="1121"/>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035" name="Line 11"/>
              <p:cNvSpPr>
                <a:spLocks noChangeShapeType="1"/>
              </p:cNvSpPr>
              <p:nvPr/>
            </p:nvSpPr>
            <p:spPr bwMode="ltGray">
              <a:xfrm>
                <a:off x="999" y="1091"/>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036" name="Line 12"/>
              <p:cNvSpPr>
                <a:spLocks noChangeShapeType="1"/>
              </p:cNvSpPr>
              <p:nvPr/>
            </p:nvSpPr>
            <p:spPr bwMode="ltGray">
              <a:xfrm>
                <a:off x="999" y="1057"/>
                <a:ext cx="4760" cy="0"/>
              </a:xfrm>
              <a:prstGeom prst="line">
                <a:avLst/>
              </a:prstGeom>
              <a:noFill/>
              <a:ln w="12700">
                <a:solidFill>
                  <a:srgbClr val="996633"/>
                </a:solidFill>
                <a:round/>
                <a:headEnd type="none" w="sm" len="sm"/>
                <a:tailEnd type="none" w="sm" len="sm"/>
              </a:ln>
              <a:effectLst/>
            </p:spPr>
            <p:txBody>
              <a:bodyPr/>
              <a:lstStyle/>
              <a:p>
                <a:endParaRPr lang="en-US"/>
              </a:p>
            </p:txBody>
          </p:sp>
          <p:sp>
            <p:nvSpPr>
              <p:cNvPr id="1037" name="Freeform 13"/>
              <p:cNvSpPr>
                <a:spLocks/>
              </p:cNvSpPr>
              <p:nvPr/>
            </p:nvSpPr>
            <p:spPr bwMode="ltGray">
              <a:xfrm>
                <a:off x="993" y="1028"/>
                <a:ext cx="4765" cy="119"/>
              </a:xfrm>
              <a:custGeom>
                <a:avLst/>
                <a:gdLst/>
                <a:ahLst/>
                <a:cxnLst>
                  <a:cxn ang="0">
                    <a:pos x="0" y="118"/>
                  </a:cxn>
                  <a:cxn ang="0">
                    <a:pos x="0" y="0"/>
                  </a:cxn>
                  <a:cxn ang="0">
                    <a:pos x="4764" y="0"/>
                  </a:cxn>
                </a:cxnLst>
                <a:rect l="0" t="0" r="r" b="b"/>
                <a:pathLst>
                  <a:path w="4765" h="119">
                    <a:moveTo>
                      <a:pt x="0" y="118"/>
                    </a:moveTo>
                    <a:lnTo>
                      <a:pt x="0" y="0"/>
                    </a:lnTo>
                    <a:lnTo>
                      <a:pt x="4764" y="0"/>
                    </a:lnTo>
                  </a:path>
                </a:pathLst>
              </a:custGeom>
              <a:noFill/>
              <a:ln w="12700" cap="rnd" cmpd="sng">
                <a:solidFill>
                  <a:srgbClr val="FFCC66"/>
                </a:solidFill>
                <a:prstDash val="solid"/>
                <a:round/>
                <a:headEnd type="none" w="sm" len="sm"/>
                <a:tailEnd type="none" w="sm" len="sm"/>
              </a:ln>
              <a:effectLst/>
            </p:spPr>
            <p:txBody>
              <a:bodyPr/>
              <a:lstStyle/>
              <a:p>
                <a:endParaRPr lang="en-US"/>
              </a:p>
            </p:txBody>
          </p:sp>
        </p:grpSp>
      </p:grpSp>
      <p:sp>
        <p:nvSpPr>
          <p:cNvPr id="1040" name="Rectangle 16"/>
          <p:cNvSpPr>
            <a:spLocks noGrp="1" noChangeArrowheads="1"/>
          </p:cNvSpPr>
          <p:nvPr>
            <p:ph type="title"/>
          </p:nvPr>
        </p:nvSpPr>
        <p:spPr bwMode="auto">
          <a:xfrm>
            <a:off x="1528763" y="304800"/>
            <a:ext cx="7564437"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41" name="Rectangle 17"/>
          <p:cNvSpPr>
            <a:spLocks noGrp="1" noChangeArrowheads="1"/>
          </p:cNvSpPr>
          <p:nvPr>
            <p:ph type="body" idx="1"/>
          </p:nvPr>
        </p:nvSpPr>
        <p:spPr bwMode="auto">
          <a:xfrm>
            <a:off x="1479550" y="1981200"/>
            <a:ext cx="762635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2" name="Rectangle 18"/>
          <p:cNvSpPr>
            <a:spLocks noGrp="1" noChangeArrowheads="1"/>
          </p:cNvSpPr>
          <p:nvPr>
            <p:ph type="dt" sz="half" idx="2"/>
          </p:nvPr>
        </p:nvSpPr>
        <p:spPr bwMode="auto">
          <a:xfrm>
            <a:off x="1481138" y="6248400"/>
            <a:ext cx="1782762"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solidFill>
                  <a:schemeClr val="tx2"/>
                </a:solidFill>
              </a:defRPr>
            </a:lvl1pPr>
          </a:lstStyle>
          <a:p>
            <a:endParaRPr lang="en-US"/>
          </a:p>
        </p:txBody>
      </p:sp>
      <p:sp>
        <p:nvSpPr>
          <p:cNvPr id="1043" name="Rectangle 19"/>
          <p:cNvSpPr>
            <a:spLocks noGrp="1" noChangeArrowheads="1"/>
          </p:cNvSpPr>
          <p:nvPr>
            <p:ph type="ftr" sz="quarter" idx="3"/>
          </p:nvPr>
        </p:nvSpPr>
        <p:spPr bwMode="auto">
          <a:xfrm>
            <a:off x="37973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solidFill>
                  <a:schemeClr val="tx2"/>
                </a:solidFill>
              </a:defRPr>
            </a:lvl1pPr>
          </a:lstStyle>
          <a:p>
            <a:endParaRPr lang="en-US"/>
          </a:p>
        </p:txBody>
      </p:sp>
      <p:sp>
        <p:nvSpPr>
          <p:cNvPr id="1044" name="Rectangle 20"/>
          <p:cNvSpPr>
            <a:spLocks noGrp="1" noChangeArrowheads="1"/>
          </p:cNvSpPr>
          <p:nvPr>
            <p:ph type="sldNum" sz="quarter" idx="4"/>
          </p:nvPr>
        </p:nvSpPr>
        <p:spPr bwMode="auto">
          <a:xfrm>
            <a:off x="72263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solidFill>
                  <a:schemeClr val="tx2"/>
                </a:solidFill>
              </a:defRPr>
            </a:lvl1pPr>
          </a:lstStyle>
          <a:p>
            <a:fld id="{AF6C9306-AF24-4E2C-AD30-0304A05F87E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fontAlgn="base">
        <a:spcBef>
          <a:spcPct val="0"/>
        </a:spcBef>
        <a:spcAft>
          <a:spcPct val="0"/>
        </a:spcAft>
        <a:defRPr sz="4400" i="1">
          <a:solidFill>
            <a:schemeClr val="tx2"/>
          </a:solidFill>
          <a:latin typeface="+mj-lt"/>
          <a:ea typeface="+mj-ea"/>
          <a:cs typeface="+mj-cs"/>
        </a:defRPr>
      </a:lvl1pPr>
      <a:lvl2pPr algn="l" rtl="0" fontAlgn="base">
        <a:spcBef>
          <a:spcPct val="0"/>
        </a:spcBef>
        <a:spcAft>
          <a:spcPct val="0"/>
        </a:spcAft>
        <a:defRPr sz="4400" i="1">
          <a:solidFill>
            <a:schemeClr val="tx2"/>
          </a:solidFill>
          <a:latin typeface="Times New Roman" charset="0"/>
        </a:defRPr>
      </a:lvl2pPr>
      <a:lvl3pPr algn="l" rtl="0" fontAlgn="base">
        <a:spcBef>
          <a:spcPct val="0"/>
        </a:spcBef>
        <a:spcAft>
          <a:spcPct val="0"/>
        </a:spcAft>
        <a:defRPr sz="4400" i="1">
          <a:solidFill>
            <a:schemeClr val="tx2"/>
          </a:solidFill>
          <a:latin typeface="Times New Roman" charset="0"/>
        </a:defRPr>
      </a:lvl3pPr>
      <a:lvl4pPr algn="l" rtl="0" fontAlgn="base">
        <a:spcBef>
          <a:spcPct val="0"/>
        </a:spcBef>
        <a:spcAft>
          <a:spcPct val="0"/>
        </a:spcAft>
        <a:defRPr sz="4400" i="1">
          <a:solidFill>
            <a:schemeClr val="tx2"/>
          </a:solidFill>
          <a:latin typeface="Times New Roman" charset="0"/>
        </a:defRPr>
      </a:lvl4pPr>
      <a:lvl5pPr algn="l" rtl="0" fontAlgn="base">
        <a:spcBef>
          <a:spcPct val="0"/>
        </a:spcBef>
        <a:spcAft>
          <a:spcPct val="0"/>
        </a:spcAft>
        <a:defRPr sz="4400" i="1">
          <a:solidFill>
            <a:schemeClr val="tx2"/>
          </a:solidFill>
          <a:latin typeface="Times New Roman" charset="0"/>
        </a:defRPr>
      </a:lvl5pPr>
      <a:lvl6pPr marL="457200" algn="l" rtl="0" fontAlgn="base">
        <a:spcBef>
          <a:spcPct val="0"/>
        </a:spcBef>
        <a:spcAft>
          <a:spcPct val="0"/>
        </a:spcAft>
        <a:defRPr sz="4400" i="1">
          <a:solidFill>
            <a:schemeClr val="tx2"/>
          </a:solidFill>
          <a:latin typeface="Times New Roman" charset="0"/>
        </a:defRPr>
      </a:lvl6pPr>
      <a:lvl7pPr marL="914400" algn="l" rtl="0" fontAlgn="base">
        <a:spcBef>
          <a:spcPct val="0"/>
        </a:spcBef>
        <a:spcAft>
          <a:spcPct val="0"/>
        </a:spcAft>
        <a:defRPr sz="4400" i="1">
          <a:solidFill>
            <a:schemeClr val="tx2"/>
          </a:solidFill>
          <a:latin typeface="Times New Roman" charset="0"/>
        </a:defRPr>
      </a:lvl7pPr>
      <a:lvl8pPr marL="1371600" algn="l" rtl="0" fontAlgn="base">
        <a:spcBef>
          <a:spcPct val="0"/>
        </a:spcBef>
        <a:spcAft>
          <a:spcPct val="0"/>
        </a:spcAft>
        <a:defRPr sz="4400" i="1">
          <a:solidFill>
            <a:schemeClr val="tx2"/>
          </a:solidFill>
          <a:latin typeface="Times New Roman" charset="0"/>
        </a:defRPr>
      </a:lvl8pPr>
      <a:lvl9pPr marL="1828800" algn="l" rtl="0" fontAlgn="base">
        <a:spcBef>
          <a:spcPct val="0"/>
        </a:spcBef>
        <a:spcAft>
          <a:spcPct val="0"/>
        </a:spcAft>
        <a:defRPr sz="4400" i="1">
          <a:solidFill>
            <a:schemeClr val="tx2"/>
          </a:solidFill>
          <a:latin typeface="Times New Roman" charset="0"/>
        </a:defRPr>
      </a:lvl9pPr>
    </p:titleStyle>
    <p:bodyStyle>
      <a:lvl1pPr marL="342900" indent="-342900" algn="l" rtl="0" fontAlgn="base">
        <a:spcBef>
          <a:spcPct val="20000"/>
        </a:spcBef>
        <a:spcAft>
          <a:spcPct val="0"/>
        </a:spcAft>
        <a:buClr>
          <a:schemeClr val="tx2"/>
        </a:buClr>
        <a:buSzPct val="95000"/>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US" dirty="0" smtClean="0"/>
              <a:t>Western Civilization to 1500</a:t>
            </a:r>
            <a:endParaRPr lang="en-US" dirty="0"/>
          </a:p>
        </p:txBody>
      </p:sp>
      <p:sp>
        <p:nvSpPr>
          <p:cNvPr id="31747" name="Rectangle 3"/>
          <p:cNvSpPr>
            <a:spLocks noGrp="1" noChangeArrowheads="1"/>
          </p:cNvSpPr>
          <p:nvPr>
            <p:ph type="subTitle" idx="1"/>
          </p:nvPr>
        </p:nvSpPr>
        <p:spPr/>
        <p:txBody>
          <a:bodyPr/>
          <a:lstStyle/>
          <a:p>
            <a:r>
              <a:rPr lang="en-US" dirty="0" smtClean="0"/>
              <a:t>Lecture 19: Roman Culture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Roman Religion</a:t>
            </a:r>
          </a:p>
        </p:txBody>
      </p:sp>
      <p:sp>
        <p:nvSpPr>
          <p:cNvPr id="33795" name="Rectangle 3"/>
          <p:cNvSpPr>
            <a:spLocks noGrp="1" noChangeArrowheads="1"/>
          </p:cNvSpPr>
          <p:nvPr>
            <p:ph type="body" sz="half" idx="1"/>
          </p:nvPr>
        </p:nvSpPr>
        <p:spPr/>
        <p:txBody>
          <a:bodyPr/>
          <a:lstStyle/>
          <a:p>
            <a:pPr>
              <a:lnSpc>
                <a:spcPct val="90000"/>
              </a:lnSpc>
            </a:pPr>
            <a:r>
              <a:rPr lang="en-US" sz="2800" dirty="0"/>
              <a:t>Focus on ritual, not moral code</a:t>
            </a:r>
          </a:p>
          <a:p>
            <a:pPr>
              <a:lnSpc>
                <a:spcPct val="90000"/>
              </a:lnSpc>
            </a:pPr>
            <a:r>
              <a:rPr lang="en-US" sz="2800" dirty="0"/>
              <a:t>Pantheon of gods merged with that of the Greeks</a:t>
            </a:r>
          </a:p>
          <a:p>
            <a:pPr>
              <a:lnSpc>
                <a:spcPct val="90000"/>
              </a:lnSpc>
            </a:pPr>
            <a:r>
              <a:rPr lang="en-US" sz="2800" dirty="0"/>
              <a:t>Religious officials</a:t>
            </a:r>
          </a:p>
          <a:p>
            <a:pPr lvl="1">
              <a:lnSpc>
                <a:spcPct val="90000"/>
              </a:lnSpc>
            </a:pPr>
            <a:r>
              <a:rPr lang="en-US" sz="2400" dirty="0"/>
              <a:t>Pontiffs</a:t>
            </a:r>
          </a:p>
          <a:p>
            <a:pPr lvl="1">
              <a:lnSpc>
                <a:spcPct val="90000"/>
              </a:lnSpc>
            </a:pPr>
            <a:r>
              <a:rPr lang="en-US" sz="2400" dirty="0"/>
              <a:t>Augurs</a:t>
            </a:r>
          </a:p>
          <a:p>
            <a:pPr>
              <a:lnSpc>
                <a:spcPct val="90000"/>
              </a:lnSpc>
            </a:pPr>
            <a:r>
              <a:rPr lang="en-US" sz="2800" dirty="0"/>
              <a:t>Religious festivals</a:t>
            </a:r>
          </a:p>
        </p:txBody>
      </p:sp>
      <p:pic>
        <p:nvPicPr>
          <p:cNvPr id="33797" name="Picture 5" descr="C:\WINDOWS\Application Data\Microsoft\Media Catalog\pantheon.jpg"/>
          <p:cNvPicPr>
            <a:picLocks noGrp="1" noChangeAspect="1" noChangeArrowheads="1"/>
          </p:cNvPicPr>
          <p:nvPr>
            <p:ph type="clipArt" sz="half" idx="2"/>
          </p:nvPr>
        </p:nvPicPr>
        <p:blipFill>
          <a:blip r:embed="rId2" cstate="print"/>
          <a:srcRect/>
          <a:stretch>
            <a:fillRect/>
          </a:stretch>
        </p:blipFill>
        <p:spPr>
          <a:xfrm>
            <a:off x="5368925" y="2636838"/>
            <a:ext cx="3736975" cy="280352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20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fade">
                                      <p:cBhvr>
                                        <p:cTn id="12" dur="20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fade">
                                      <p:cBhvr>
                                        <p:cTn id="17" dur="2000"/>
                                        <p:tgtEl>
                                          <p:spTgt spid="3379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3795">
                                            <p:txEl>
                                              <p:pRg st="3" end="3"/>
                                            </p:txEl>
                                          </p:spTgt>
                                        </p:tgtEl>
                                        <p:attrNameLst>
                                          <p:attrName>style.visibility</p:attrName>
                                        </p:attrNameLst>
                                      </p:cBhvr>
                                      <p:to>
                                        <p:strVal val="visible"/>
                                      </p:to>
                                    </p:set>
                                    <p:animEffect transition="in" filter="fade">
                                      <p:cBhvr>
                                        <p:cTn id="20" dur="2000"/>
                                        <p:tgtEl>
                                          <p:spTgt spid="3379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animEffect transition="in" filter="fade">
                                      <p:cBhvr>
                                        <p:cTn id="23" dur="2000"/>
                                        <p:tgtEl>
                                          <p:spTgt spid="3379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3795">
                                            <p:txEl>
                                              <p:pRg st="5" end="5"/>
                                            </p:txEl>
                                          </p:spTgt>
                                        </p:tgtEl>
                                        <p:attrNameLst>
                                          <p:attrName>style.visibility</p:attrName>
                                        </p:attrNameLst>
                                      </p:cBhvr>
                                      <p:to>
                                        <p:strVal val="visible"/>
                                      </p:to>
                                    </p:set>
                                    <p:animEffect transition="in" filter="fade">
                                      <p:cBhvr>
                                        <p:cTn id="28" dur="2000"/>
                                        <p:tgtEl>
                                          <p:spTgt spid="337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Roman Values</a:t>
            </a:r>
          </a:p>
        </p:txBody>
      </p:sp>
      <p:sp>
        <p:nvSpPr>
          <p:cNvPr id="39939" name="Rectangle 3"/>
          <p:cNvSpPr>
            <a:spLocks noGrp="1" noChangeArrowheads="1"/>
          </p:cNvSpPr>
          <p:nvPr>
            <p:ph type="body" idx="1"/>
          </p:nvPr>
        </p:nvSpPr>
        <p:spPr/>
        <p:txBody>
          <a:bodyPr/>
          <a:lstStyle/>
          <a:p>
            <a:r>
              <a:rPr lang="en-US" i="1" dirty="0" err="1"/>
              <a:t>Mos</a:t>
            </a:r>
            <a:r>
              <a:rPr lang="en-US" i="1" dirty="0"/>
              <a:t> </a:t>
            </a:r>
            <a:r>
              <a:rPr lang="en-US" i="1" dirty="0" err="1"/>
              <a:t>maiorum</a:t>
            </a:r>
            <a:r>
              <a:rPr lang="en-US" dirty="0"/>
              <a:t> – traditions of ancestors</a:t>
            </a:r>
          </a:p>
          <a:p>
            <a:r>
              <a:rPr lang="en-US" i="1" dirty="0"/>
              <a:t>Pietas</a:t>
            </a:r>
            <a:r>
              <a:rPr lang="en-US" dirty="0"/>
              <a:t> – fulfillment of duty to </a:t>
            </a:r>
            <a:r>
              <a:rPr lang="en-US" dirty="0" smtClean="0"/>
              <a:t>family, </a:t>
            </a:r>
            <a:r>
              <a:rPr lang="en-US" dirty="0"/>
              <a:t>citizens, the gods, and </a:t>
            </a:r>
            <a:r>
              <a:rPr lang="en-US" dirty="0" smtClean="0"/>
              <a:t>the State</a:t>
            </a:r>
            <a:endParaRPr lang="en-US" dirty="0"/>
          </a:p>
          <a:p>
            <a:r>
              <a:rPr lang="en-US" dirty="0"/>
              <a:t>Shift in ideals in 2</a:t>
            </a:r>
            <a:r>
              <a:rPr lang="en-US" baseline="30000" dirty="0"/>
              <a:t>nd</a:t>
            </a:r>
            <a:r>
              <a:rPr lang="en-US" dirty="0"/>
              <a:t> century B.C.</a:t>
            </a:r>
          </a:p>
          <a:p>
            <a:pPr lvl="1"/>
            <a:r>
              <a:rPr lang="en-US" dirty="0"/>
              <a:t>Affluence</a:t>
            </a:r>
          </a:p>
          <a:p>
            <a:pPr lvl="1"/>
            <a:r>
              <a:rPr lang="en-US" dirty="0" smtClean="0"/>
              <a:t>Status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fade">
                                      <p:cBhvr>
                                        <p:cTn id="7" dur="2000"/>
                                        <p:tgtEl>
                                          <p:spTgt spid="39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fade">
                                      <p:cBhvr>
                                        <p:cTn id="12" dur="2000"/>
                                        <p:tgtEl>
                                          <p:spTgt spid="39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39">
                                            <p:txEl>
                                              <p:pRg st="2" end="2"/>
                                            </p:txEl>
                                          </p:spTgt>
                                        </p:tgtEl>
                                        <p:attrNameLst>
                                          <p:attrName>style.visibility</p:attrName>
                                        </p:attrNameLst>
                                      </p:cBhvr>
                                      <p:to>
                                        <p:strVal val="visible"/>
                                      </p:to>
                                    </p:set>
                                    <p:animEffect transition="in" filter="fade">
                                      <p:cBhvr>
                                        <p:cTn id="17" dur="2000"/>
                                        <p:tgtEl>
                                          <p:spTgt spid="39939">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9939">
                                            <p:txEl>
                                              <p:pRg st="3" end="3"/>
                                            </p:txEl>
                                          </p:spTgt>
                                        </p:tgtEl>
                                        <p:attrNameLst>
                                          <p:attrName>style.visibility</p:attrName>
                                        </p:attrNameLst>
                                      </p:cBhvr>
                                      <p:to>
                                        <p:strVal val="visible"/>
                                      </p:to>
                                    </p:set>
                                    <p:animEffect transition="in" filter="fade">
                                      <p:cBhvr>
                                        <p:cTn id="20" dur="2000"/>
                                        <p:tgtEl>
                                          <p:spTgt spid="39939">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9939">
                                            <p:txEl>
                                              <p:pRg st="4" end="4"/>
                                            </p:txEl>
                                          </p:spTgt>
                                        </p:tgtEl>
                                        <p:attrNameLst>
                                          <p:attrName>style.visibility</p:attrName>
                                        </p:attrNameLst>
                                      </p:cBhvr>
                                      <p:to>
                                        <p:strVal val="visible"/>
                                      </p:to>
                                    </p:set>
                                    <p:animEffect transition="in" filter="fade">
                                      <p:cBhvr>
                                        <p:cTn id="23" dur="2000"/>
                                        <p:tgtEl>
                                          <p:spTgt spid="399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Roman Law</a:t>
            </a:r>
          </a:p>
        </p:txBody>
      </p:sp>
      <p:sp>
        <p:nvSpPr>
          <p:cNvPr id="37891" name="Rectangle 3"/>
          <p:cNvSpPr>
            <a:spLocks noGrp="1" noChangeArrowheads="1"/>
          </p:cNvSpPr>
          <p:nvPr>
            <p:ph type="body" idx="1"/>
          </p:nvPr>
        </p:nvSpPr>
        <p:spPr/>
        <p:txBody>
          <a:bodyPr/>
          <a:lstStyle/>
          <a:p>
            <a:r>
              <a:rPr lang="en-US" dirty="0"/>
              <a:t>The Twelve Tables and </a:t>
            </a:r>
            <a:r>
              <a:rPr lang="en-US" i="1" dirty="0" err="1"/>
              <a:t>ius</a:t>
            </a:r>
            <a:r>
              <a:rPr lang="en-US" i="1" dirty="0"/>
              <a:t> </a:t>
            </a:r>
            <a:r>
              <a:rPr lang="en-US" i="1" dirty="0" err="1"/>
              <a:t>civile</a:t>
            </a:r>
            <a:endParaRPr lang="en-US" dirty="0"/>
          </a:p>
          <a:p>
            <a:pPr lvl="1"/>
            <a:r>
              <a:rPr lang="en-US" dirty="0"/>
              <a:t>Foundation of legal system</a:t>
            </a:r>
          </a:p>
          <a:p>
            <a:pPr lvl="1"/>
            <a:r>
              <a:rPr lang="en-US" dirty="0"/>
              <a:t>Many corrections and additions</a:t>
            </a:r>
          </a:p>
          <a:p>
            <a:r>
              <a:rPr lang="en-US" i="1" dirty="0" err="1"/>
              <a:t>Ius</a:t>
            </a:r>
            <a:r>
              <a:rPr lang="en-US" i="1" dirty="0"/>
              <a:t> </a:t>
            </a:r>
            <a:r>
              <a:rPr lang="en-US" i="1" dirty="0" err="1"/>
              <a:t>gentium</a:t>
            </a:r>
            <a:r>
              <a:rPr lang="en-US" dirty="0"/>
              <a:t> – dealt with foreigners</a:t>
            </a:r>
          </a:p>
          <a:p>
            <a:r>
              <a:rPr lang="en-US" i="1" dirty="0" err="1"/>
              <a:t>Ius</a:t>
            </a:r>
            <a:r>
              <a:rPr lang="en-US" i="1" dirty="0"/>
              <a:t> </a:t>
            </a:r>
            <a:r>
              <a:rPr lang="en-US" i="1" dirty="0" err="1"/>
              <a:t>naturale</a:t>
            </a:r>
            <a:r>
              <a:rPr lang="en-US" dirty="0"/>
              <a:t> – universal divine law</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2000"/>
                                        <p:tgtEl>
                                          <p:spTgt spid="3789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891">
                                            <p:txEl>
                                              <p:pRg st="1" end="1"/>
                                            </p:txEl>
                                          </p:spTgt>
                                        </p:tgtEl>
                                        <p:attrNameLst>
                                          <p:attrName>style.visibility</p:attrName>
                                        </p:attrNameLst>
                                      </p:cBhvr>
                                      <p:to>
                                        <p:strVal val="visible"/>
                                      </p:to>
                                    </p:set>
                                    <p:animEffect transition="in" filter="fade">
                                      <p:cBhvr>
                                        <p:cTn id="10" dur="2000"/>
                                        <p:tgtEl>
                                          <p:spTgt spid="37891">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7891">
                                            <p:txEl>
                                              <p:pRg st="2" end="2"/>
                                            </p:txEl>
                                          </p:spTgt>
                                        </p:tgtEl>
                                        <p:attrNameLst>
                                          <p:attrName>style.visibility</p:attrName>
                                        </p:attrNameLst>
                                      </p:cBhvr>
                                      <p:to>
                                        <p:strVal val="visible"/>
                                      </p:to>
                                    </p:set>
                                    <p:animEffect transition="in" filter="fade">
                                      <p:cBhvr>
                                        <p:cTn id="13" dur="2000"/>
                                        <p:tgtEl>
                                          <p:spTgt spid="3789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7891">
                                            <p:txEl>
                                              <p:pRg st="3" end="3"/>
                                            </p:txEl>
                                          </p:spTgt>
                                        </p:tgtEl>
                                        <p:attrNameLst>
                                          <p:attrName>style.visibility</p:attrName>
                                        </p:attrNameLst>
                                      </p:cBhvr>
                                      <p:to>
                                        <p:strVal val="visible"/>
                                      </p:to>
                                    </p:set>
                                    <p:animEffect transition="in" filter="fade">
                                      <p:cBhvr>
                                        <p:cTn id="18" dur="2000"/>
                                        <p:tgtEl>
                                          <p:spTgt spid="3789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7891">
                                            <p:txEl>
                                              <p:pRg st="4" end="4"/>
                                            </p:txEl>
                                          </p:spTgt>
                                        </p:tgtEl>
                                        <p:attrNameLst>
                                          <p:attrName>style.visibility</p:attrName>
                                        </p:attrNameLst>
                                      </p:cBhvr>
                                      <p:to>
                                        <p:strVal val="visible"/>
                                      </p:to>
                                    </p:set>
                                    <p:animEffect transition="in" filter="fade">
                                      <p:cBhvr>
                                        <p:cTn id="23" dur="2000"/>
                                        <p:tgtEl>
                                          <p:spTgt spid="37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t>Influence </a:t>
            </a:r>
            <a:r>
              <a:rPr lang="en-US" dirty="0" smtClean="0"/>
              <a:t>of </a:t>
            </a:r>
            <a:r>
              <a:rPr lang="en-US" dirty="0"/>
              <a:t>the Greeks</a:t>
            </a:r>
          </a:p>
        </p:txBody>
      </p:sp>
      <p:sp>
        <p:nvSpPr>
          <p:cNvPr id="6147" name="Rectangle 3"/>
          <p:cNvSpPr>
            <a:spLocks noGrp="1" noChangeArrowheads="1"/>
          </p:cNvSpPr>
          <p:nvPr>
            <p:ph type="body" idx="1"/>
          </p:nvPr>
        </p:nvSpPr>
        <p:spPr/>
        <p:txBody>
          <a:bodyPr/>
          <a:lstStyle/>
          <a:p>
            <a:r>
              <a:rPr lang="en-US" dirty="0"/>
              <a:t>Greek teachers – free and slave</a:t>
            </a:r>
          </a:p>
          <a:p>
            <a:r>
              <a:rPr lang="en-US" dirty="0"/>
              <a:t>Imitation of Greek art and sculpture</a:t>
            </a:r>
          </a:p>
          <a:p>
            <a:r>
              <a:rPr lang="en-US" dirty="0"/>
              <a:t>Acquired knowledge from the Greeks </a:t>
            </a:r>
          </a:p>
          <a:p>
            <a:pPr lvl="1"/>
            <a:r>
              <a:rPr lang="en-US" dirty="0"/>
              <a:t>Science</a:t>
            </a:r>
          </a:p>
          <a:p>
            <a:pPr lvl="1"/>
            <a:r>
              <a:rPr lang="en-US" dirty="0"/>
              <a:t>Philosophy </a:t>
            </a:r>
          </a:p>
          <a:p>
            <a:pPr lvl="1"/>
            <a:r>
              <a:rPr lang="en-US" dirty="0"/>
              <a:t>Medicine</a:t>
            </a:r>
          </a:p>
          <a:p>
            <a:pPr lvl="1"/>
            <a:r>
              <a:rPr lang="en-US" dirty="0"/>
              <a:t>Geography</a:t>
            </a:r>
          </a:p>
          <a:p>
            <a:pPr lvl="1">
              <a:buFont typeface="Wingdings" pitchFamily="2" charset="2"/>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20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20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2000"/>
                                        <p:tgtEl>
                                          <p:spTgt spid="614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147">
                                            <p:txEl>
                                              <p:pRg st="3" end="3"/>
                                            </p:txEl>
                                          </p:spTgt>
                                        </p:tgtEl>
                                        <p:attrNameLst>
                                          <p:attrName>style.visibility</p:attrName>
                                        </p:attrNameLst>
                                      </p:cBhvr>
                                      <p:to>
                                        <p:strVal val="visible"/>
                                      </p:to>
                                    </p:set>
                                    <p:animEffect transition="in" filter="fade">
                                      <p:cBhvr>
                                        <p:cTn id="20" dur="2000"/>
                                        <p:tgtEl>
                                          <p:spTgt spid="614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fade">
                                      <p:cBhvr>
                                        <p:cTn id="23" dur="2000"/>
                                        <p:tgtEl>
                                          <p:spTgt spid="6147">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147">
                                            <p:txEl>
                                              <p:pRg st="5" end="5"/>
                                            </p:txEl>
                                          </p:spTgt>
                                        </p:tgtEl>
                                        <p:attrNameLst>
                                          <p:attrName>style.visibility</p:attrName>
                                        </p:attrNameLst>
                                      </p:cBhvr>
                                      <p:to>
                                        <p:strVal val="visible"/>
                                      </p:to>
                                    </p:set>
                                    <p:animEffect transition="in" filter="fade">
                                      <p:cBhvr>
                                        <p:cTn id="26" dur="2000"/>
                                        <p:tgtEl>
                                          <p:spTgt spid="6147">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147">
                                            <p:txEl>
                                              <p:pRg st="6" end="6"/>
                                            </p:txEl>
                                          </p:spTgt>
                                        </p:tgtEl>
                                        <p:attrNameLst>
                                          <p:attrName>style.visibility</p:attrName>
                                        </p:attrNameLst>
                                      </p:cBhvr>
                                      <p:to>
                                        <p:strVal val="visible"/>
                                      </p:to>
                                    </p:set>
                                    <p:animEffect transition="in" filter="fade">
                                      <p:cBhvr>
                                        <p:cTn id="29" dur="20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dirty="0" smtClean="0"/>
              <a:t>       Cicero </a:t>
            </a:r>
            <a:r>
              <a:rPr lang="en-US" dirty="0"/>
              <a:t>(106-43)</a:t>
            </a:r>
          </a:p>
        </p:txBody>
      </p:sp>
      <p:sp>
        <p:nvSpPr>
          <p:cNvPr id="73732" name="Rectangle 4"/>
          <p:cNvSpPr>
            <a:spLocks noGrp="1" noChangeArrowheads="1"/>
          </p:cNvSpPr>
          <p:nvPr>
            <p:ph type="body" sz="half" idx="1"/>
          </p:nvPr>
        </p:nvSpPr>
        <p:spPr/>
        <p:txBody>
          <a:bodyPr/>
          <a:lstStyle/>
          <a:p>
            <a:pPr>
              <a:lnSpc>
                <a:spcPct val="90000"/>
              </a:lnSpc>
            </a:pPr>
            <a:endParaRPr lang="en-US" sz="2800" dirty="0" smtClean="0"/>
          </a:p>
          <a:p>
            <a:pPr>
              <a:lnSpc>
                <a:spcPct val="90000"/>
              </a:lnSpc>
            </a:pPr>
            <a:r>
              <a:rPr lang="en-US" sz="2800" dirty="0" smtClean="0"/>
              <a:t>Greatest Roman orator, Latin stylist</a:t>
            </a:r>
          </a:p>
          <a:p>
            <a:pPr lvl="1">
              <a:lnSpc>
                <a:spcPct val="90000"/>
              </a:lnSpc>
            </a:pPr>
            <a:r>
              <a:rPr lang="en-US" sz="2400" i="1" dirty="0" smtClean="0"/>
              <a:t>De </a:t>
            </a:r>
            <a:r>
              <a:rPr lang="en-US" sz="2400" i="1" dirty="0" err="1" smtClean="0"/>
              <a:t>Inventione</a:t>
            </a:r>
            <a:endParaRPr lang="en-US" sz="2400" i="1" dirty="0" smtClean="0"/>
          </a:p>
          <a:p>
            <a:pPr lvl="1">
              <a:lnSpc>
                <a:spcPct val="90000"/>
              </a:lnSpc>
            </a:pPr>
            <a:r>
              <a:rPr lang="en-US" sz="2400" i="1" dirty="0" smtClean="0"/>
              <a:t>De </a:t>
            </a:r>
            <a:r>
              <a:rPr lang="en-US" sz="2400" i="1" dirty="0" err="1" smtClean="0"/>
              <a:t>Oratore</a:t>
            </a:r>
            <a:endParaRPr lang="en-US" sz="2400" i="1" dirty="0" smtClean="0"/>
          </a:p>
          <a:p>
            <a:pPr>
              <a:lnSpc>
                <a:spcPct val="90000"/>
              </a:lnSpc>
            </a:pPr>
            <a:r>
              <a:rPr lang="en-US" sz="2800" dirty="0" err="1" smtClean="0"/>
              <a:t>Popularizer</a:t>
            </a:r>
            <a:r>
              <a:rPr lang="en-US" sz="2800" dirty="0" smtClean="0"/>
              <a:t> of Greek philosophy</a:t>
            </a:r>
          </a:p>
          <a:p>
            <a:pPr>
              <a:lnSpc>
                <a:spcPct val="90000"/>
              </a:lnSpc>
            </a:pPr>
            <a:r>
              <a:rPr lang="en-US" sz="2800" dirty="0" smtClean="0"/>
              <a:t>Political theorist</a:t>
            </a:r>
          </a:p>
          <a:p>
            <a:pPr lvl="1">
              <a:lnSpc>
                <a:spcPct val="90000"/>
              </a:lnSpc>
            </a:pPr>
            <a:r>
              <a:rPr lang="en-US" sz="2400" i="1" dirty="0" smtClean="0"/>
              <a:t>De </a:t>
            </a:r>
            <a:r>
              <a:rPr lang="en-US" sz="2400" i="1" dirty="0" err="1" smtClean="0"/>
              <a:t>Republica</a:t>
            </a:r>
            <a:endParaRPr lang="en-US" sz="2400" i="1" dirty="0" smtClean="0"/>
          </a:p>
          <a:p>
            <a:pPr lvl="1">
              <a:lnSpc>
                <a:spcPct val="90000"/>
              </a:lnSpc>
            </a:pPr>
            <a:r>
              <a:rPr lang="en-US" sz="2400" i="1" dirty="0" smtClean="0"/>
              <a:t>De </a:t>
            </a:r>
            <a:r>
              <a:rPr lang="en-US" sz="2400" i="1" dirty="0" err="1" smtClean="0"/>
              <a:t>Legibus</a:t>
            </a:r>
            <a:endParaRPr lang="en-US" sz="2400" i="1" dirty="0" smtClean="0"/>
          </a:p>
          <a:p>
            <a:pPr lvl="1">
              <a:lnSpc>
                <a:spcPct val="90000"/>
              </a:lnSpc>
            </a:pPr>
            <a:r>
              <a:rPr lang="en-US" sz="2400" i="1" dirty="0" smtClean="0"/>
              <a:t>De </a:t>
            </a:r>
            <a:r>
              <a:rPr lang="en-US" sz="2400" i="1" dirty="0" err="1" smtClean="0"/>
              <a:t>Officiis</a:t>
            </a:r>
            <a:endParaRPr lang="en-US" sz="2400" i="1" dirty="0" smtClean="0"/>
          </a:p>
          <a:p>
            <a:pPr>
              <a:lnSpc>
                <a:spcPct val="90000"/>
              </a:lnSpc>
            </a:pPr>
            <a:endParaRPr lang="en-US" sz="2800" dirty="0" smtClean="0"/>
          </a:p>
        </p:txBody>
      </p:sp>
      <p:pic>
        <p:nvPicPr>
          <p:cNvPr id="73734" name="Picture 6" descr="cicero"/>
          <p:cNvPicPr>
            <a:picLocks noChangeAspect="1" noChangeArrowheads="1"/>
          </p:cNvPicPr>
          <p:nvPr>
            <p:ph sz="half" idx="2"/>
          </p:nvPr>
        </p:nvPicPr>
        <p:blipFill>
          <a:blip r:embed="rId2" cstate="print"/>
          <a:srcRect/>
          <a:stretch>
            <a:fillRect/>
          </a:stretch>
        </p:blipFill>
        <p:spPr>
          <a:xfrm>
            <a:off x="5181600" y="1676400"/>
            <a:ext cx="3646488" cy="44196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3732">
                                            <p:txEl>
                                              <p:pRg st="1" end="1"/>
                                            </p:txEl>
                                          </p:spTgt>
                                        </p:tgtEl>
                                        <p:attrNameLst>
                                          <p:attrName>style.visibility</p:attrName>
                                        </p:attrNameLst>
                                      </p:cBhvr>
                                      <p:to>
                                        <p:strVal val="visible"/>
                                      </p:to>
                                    </p:set>
                                    <p:animEffect transition="in" filter="fade">
                                      <p:cBhvr>
                                        <p:cTn id="7" dur="2000"/>
                                        <p:tgtEl>
                                          <p:spTgt spid="73732">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3732">
                                            <p:txEl>
                                              <p:pRg st="2" end="2"/>
                                            </p:txEl>
                                          </p:spTgt>
                                        </p:tgtEl>
                                        <p:attrNameLst>
                                          <p:attrName>style.visibility</p:attrName>
                                        </p:attrNameLst>
                                      </p:cBhvr>
                                      <p:to>
                                        <p:strVal val="visible"/>
                                      </p:to>
                                    </p:set>
                                    <p:animEffect transition="in" filter="fade">
                                      <p:cBhvr>
                                        <p:cTn id="10" dur="2000"/>
                                        <p:tgtEl>
                                          <p:spTgt spid="73732">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3732">
                                            <p:txEl>
                                              <p:pRg st="3" end="3"/>
                                            </p:txEl>
                                          </p:spTgt>
                                        </p:tgtEl>
                                        <p:attrNameLst>
                                          <p:attrName>style.visibility</p:attrName>
                                        </p:attrNameLst>
                                      </p:cBhvr>
                                      <p:to>
                                        <p:strVal val="visible"/>
                                      </p:to>
                                    </p:set>
                                    <p:animEffect transition="in" filter="fade">
                                      <p:cBhvr>
                                        <p:cTn id="13" dur="2000"/>
                                        <p:tgtEl>
                                          <p:spTgt spid="73732">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3732">
                                            <p:txEl>
                                              <p:pRg st="4" end="4"/>
                                            </p:txEl>
                                          </p:spTgt>
                                        </p:tgtEl>
                                        <p:attrNameLst>
                                          <p:attrName>style.visibility</p:attrName>
                                        </p:attrNameLst>
                                      </p:cBhvr>
                                      <p:to>
                                        <p:strVal val="visible"/>
                                      </p:to>
                                    </p:set>
                                    <p:animEffect transition="in" filter="fade">
                                      <p:cBhvr>
                                        <p:cTn id="18" dur="2000"/>
                                        <p:tgtEl>
                                          <p:spTgt spid="7373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3732">
                                            <p:txEl>
                                              <p:pRg st="5" end="5"/>
                                            </p:txEl>
                                          </p:spTgt>
                                        </p:tgtEl>
                                        <p:attrNameLst>
                                          <p:attrName>style.visibility</p:attrName>
                                        </p:attrNameLst>
                                      </p:cBhvr>
                                      <p:to>
                                        <p:strVal val="visible"/>
                                      </p:to>
                                    </p:set>
                                    <p:animEffect transition="in" filter="fade">
                                      <p:cBhvr>
                                        <p:cTn id="23" dur="2000"/>
                                        <p:tgtEl>
                                          <p:spTgt spid="73732">
                                            <p:txEl>
                                              <p:pRg st="5" end="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3732">
                                            <p:txEl>
                                              <p:pRg st="6" end="6"/>
                                            </p:txEl>
                                          </p:spTgt>
                                        </p:tgtEl>
                                        <p:attrNameLst>
                                          <p:attrName>style.visibility</p:attrName>
                                        </p:attrNameLst>
                                      </p:cBhvr>
                                      <p:to>
                                        <p:strVal val="visible"/>
                                      </p:to>
                                    </p:set>
                                    <p:animEffect transition="in" filter="fade">
                                      <p:cBhvr>
                                        <p:cTn id="26" dur="2000"/>
                                        <p:tgtEl>
                                          <p:spTgt spid="73732">
                                            <p:txEl>
                                              <p:pRg st="6" end="6"/>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3732">
                                            <p:txEl>
                                              <p:pRg st="7" end="7"/>
                                            </p:txEl>
                                          </p:spTgt>
                                        </p:tgtEl>
                                        <p:attrNameLst>
                                          <p:attrName>style.visibility</p:attrName>
                                        </p:attrNameLst>
                                      </p:cBhvr>
                                      <p:to>
                                        <p:strVal val="visible"/>
                                      </p:to>
                                    </p:set>
                                    <p:animEffect transition="in" filter="fade">
                                      <p:cBhvr>
                                        <p:cTn id="29" dur="2000"/>
                                        <p:tgtEl>
                                          <p:spTgt spid="73732">
                                            <p:txEl>
                                              <p:pRg st="7" end="7"/>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3732">
                                            <p:txEl>
                                              <p:pRg st="8" end="8"/>
                                            </p:txEl>
                                          </p:spTgt>
                                        </p:tgtEl>
                                        <p:attrNameLst>
                                          <p:attrName>style.visibility</p:attrName>
                                        </p:attrNameLst>
                                      </p:cBhvr>
                                      <p:to>
                                        <p:strVal val="visible"/>
                                      </p:to>
                                    </p:set>
                                    <p:animEffect transition="in" filter="fade">
                                      <p:cBhvr>
                                        <p:cTn id="32" dur="2000"/>
                                        <p:tgtEl>
                                          <p:spTgt spid="7373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p:txBody>
          <a:bodyPr/>
          <a:lstStyle/>
          <a:p>
            <a:r>
              <a:rPr lang="en-US" dirty="0" smtClean="0"/>
              <a:t>       Roman Theater and Art</a:t>
            </a:r>
            <a:endParaRPr lang="en-US" dirty="0"/>
          </a:p>
        </p:txBody>
      </p:sp>
      <p:sp>
        <p:nvSpPr>
          <p:cNvPr id="70661" name="Rectangle 5"/>
          <p:cNvSpPr>
            <a:spLocks noGrp="1" noChangeArrowheads="1"/>
          </p:cNvSpPr>
          <p:nvPr>
            <p:ph type="body" sz="half" idx="1"/>
          </p:nvPr>
        </p:nvSpPr>
        <p:spPr/>
        <p:txBody>
          <a:bodyPr/>
          <a:lstStyle/>
          <a:p>
            <a:endParaRPr lang="en-US" sz="2800" dirty="0" smtClean="0"/>
          </a:p>
          <a:p>
            <a:r>
              <a:rPr lang="en-US" sz="2800" dirty="0" smtClean="0"/>
              <a:t>Roman </a:t>
            </a:r>
            <a:r>
              <a:rPr lang="en-US" sz="2800" dirty="0"/>
              <a:t>attitude toward theater</a:t>
            </a:r>
          </a:p>
          <a:p>
            <a:r>
              <a:rPr lang="en-US" sz="2800" dirty="0"/>
              <a:t>Imitative of New Comedy</a:t>
            </a:r>
          </a:p>
          <a:p>
            <a:r>
              <a:rPr lang="en-US" sz="2800" dirty="0"/>
              <a:t>Plautus (254-184</a:t>
            </a:r>
            <a:r>
              <a:rPr lang="en-US" sz="2800" dirty="0" smtClean="0"/>
              <a:t>) and Terence </a:t>
            </a:r>
            <a:r>
              <a:rPr lang="en-US" sz="2800" dirty="0"/>
              <a:t>(195-159</a:t>
            </a:r>
            <a:r>
              <a:rPr lang="en-US" sz="2800" dirty="0" smtClean="0"/>
              <a:t>)</a:t>
            </a:r>
          </a:p>
          <a:p>
            <a:r>
              <a:rPr lang="en-US" sz="2800" dirty="0" smtClean="0"/>
              <a:t>Sculpture: Greek imitation, busts</a:t>
            </a:r>
            <a:endParaRPr lang="en-US" sz="2800" dirty="0"/>
          </a:p>
        </p:txBody>
      </p:sp>
      <p:pic>
        <p:nvPicPr>
          <p:cNvPr id="70663" name="Picture 7" descr="romanTheater"/>
          <p:cNvPicPr>
            <a:picLocks noChangeAspect="1" noChangeArrowheads="1"/>
          </p:cNvPicPr>
          <p:nvPr>
            <p:ph sz="half" idx="2"/>
          </p:nvPr>
        </p:nvPicPr>
        <p:blipFill>
          <a:blip r:embed="rId2" cstate="print"/>
          <a:srcRect/>
          <a:stretch>
            <a:fillRect/>
          </a:stretch>
        </p:blipFill>
        <p:spPr>
          <a:xfrm>
            <a:off x="4495800" y="2209800"/>
            <a:ext cx="4495800" cy="3354388"/>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661">
                                            <p:txEl>
                                              <p:pRg st="1" end="1"/>
                                            </p:txEl>
                                          </p:spTgt>
                                        </p:tgtEl>
                                        <p:attrNameLst>
                                          <p:attrName>style.visibility</p:attrName>
                                        </p:attrNameLst>
                                      </p:cBhvr>
                                      <p:to>
                                        <p:strVal val="visible"/>
                                      </p:to>
                                    </p:set>
                                    <p:animEffect transition="in" filter="fade">
                                      <p:cBhvr>
                                        <p:cTn id="7" dur="2000"/>
                                        <p:tgtEl>
                                          <p:spTgt spid="7066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661">
                                            <p:txEl>
                                              <p:pRg st="2" end="2"/>
                                            </p:txEl>
                                          </p:spTgt>
                                        </p:tgtEl>
                                        <p:attrNameLst>
                                          <p:attrName>style.visibility</p:attrName>
                                        </p:attrNameLst>
                                      </p:cBhvr>
                                      <p:to>
                                        <p:strVal val="visible"/>
                                      </p:to>
                                    </p:set>
                                    <p:animEffect transition="in" filter="fade">
                                      <p:cBhvr>
                                        <p:cTn id="12" dur="2000"/>
                                        <p:tgtEl>
                                          <p:spTgt spid="7066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0661">
                                            <p:txEl>
                                              <p:pRg st="3" end="3"/>
                                            </p:txEl>
                                          </p:spTgt>
                                        </p:tgtEl>
                                        <p:attrNameLst>
                                          <p:attrName>style.visibility</p:attrName>
                                        </p:attrNameLst>
                                      </p:cBhvr>
                                      <p:to>
                                        <p:strVal val="visible"/>
                                      </p:to>
                                    </p:set>
                                    <p:animEffect transition="in" filter="fade">
                                      <p:cBhvr>
                                        <p:cTn id="17" dur="2000"/>
                                        <p:tgtEl>
                                          <p:spTgt spid="7066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0661">
                                            <p:txEl>
                                              <p:pRg st="4" end="4"/>
                                            </p:txEl>
                                          </p:spTgt>
                                        </p:tgtEl>
                                        <p:attrNameLst>
                                          <p:attrName>style.visibility</p:attrName>
                                        </p:attrNameLst>
                                      </p:cBhvr>
                                      <p:to>
                                        <p:strVal val="visible"/>
                                      </p:to>
                                    </p:set>
                                    <p:animEffect transition="in" filter="fade">
                                      <p:cBhvr>
                                        <p:cTn id="22" dur="2000"/>
                                        <p:tgtEl>
                                          <p:spTgt spid="7066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build="p"/>
    </p:bldLst>
  </p:timing>
</p:sld>
</file>

<file path=ppt/theme/theme1.xml><?xml version="1.0" encoding="utf-8"?>
<a:theme xmlns:a="http://schemas.openxmlformats.org/drawingml/2006/main" name="Sunny Days">
  <a:themeElements>
    <a:clrScheme name="Sunny Days 1">
      <a:dk1>
        <a:srgbClr val="000000"/>
      </a:dk1>
      <a:lt1>
        <a:srgbClr val="FFCC66"/>
      </a:lt1>
      <a:dk2>
        <a:srgbClr val="996633"/>
      </a:dk2>
      <a:lt2>
        <a:srgbClr val="CC6600"/>
      </a:lt2>
      <a:accent1>
        <a:srgbClr val="FF9933"/>
      </a:accent1>
      <a:accent2>
        <a:srgbClr val="CCCCCC"/>
      </a:accent2>
      <a:accent3>
        <a:srgbClr val="FFE2B8"/>
      </a:accent3>
      <a:accent4>
        <a:srgbClr val="000000"/>
      </a:accent4>
      <a:accent5>
        <a:srgbClr val="FFCAAD"/>
      </a:accent5>
      <a:accent6>
        <a:srgbClr val="B9B9B9"/>
      </a:accent6>
      <a:hlink>
        <a:srgbClr val="CC9900"/>
      </a:hlink>
      <a:folHlink>
        <a:srgbClr val="993366"/>
      </a:folHlink>
    </a:clrScheme>
    <a:fontScheme name="Sunny Day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Sunny Days 1">
        <a:dk1>
          <a:srgbClr val="000000"/>
        </a:dk1>
        <a:lt1>
          <a:srgbClr val="FFCC66"/>
        </a:lt1>
        <a:dk2>
          <a:srgbClr val="996633"/>
        </a:dk2>
        <a:lt2>
          <a:srgbClr val="CC6600"/>
        </a:lt2>
        <a:accent1>
          <a:srgbClr val="FF9933"/>
        </a:accent1>
        <a:accent2>
          <a:srgbClr val="CCCCCC"/>
        </a:accent2>
        <a:accent3>
          <a:srgbClr val="FFE2B8"/>
        </a:accent3>
        <a:accent4>
          <a:srgbClr val="000000"/>
        </a:accent4>
        <a:accent5>
          <a:srgbClr val="FFCAAD"/>
        </a:accent5>
        <a:accent6>
          <a:srgbClr val="B9B9B9"/>
        </a:accent6>
        <a:hlink>
          <a:srgbClr val="CC9900"/>
        </a:hlink>
        <a:folHlink>
          <a:srgbClr val="993366"/>
        </a:folHlink>
      </a:clrScheme>
      <a:clrMap bg1="lt1" tx1="dk1" bg2="lt2" tx2="dk2" accent1="accent1" accent2="accent2" accent3="accent3" accent4="accent4" accent5="accent5" accent6="accent6" hlink="hlink" folHlink="folHlink"/>
    </a:extraClrScheme>
    <a:extraClrScheme>
      <a:clrScheme name="Sunny Days 2">
        <a:dk1>
          <a:srgbClr val="000000"/>
        </a:dk1>
        <a:lt1>
          <a:srgbClr val="FFFFCC"/>
        </a:lt1>
        <a:dk2>
          <a:srgbClr val="996633"/>
        </a:dk2>
        <a:lt2>
          <a:srgbClr val="CC9900"/>
        </a:lt2>
        <a:accent1>
          <a:srgbClr val="FF9933"/>
        </a:accent1>
        <a:accent2>
          <a:srgbClr val="FFFFFF"/>
        </a:accent2>
        <a:accent3>
          <a:srgbClr val="FFFFE2"/>
        </a:accent3>
        <a:accent4>
          <a:srgbClr val="000000"/>
        </a:accent4>
        <a:accent5>
          <a:srgbClr val="FFCAAD"/>
        </a:accent5>
        <a:accent6>
          <a:srgbClr val="E7E7E7"/>
        </a:accent6>
        <a:hlink>
          <a:srgbClr val="FFCC66"/>
        </a:hlink>
        <a:folHlink>
          <a:srgbClr val="993366"/>
        </a:folHlink>
      </a:clrScheme>
      <a:clrMap bg1="lt1" tx1="dk1" bg2="lt2" tx2="dk2" accent1="accent1" accent2="accent2" accent3="accent3" accent4="accent4" accent5="accent5" accent6="accent6" hlink="hlink" folHlink="folHlink"/>
    </a:extraClrScheme>
    <a:extraClrScheme>
      <a:clrScheme name="Sunny Days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CBCBCB"/>
        </a:hlink>
        <a:folHlink>
          <a:srgbClr val="FFFFFF"/>
        </a:folHlink>
      </a:clrScheme>
      <a:clrMap bg1="lt1" tx1="dk1" bg2="lt2" tx2="dk2" accent1="accent1" accent2="accent2" accent3="accent3" accent4="accent4" accent5="accent5" accent6="accent6" hlink="hlink" folHlink="folHlink"/>
    </a:extraClrScheme>
    <a:extraClrScheme>
      <a:clrScheme name="Sunny Days 4">
        <a:dk1>
          <a:srgbClr val="000000"/>
        </a:dk1>
        <a:lt1>
          <a:srgbClr val="F8F8F8"/>
        </a:lt1>
        <a:dk2>
          <a:srgbClr val="006600"/>
        </a:dk2>
        <a:lt2>
          <a:srgbClr val="FFCC00"/>
        </a:lt2>
        <a:accent1>
          <a:srgbClr val="9999FF"/>
        </a:accent1>
        <a:accent2>
          <a:srgbClr val="003300"/>
        </a:accent2>
        <a:accent3>
          <a:srgbClr val="AAB8AA"/>
        </a:accent3>
        <a:accent4>
          <a:srgbClr val="D4D4D4"/>
        </a:accent4>
        <a:accent5>
          <a:srgbClr val="CACAFF"/>
        </a:accent5>
        <a:accent6>
          <a:srgbClr val="002D00"/>
        </a:accent6>
        <a:hlink>
          <a:srgbClr val="009966"/>
        </a:hlink>
        <a:folHlink>
          <a:srgbClr val="6600CC"/>
        </a:folHlink>
      </a:clrScheme>
      <a:clrMap bg1="dk2" tx1="lt1" bg2="dk1" tx2="lt2" accent1="accent1" accent2="accent2" accent3="accent3" accent4="accent4" accent5="accent5" accent6="accent6" hlink="hlink" folHlink="folHlink"/>
    </a:extraClrScheme>
    <a:extraClrScheme>
      <a:clrScheme name="Sunny Days 5">
        <a:dk1>
          <a:srgbClr val="000000"/>
        </a:dk1>
        <a:lt1>
          <a:srgbClr val="F8F8F8"/>
        </a:lt1>
        <a:dk2>
          <a:srgbClr val="990099"/>
        </a:dk2>
        <a:lt2>
          <a:srgbClr val="FFCC00"/>
        </a:lt2>
        <a:accent1>
          <a:srgbClr val="9999FF"/>
        </a:accent1>
        <a:accent2>
          <a:srgbClr val="660066"/>
        </a:accent2>
        <a:accent3>
          <a:srgbClr val="CAAACA"/>
        </a:accent3>
        <a:accent4>
          <a:srgbClr val="D4D4D4"/>
        </a:accent4>
        <a:accent5>
          <a:srgbClr val="CACAFF"/>
        </a:accent5>
        <a:accent6>
          <a:srgbClr val="5C005C"/>
        </a:accent6>
        <a:hlink>
          <a:srgbClr val="CC00CC"/>
        </a:hlink>
        <a:folHlink>
          <a:srgbClr val="6600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Designs\Sunny Days.pot</Template>
  <TotalTime>161</TotalTime>
  <Words>276</Words>
  <Application>Microsoft Office PowerPoint</Application>
  <PresentationFormat>On-screen Show (4:3)</PresentationFormat>
  <Paragraphs>47</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Times New Roman</vt:lpstr>
      <vt:lpstr>Wingdings</vt:lpstr>
      <vt:lpstr>Sunny Days</vt:lpstr>
      <vt:lpstr>Western Civilization to 1500</vt:lpstr>
      <vt:lpstr>Roman Religion</vt:lpstr>
      <vt:lpstr>Roman Values</vt:lpstr>
      <vt:lpstr>Roman Law</vt:lpstr>
      <vt:lpstr>Influence of the Greeks</vt:lpstr>
      <vt:lpstr>       Cicero (106-43)</vt:lpstr>
      <vt:lpstr>       Roman Theater and Art</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Late Roman Republic</dc:title>
  <dc:creator>Rj Martin</dc:creator>
  <cp:lastModifiedBy>Jason</cp:lastModifiedBy>
  <cp:revision>8</cp:revision>
  <cp:lastPrinted>1601-01-01T00:00:00Z</cp:lastPrinted>
  <dcterms:created xsi:type="dcterms:W3CDTF">2001-10-02T00:14:17Z</dcterms:created>
  <dcterms:modified xsi:type="dcterms:W3CDTF">2011-06-24T19:21:04Z</dcterms:modified>
</cp:coreProperties>
</file>