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10" name="Group 118"/>
          <p:cNvGrpSpPr>
            <a:grpSpLocks/>
          </p:cNvGrpSpPr>
          <p:nvPr/>
        </p:nvGrpSpPr>
        <p:grpSpPr bwMode="auto">
          <a:xfrm>
            <a:off x="0" y="2895600"/>
            <a:ext cx="9144000" cy="3962400"/>
            <a:chOff x="0" y="1824"/>
            <a:chExt cx="5760" cy="2496"/>
          </a:xfrm>
        </p:grpSpPr>
        <p:grpSp>
          <p:nvGrpSpPr>
            <p:cNvPr id="33909" name="Group 117"/>
            <p:cNvGrpSpPr>
              <a:grpSpLocks/>
            </p:cNvGrpSpPr>
            <p:nvPr userDrawn="1"/>
          </p:nvGrpSpPr>
          <p:grpSpPr bwMode="auto">
            <a:xfrm>
              <a:off x="0" y="1824"/>
              <a:ext cx="5760" cy="2496"/>
              <a:chOff x="0" y="1824"/>
              <a:chExt cx="5760" cy="2496"/>
            </a:xfrm>
          </p:grpSpPr>
          <p:sp>
            <p:nvSpPr>
              <p:cNvPr id="33894" name="Rectangle 102"/>
              <p:cNvSpPr>
                <a:spLocks noChangeArrowheads="1"/>
              </p:cNvSpPr>
              <p:nvPr userDrawn="1"/>
            </p:nvSpPr>
            <p:spPr bwMode="ltGray">
              <a:xfrm>
                <a:off x="5280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95" name="Rectangle 103"/>
              <p:cNvSpPr>
                <a:spLocks noChangeArrowheads="1"/>
              </p:cNvSpPr>
              <p:nvPr userDrawn="1"/>
            </p:nvSpPr>
            <p:spPr bwMode="ltGray">
              <a:xfrm>
                <a:off x="144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5" name="Rectangle 3"/>
              <p:cNvSpPr>
                <a:spLocks noChangeArrowheads="1"/>
              </p:cNvSpPr>
              <p:nvPr userDrawn="1"/>
            </p:nvSpPr>
            <p:spPr bwMode="ltGray">
              <a:xfrm>
                <a:off x="5280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6" name="Rectangle 4"/>
              <p:cNvSpPr>
                <a:spLocks noChangeArrowheads="1"/>
              </p:cNvSpPr>
              <p:nvPr userDrawn="1"/>
            </p:nvSpPr>
            <p:spPr bwMode="hidden">
              <a:xfrm>
                <a:off x="0" y="1824"/>
                <a:ext cx="5760" cy="288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7" name="Rectangle 5"/>
              <p:cNvSpPr>
                <a:spLocks noChangeArrowheads="1"/>
              </p:cNvSpPr>
              <p:nvPr userDrawn="1"/>
            </p:nvSpPr>
            <p:spPr bwMode="hidden">
              <a:xfrm>
                <a:off x="5616" y="2064"/>
                <a:ext cx="144" cy="225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8" name="Rectangle 6"/>
              <p:cNvSpPr>
                <a:spLocks noChangeArrowheads="1"/>
              </p:cNvSpPr>
              <p:nvPr userDrawn="1"/>
            </p:nvSpPr>
            <p:spPr bwMode="hidden">
              <a:xfrm>
                <a:off x="0" y="2112"/>
                <a:ext cx="144" cy="2208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99" name="Rectangle 7"/>
              <p:cNvSpPr>
                <a:spLocks noChangeArrowheads="1"/>
              </p:cNvSpPr>
              <p:nvPr userDrawn="1"/>
            </p:nvSpPr>
            <p:spPr bwMode="ltGray">
              <a:xfrm>
                <a:off x="144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3800" name="Group 8"/>
              <p:cNvGrpSpPr>
                <a:grpSpLocks/>
              </p:cNvGrpSpPr>
              <p:nvPr userDrawn="1"/>
            </p:nvGrpSpPr>
            <p:grpSpPr bwMode="auto">
              <a:xfrm>
                <a:off x="8" y="2032"/>
                <a:ext cx="5724" cy="608"/>
                <a:chOff x="8" y="32"/>
                <a:chExt cx="5724" cy="608"/>
              </a:xfrm>
            </p:grpSpPr>
            <p:sp>
              <p:nvSpPr>
                <p:cNvPr id="33801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02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33803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33804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05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3806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3807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33808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09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0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1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12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3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4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33815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6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17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18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19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0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1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2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3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4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5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26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27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28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3829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30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1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2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33833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4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5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33836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37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38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39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40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3841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3842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33843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44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33845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3846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33847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48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49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0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51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2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3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33854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5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6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57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58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59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0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1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62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3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4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33865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33866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33867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3868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69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0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1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33872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3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4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33875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6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3877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33878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879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33880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3881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33882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883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3884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85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86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897" name="Rectangle 105"/>
              <p:cNvSpPr>
                <a:spLocks noChangeArrowheads="1"/>
              </p:cNvSpPr>
              <p:nvPr userDrawn="1"/>
            </p:nvSpPr>
            <p:spPr bwMode="hidden">
              <a:xfrm>
                <a:off x="480" y="2509"/>
                <a:ext cx="4786" cy="192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900" name="Group 108"/>
            <p:cNvGrpSpPr>
              <a:grpSpLocks/>
            </p:cNvGrpSpPr>
            <p:nvPr userDrawn="1"/>
          </p:nvGrpSpPr>
          <p:grpSpPr bwMode="auto">
            <a:xfrm>
              <a:off x="192" y="2592"/>
              <a:ext cx="240" cy="1152"/>
              <a:chOff x="192" y="2592"/>
              <a:chExt cx="384" cy="1728"/>
            </a:xfrm>
          </p:grpSpPr>
          <p:sp>
            <p:nvSpPr>
              <p:cNvPr id="33901" name="AutoShape 109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2" name="AutoShape 110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3" name="AutoShape 111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904" name="Group 112"/>
            <p:cNvGrpSpPr>
              <a:grpSpLocks/>
            </p:cNvGrpSpPr>
            <p:nvPr userDrawn="1"/>
          </p:nvGrpSpPr>
          <p:grpSpPr bwMode="auto">
            <a:xfrm>
              <a:off x="5328" y="2592"/>
              <a:ext cx="240" cy="1152"/>
              <a:chOff x="192" y="2592"/>
              <a:chExt cx="384" cy="1728"/>
            </a:xfrm>
          </p:grpSpPr>
          <p:sp>
            <p:nvSpPr>
              <p:cNvPr id="33905" name="AutoShape 113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6" name="AutoShape 114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07" name="AutoShape 115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3887" name="Rectangle 95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88" name="Rectangle 9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3889" name="Rectangle 9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90" name="Rectangle 9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891" name="Rectangle 9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31A0610-3746-4E08-8C68-1AF145A66E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8C94F-461E-4E34-A266-9280BC209C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E03F4-1B2E-4DCA-98DA-DFAC313F3C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9ED7E9B-C954-4018-A85E-6CCDF45F61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A7F697-A58F-4781-8C37-AAC527D4D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2A304-7A2E-4966-88B8-62873898A4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0D829-076D-4AE2-A76B-2A1A6A517A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0A94B-9722-4E39-A1FD-175F41038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B5772-731D-4D89-90B7-1603E045EE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750A0-FB27-4F87-B0E8-42D4C906ED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026C8-1F36-4173-81E3-3F7F6511D4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28986-111D-4E11-B5AB-B7B4244ABF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A2DA6-B4AA-46CF-8F4A-D9FD594BF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30" name="Group 10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2628" name="Group 100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2531" name="Rectangle 3"/>
              <p:cNvSpPr>
                <a:spLocks noChangeArrowheads="1"/>
              </p:cNvSpPr>
              <p:nvPr/>
            </p:nvSpPr>
            <p:spPr bwMode="hidden">
              <a:xfrm>
                <a:off x="5280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2" name="Rectangle 4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5664" cy="9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3" name="Rectangle 5"/>
              <p:cNvSpPr>
                <a:spLocks noChangeArrowheads="1"/>
              </p:cNvSpPr>
              <p:nvPr/>
            </p:nvSpPr>
            <p:spPr bwMode="ltGray">
              <a:xfrm>
                <a:off x="5616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4" name="Rectangle 6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35" name="Rectangle 7"/>
              <p:cNvSpPr>
                <a:spLocks noChangeArrowheads="1"/>
              </p:cNvSpPr>
              <p:nvPr/>
            </p:nvSpPr>
            <p:spPr bwMode="hidden">
              <a:xfrm>
                <a:off x="144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536" name="Group 8"/>
              <p:cNvGrpSpPr>
                <a:grpSpLocks/>
              </p:cNvGrpSpPr>
              <p:nvPr/>
            </p:nvGrpSpPr>
            <p:grpSpPr bwMode="auto">
              <a:xfrm>
                <a:off x="8" y="32"/>
                <a:ext cx="5724" cy="608"/>
                <a:chOff x="8" y="32"/>
                <a:chExt cx="5724" cy="608"/>
              </a:xfrm>
            </p:grpSpPr>
            <p:sp>
              <p:nvSpPr>
                <p:cNvPr id="22537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38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2539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542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22543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22544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5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46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47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8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49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0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51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2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3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4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5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6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7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58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59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0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61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62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3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64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2565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66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67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68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569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0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71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572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3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574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75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6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577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578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581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22582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22583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4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5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86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7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8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89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90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6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1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3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2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3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4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5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6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97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598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9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600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2601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602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603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8" y="720"/>
                          <a:ext cx="2012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2604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05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06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07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608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09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10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611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12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2613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14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615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8" y="720"/>
                        <a:ext cx="2012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616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2617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22618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620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21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22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2629" name="Rectangle 101"/>
            <p:cNvSpPr>
              <a:spLocks noChangeArrowheads="1"/>
            </p:cNvSpPr>
            <p:nvPr userDrawn="1"/>
          </p:nvSpPr>
          <p:spPr bwMode="hidden">
            <a:xfrm>
              <a:off x="480" y="507"/>
              <a:ext cx="4786" cy="19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23" name="Rectangle 9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624" name="Rectangle 9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625" name="Rectangle 9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626" name="Rectangle 9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627" name="Rectangle 9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chemeClr val="tx2"/>
                </a:solidFill>
              </a:defRPr>
            </a:lvl1pPr>
          </a:lstStyle>
          <a:p>
            <a:fld id="{608719CD-C8D7-45A7-B959-2B8CC676D74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9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17: Early Roman Republic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Punic Wars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Carthage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Founded c. 800 B.C.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Phoenician colony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Trade empire in W. Mediterranean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First Punic War (264-241)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Incident at </a:t>
            </a:r>
            <a:r>
              <a:rPr lang="en-US" sz="2400" dirty="0" err="1"/>
              <a:t>Messana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Fight for Sicily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Roman naval victory</a:t>
            </a:r>
          </a:p>
        </p:txBody>
      </p:sp>
      <p:pic>
        <p:nvPicPr>
          <p:cNvPr id="75781" name="Picture 5" descr="C:\WINDOWS\Application Data\Microsoft\Media Catalog\Map2ndPunic.gi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947988"/>
            <a:ext cx="3810000" cy="24860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Punic Wars (2)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Carthaginian recovery</a:t>
            </a:r>
          </a:p>
          <a:p>
            <a:r>
              <a:rPr lang="en-US" sz="2400" dirty="0"/>
              <a:t>Second Punic War (218-202)</a:t>
            </a:r>
          </a:p>
          <a:p>
            <a:pPr lvl="1"/>
            <a:r>
              <a:rPr lang="en-US" sz="2000" dirty="0"/>
              <a:t>Trouble in Spain</a:t>
            </a:r>
          </a:p>
          <a:p>
            <a:pPr lvl="1"/>
            <a:r>
              <a:rPr lang="en-US" sz="2000" dirty="0"/>
              <a:t>Hannibal’s march</a:t>
            </a:r>
          </a:p>
          <a:p>
            <a:pPr lvl="1"/>
            <a:r>
              <a:rPr lang="en-US" sz="2000" dirty="0"/>
              <a:t>Cannae (216)</a:t>
            </a:r>
          </a:p>
          <a:p>
            <a:pPr lvl="1"/>
            <a:r>
              <a:rPr lang="en-US" sz="2000" dirty="0"/>
              <a:t>Zama (202) – Scipio</a:t>
            </a:r>
          </a:p>
          <a:p>
            <a:r>
              <a:rPr lang="en-US" sz="2400" dirty="0"/>
              <a:t>Third Punic War (149-146)</a:t>
            </a:r>
          </a:p>
          <a:p>
            <a:pPr lvl="1"/>
            <a:r>
              <a:rPr lang="en-US" sz="2000" dirty="0"/>
              <a:t>Cato the Elder</a:t>
            </a:r>
          </a:p>
        </p:txBody>
      </p:sp>
      <p:pic>
        <p:nvPicPr>
          <p:cNvPr id="76805" name="Picture 5" descr="C:\WINDOWS\Application Data\Microsoft\Media Catalog\alps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2908300"/>
            <a:ext cx="3810000" cy="25638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6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68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Eastern Mediterranean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219 – Attacks on Illyrian pirates angers Macedonians</a:t>
            </a:r>
          </a:p>
          <a:p>
            <a:r>
              <a:rPr lang="en-US" dirty="0"/>
              <a:t>216-148 – Four Macedonian Wars</a:t>
            </a:r>
          </a:p>
          <a:p>
            <a:r>
              <a:rPr lang="en-US" dirty="0"/>
              <a:t>192-189 – Syrian War vs. Seleucids</a:t>
            </a:r>
          </a:p>
          <a:p>
            <a:r>
              <a:rPr lang="en-US" dirty="0"/>
              <a:t>146 – Destruction of Corinth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Imperialism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master plan</a:t>
            </a:r>
          </a:p>
          <a:p>
            <a:pPr lvl="1"/>
            <a:r>
              <a:rPr lang="en-US" dirty="0"/>
              <a:t>Opportunistic expansion</a:t>
            </a:r>
          </a:p>
          <a:p>
            <a:pPr lvl="1"/>
            <a:r>
              <a:rPr lang="en-US" dirty="0"/>
              <a:t>“Defensive expansion”</a:t>
            </a:r>
          </a:p>
          <a:p>
            <a:r>
              <a:rPr lang="en-US" dirty="0"/>
              <a:t>Change of motivation in 2</a:t>
            </a:r>
            <a:r>
              <a:rPr lang="en-US" baseline="30000" dirty="0"/>
              <a:t>nd</a:t>
            </a:r>
            <a:r>
              <a:rPr lang="en-US" dirty="0"/>
              <a:t> century</a:t>
            </a:r>
          </a:p>
          <a:p>
            <a:pPr lvl="1"/>
            <a:r>
              <a:rPr lang="en-US" dirty="0"/>
              <a:t>Economic benefits perceived</a:t>
            </a:r>
          </a:p>
          <a:p>
            <a:pPr lvl="1"/>
            <a:r>
              <a:rPr lang="en-US" dirty="0"/>
              <a:t>Conquests become more brutal</a:t>
            </a:r>
          </a:p>
          <a:p>
            <a:pPr lvl="1"/>
            <a:r>
              <a:rPr lang="en-US" dirty="0"/>
              <a:t>Long-term effects on Roman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Italian Geography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Mountain ranges</a:t>
            </a:r>
          </a:p>
          <a:p>
            <a:pPr lvl="1"/>
            <a:r>
              <a:rPr lang="en-US" sz="2000" dirty="0"/>
              <a:t>Alps</a:t>
            </a:r>
          </a:p>
          <a:p>
            <a:pPr lvl="1"/>
            <a:r>
              <a:rPr lang="en-US" sz="2000" dirty="0"/>
              <a:t>Apennines</a:t>
            </a:r>
          </a:p>
          <a:p>
            <a:r>
              <a:rPr lang="en-US" sz="2400" dirty="0"/>
              <a:t>Fertile Plains</a:t>
            </a:r>
          </a:p>
          <a:p>
            <a:pPr lvl="1"/>
            <a:r>
              <a:rPr lang="en-US" sz="2000" dirty="0"/>
              <a:t>Po</a:t>
            </a:r>
          </a:p>
          <a:p>
            <a:pPr lvl="1"/>
            <a:r>
              <a:rPr lang="en-US" sz="2000" dirty="0"/>
              <a:t>Latium</a:t>
            </a:r>
          </a:p>
          <a:p>
            <a:pPr lvl="1"/>
            <a:r>
              <a:rPr lang="en-US" sz="2000" dirty="0"/>
              <a:t>Campania</a:t>
            </a:r>
          </a:p>
          <a:p>
            <a:r>
              <a:rPr lang="en-US" sz="2400" dirty="0"/>
              <a:t>Rome’s Location</a:t>
            </a:r>
          </a:p>
          <a:p>
            <a:pPr lvl="1"/>
            <a:r>
              <a:rPr lang="en-US" sz="2000" dirty="0"/>
              <a:t>Tiber river</a:t>
            </a:r>
          </a:p>
          <a:p>
            <a:pPr lvl="1"/>
            <a:r>
              <a:rPr lang="en-US" sz="2000" dirty="0"/>
              <a:t>18 miles inland</a:t>
            </a:r>
          </a:p>
        </p:txBody>
      </p:sp>
      <p:pic>
        <p:nvPicPr>
          <p:cNvPr id="63493" name="Picture 5" descr="C:\WINDOWS\Application Data\Microsoft\Media Catalog\Italymap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75213" y="2133600"/>
            <a:ext cx="3354387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Greeks in Italy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Arrived during Archaic Age</a:t>
            </a:r>
          </a:p>
          <a:p>
            <a:r>
              <a:rPr lang="en-US" sz="2800" dirty="0"/>
              <a:t>Numerous settlements</a:t>
            </a:r>
          </a:p>
          <a:p>
            <a:r>
              <a:rPr lang="en-US" sz="2800" dirty="0"/>
              <a:t>Influence</a:t>
            </a:r>
          </a:p>
          <a:p>
            <a:pPr lvl="1"/>
            <a:r>
              <a:rPr lang="en-US" sz="2400" dirty="0"/>
              <a:t>Olive and vine</a:t>
            </a:r>
          </a:p>
          <a:p>
            <a:pPr lvl="1"/>
            <a:r>
              <a:rPr lang="en-US" sz="2400" dirty="0"/>
              <a:t>Alphabet</a:t>
            </a:r>
          </a:p>
          <a:p>
            <a:pPr lvl="1"/>
            <a:r>
              <a:rPr lang="en-US" sz="2400" dirty="0"/>
              <a:t>Cultural model</a:t>
            </a:r>
          </a:p>
        </p:txBody>
      </p:sp>
      <p:pic>
        <p:nvPicPr>
          <p:cNvPr id="65541" name="Picture 5" descr="C:\WINDOWS\Application Data\Microsoft\Media Catalog\syracuse-altar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2960688"/>
            <a:ext cx="3810000" cy="24590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5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Etruscans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Uncertain origins</a:t>
            </a:r>
          </a:p>
          <a:p>
            <a:r>
              <a:rPr lang="en-US" sz="2800" dirty="0"/>
              <a:t>Inhabited Etruria</a:t>
            </a:r>
          </a:p>
          <a:p>
            <a:r>
              <a:rPr lang="en-US" sz="2800" dirty="0"/>
              <a:t>Expanded after 650</a:t>
            </a:r>
          </a:p>
          <a:p>
            <a:pPr lvl="1"/>
            <a:r>
              <a:rPr lang="en-US" sz="2400" dirty="0"/>
              <a:t>Occupied Latium, including Rome</a:t>
            </a:r>
          </a:p>
          <a:p>
            <a:pPr lvl="1"/>
            <a:r>
              <a:rPr lang="en-US" sz="2400" dirty="0"/>
              <a:t>Conflict with Greeks</a:t>
            </a:r>
          </a:p>
          <a:p>
            <a:r>
              <a:rPr lang="en-US" sz="2800" dirty="0"/>
              <a:t>Peaked in the 6</a:t>
            </a:r>
            <a:r>
              <a:rPr lang="en-US" sz="2800" baseline="30000" dirty="0"/>
              <a:t>th</a:t>
            </a:r>
            <a:r>
              <a:rPr lang="en-US" sz="2800" dirty="0"/>
              <a:t> century</a:t>
            </a:r>
          </a:p>
        </p:txBody>
      </p:sp>
      <p:pic>
        <p:nvPicPr>
          <p:cNvPr id="66565" name="Picture 5" descr="C:\WINDOWS\Application Data\Microsoft\Media Catalog\etrur2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79975" y="2133600"/>
            <a:ext cx="3346450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Etruscan Influence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Urbanized northern and central Italy</a:t>
            </a:r>
          </a:p>
          <a:p>
            <a:r>
              <a:rPr lang="en-US" dirty="0"/>
              <a:t>Made Rome into a city</a:t>
            </a:r>
          </a:p>
          <a:p>
            <a:r>
              <a:rPr lang="en-US" dirty="0"/>
              <a:t>Military organization (hoplites)</a:t>
            </a:r>
          </a:p>
          <a:p>
            <a:r>
              <a:rPr lang="en-US" dirty="0"/>
              <a:t>Alphabet</a:t>
            </a:r>
          </a:p>
          <a:p>
            <a:r>
              <a:rPr lang="en-US" dirty="0"/>
              <a:t>Toga and </a:t>
            </a:r>
            <a:r>
              <a:rPr lang="en-US" i="1" dirty="0"/>
              <a:t>fasces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Rome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Legendary founding</a:t>
            </a:r>
          </a:p>
          <a:p>
            <a:pPr lvl="1"/>
            <a:r>
              <a:rPr lang="en-US" sz="2400" dirty="0" smtClean="0"/>
              <a:t>Aeneas</a:t>
            </a:r>
            <a:endParaRPr lang="en-US" sz="2400" dirty="0"/>
          </a:p>
          <a:p>
            <a:pPr lvl="1"/>
            <a:r>
              <a:rPr lang="en-US" sz="2400" dirty="0" smtClean="0"/>
              <a:t>Romulus and </a:t>
            </a:r>
            <a:r>
              <a:rPr lang="en-US" sz="2400" dirty="0" err="1" smtClean="0"/>
              <a:t>Remus</a:t>
            </a:r>
            <a:endParaRPr lang="en-US" sz="2400" dirty="0"/>
          </a:p>
          <a:p>
            <a:r>
              <a:rPr lang="en-US" sz="2800" dirty="0"/>
              <a:t>Indo-European language (Latin)</a:t>
            </a:r>
          </a:p>
          <a:p>
            <a:r>
              <a:rPr lang="en-US" sz="2800" dirty="0"/>
              <a:t>Monarchic period and Etruscan domination</a:t>
            </a:r>
          </a:p>
          <a:p>
            <a:r>
              <a:rPr lang="en-US" sz="2800" dirty="0"/>
              <a:t>Rape of </a:t>
            </a:r>
            <a:r>
              <a:rPr lang="en-US" sz="2800" dirty="0" err="1"/>
              <a:t>Lucretia</a:t>
            </a:r>
            <a:endParaRPr lang="en-US" sz="2800" dirty="0"/>
          </a:p>
        </p:txBody>
      </p:sp>
      <p:pic>
        <p:nvPicPr>
          <p:cNvPr id="69637" name="Picture 5" descr="C:\WINDOWS\Application Data\Microsoft\Media Catalog\romulus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3200400"/>
            <a:ext cx="3810000" cy="19796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and Society</a:t>
            </a: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 to republic (509?)</a:t>
            </a:r>
          </a:p>
          <a:p>
            <a:r>
              <a:rPr lang="en-US" dirty="0" smtClean="0"/>
              <a:t>Major </a:t>
            </a:r>
            <a:r>
              <a:rPr lang="en-US" dirty="0"/>
              <a:t>state elements</a:t>
            </a:r>
          </a:p>
          <a:p>
            <a:pPr lvl="1"/>
            <a:r>
              <a:rPr lang="en-US" dirty="0"/>
              <a:t>Two consuls and other elected officials</a:t>
            </a:r>
          </a:p>
          <a:p>
            <a:pPr lvl="1"/>
            <a:r>
              <a:rPr lang="en-US" dirty="0" smtClean="0"/>
              <a:t>Senate </a:t>
            </a:r>
            <a:r>
              <a:rPr lang="en-US" dirty="0"/>
              <a:t>– small group of large </a:t>
            </a:r>
            <a:r>
              <a:rPr lang="en-US" dirty="0" smtClean="0"/>
              <a:t>landowners</a:t>
            </a:r>
          </a:p>
          <a:p>
            <a:r>
              <a:rPr lang="en-US" dirty="0" smtClean="0"/>
              <a:t>Family structure and the </a:t>
            </a:r>
            <a:r>
              <a:rPr lang="en-US" i="1" dirty="0" smtClean="0"/>
              <a:t>paterfamilias</a:t>
            </a:r>
            <a:endParaRPr lang="en-US" dirty="0" smtClean="0"/>
          </a:p>
          <a:p>
            <a:r>
              <a:rPr lang="en-US" dirty="0" smtClean="0"/>
              <a:t>Patricians and Plebeians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Struggle of the Orders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Causes</a:t>
            </a:r>
          </a:p>
          <a:p>
            <a:pPr lvl="1"/>
            <a:r>
              <a:rPr lang="en-US" sz="2400" dirty="0"/>
              <a:t>Plebeians barred from holding office</a:t>
            </a:r>
          </a:p>
          <a:p>
            <a:pPr lvl="1"/>
            <a:r>
              <a:rPr lang="en-US" sz="2400" dirty="0"/>
              <a:t>Ban on intermarriage between classes</a:t>
            </a:r>
          </a:p>
          <a:p>
            <a:r>
              <a:rPr lang="en-US" sz="2800" dirty="0"/>
              <a:t>Plebeian gains</a:t>
            </a:r>
          </a:p>
          <a:p>
            <a:pPr lvl="1"/>
            <a:r>
              <a:rPr lang="en-US" sz="2400" dirty="0"/>
              <a:t>494 – creation of tribunes</a:t>
            </a:r>
          </a:p>
          <a:p>
            <a:pPr lvl="1"/>
            <a:r>
              <a:rPr lang="en-US" sz="2400" dirty="0"/>
              <a:t>450 – publication of the Twelve Tables</a:t>
            </a:r>
          </a:p>
          <a:p>
            <a:pPr lvl="1"/>
            <a:r>
              <a:rPr lang="en-US" sz="2400" dirty="0"/>
              <a:t>445 – ban on intermarriage lifted</a:t>
            </a:r>
          </a:p>
          <a:p>
            <a:pPr lvl="1"/>
            <a:r>
              <a:rPr lang="en-US" sz="2400" dirty="0"/>
              <a:t>367 – consulship opened to plebeians</a:t>
            </a:r>
          </a:p>
          <a:p>
            <a:pPr lvl="1"/>
            <a:r>
              <a:rPr lang="en-US" sz="2400" dirty="0"/>
              <a:t>287 – </a:t>
            </a:r>
            <a:r>
              <a:rPr lang="en-US" sz="2400" i="1" dirty="0" err="1"/>
              <a:t>Lex</a:t>
            </a:r>
            <a:r>
              <a:rPr lang="en-US" sz="2400" i="1" dirty="0"/>
              <a:t> </a:t>
            </a:r>
            <a:r>
              <a:rPr lang="en-US" sz="2400" i="1" dirty="0" err="1"/>
              <a:t>Hortensia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Conquest of Italy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493 – alliance with Latin communities</a:t>
            </a:r>
          </a:p>
          <a:p>
            <a:r>
              <a:rPr lang="en-US" dirty="0"/>
              <a:t>396 – conquest of Veii</a:t>
            </a:r>
          </a:p>
          <a:p>
            <a:r>
              <a:rPr lang="en-US" dirty="0"/>
              <a:t>387 – defeat by </a:t>
            </a:r>
            <a:r>
              <a:rPr lang="en-US" dirty="0" smtClean="0"/>
              <a:t>Celts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343-290 – </a:t>
            </a:r>
            <a:r>
              <a:rPr lang="en-US" dirty="0" err="1" smtClean="0"/>
              <a:t>Samnites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290-264 – Magna Graecia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Pyrrhus of Epirus – “Pyrrhic victory”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Winning Strategies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</p:bldLst>
  </p:timing>
</p:sld>
</file>

<file path=ppt/theme/theme1.xml><?xml version="1.0" encoding="utf-8"?>
<a:theme xmlns:a="http://schemas.openxmlformats.org/drawingml/2006/main" name="Romanesque">
  <a:themeElements>
    <a:clrScheme name="Romanesque 1">
      <a:dk1>
        <a:srgbClr val="6E6958"/>
      </a:dk1>
      <a:lt1>
        <a:srgbClr val="EAEAEA"/>
      </a:lt1>
      <a:dk2>
        <a:srgbClr val="88826C"/>
      </a:dk2>
      <a:lt2>
        <a:srgbClr val="EDD39F"/>
      </a:lt2>
      <a:accent1>
        <a:srgbClr val="C9C6BB"/>
      </a:accent1>
      <a:accent2>
        <a:srgbClr val="ADA897"/>
      </a:accent2>
      <a:accent3>
        <a:srgbClr val="C3C1BA"/>
      </a:accent3>
      <a:accent4>
        <a:srgbClr val="C8C8C8"/>
      </a:accent4>
      <a:accent5>
        <a:srgbClr val="E1DFDA"/>
      </a:accent5>
      <a:accent6>
        <a:srgbClr val="9C9888"/>
      </a:accent6>
      <a:hlink>
        <a:srgbClr val="DEB54E"/>
      </a:hlink>
      <a:folHlink>
        <a:srgbClr val="A78B3D"/>
      </a:folHlink>
    </a:clrScheme>
    <a:fontScheme name="Romanesqu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omanesque 1">
        <a:dk1>
          <a:srgbClr val="6E6958"/>
        </a:dk1>
        <a:lt1>
          <a:srgbClr val="EAEAEA"/>
        </a:lt1>
        <a:dk2>
          <a:srgbClr val="88826C"/>
        </a:dk2>
        <a:lt2>
          <a:srgbClr val="EDD39F"/>
        </a:lt2>
        <a:accent1>
          <a:srgbClr val="C9C6BB"/>
        </a:accent1>
        <a:accent2>
          <a:srgbClr val="ADA897"/>
        </a:accent2>
        <a:accent3>
          <a:srgbClr val="C3C1BA"/>
        </a:accent3>
        <a:accent4>
          <a:srgbClr val="C8C8C8"/>
        </a:accent4>
        <a:accent5>
          <a:srgbClr val="E1DFDA"/>
        </a:accent5>
        <a:accent6>
          <a:srgbClr val="9C9888"/>
        </a:accent6>
        <a:hlink>
          <a:srgbClr val="DEB54E"/>
        </a:hlink>
        <a:folHlink>
          <a:srgbClr val="A78B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2">
        <a:dk1>
          <a:srgbClr val="523D24"/>
        </a:dk1>
        <a:lt1>
          <a:srgbClr val="FFFFFF"/>
        </a:lt1>
        <a:dk2>
          <a:srgbClr val="5C3324"/>
        </a:dk2>
        <a:lt2>
          <a:srgbClr val="948F60"/>
        </a:lt2>
        <a:accent1>
          <a:srgbClr val="D0CEB8"/>
        </a:accent1>
        <a:accent2>
          <a:srgbClr val="C1BFA1"/>
        </a:accent2>
        <a:accent3>
          <a:srgbClr val="FFFFFF"/>
        </a:accent3>
        <a:accent4>
          <a:srgbClr val="45331D"/>
        </a:accent4>
        <a:accent5>
          <a:srgbClr val="E4E3D8"/>
        </a:accent5>
        <a:accent6>
          <a:srgbClr val="AFAD91"/>
        </a:accent6>
        <a:hlink>
          <a:srgbClr val="E0C036"/>
        </a:hlink>
        <a:folHlink>
          <a:srgbClr val="D1C1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3">
        <a:dk1>
          <a:srgbClr val="333333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DDDDDD"/>
        </a:accent2>
        <a:accent3>
          <a:srgbClr val="FFFFFF"/>
        </a:accent3>
        <a:accent4>
          <a:srgbClr val="2A2A2A"/>
        </a:accent4>
        <a:accent5>
          <a:srgbClr val="F3F3F3"/>
        </a:accent5>
        <a:accent6>
          <a:srgbClr val="C8C8C8"/>
        </a:accent6>
        <a:hlink>
          <a:srgbClr val="96969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4">
        <a:dk1>
          <a:srgbClr val="4C4F60"/>
        </a:dk1>
        <a:lt1>
          <a:srgbClr val="EAEAEA"/>
        </a:lt1>
        <a:dk2>
          <a:srgbClr val="6C7188"/>
        </a:dk2>
        <a:lt2>
          <a:srgbClr val="EBCD5D"/>
        </a:lt2>
        <a:accent1>
          <a:srgbClr val="CECFD8"/>
        </a:accent1>
        <a:accent2>
          <a:srgbClr val="A8ABBA"/>
        </a:accent2>
        <a:accent3>
          <a:srgbClr val="BABBC3"/>
        </a:accent3>
        <a:accent4>
          <a:srgbClr val="C8C8C8"/>
        </a:accent4>
        <a:accent5>
          <a:srgbClr val="E3E4E9"/>
        </a:accent5>
        <a:accent6>
          <a:srgbClr val="989BA8"/>
        </a:accent6>
        <a:hlink>
          <a:srgbClr val="E8B5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5">
        <a:dk1>
          <a:srgbClr val="65515B"/>
        </a:dk1>
        <a:lt1>
          <a:srgbClr val="EAEAEA"/>
        </a:lt1>
        <a:dk2>
          <a:srgbClr val="886C7B"/>
        </a:dk2>
        <a:lt2>
          <a:srgbClr val="E9D95F"/>
        </a:lt2>
        <a:accent1>
          <a:srgbClr val="CECFD8"/>
        </a:accent1>
        <a:accent2>
          <a:srgbClr val="AB95A1"/>
        </a:accent2>
        <a:accent3>
          <a:srgbClr val="C3BABF"/>
        </a:accent3>
        <a:accent4>
          <a:srgbClr val="C8C8C8"/>
        </a:accent4>
        <a:accent5>
          <a:srgbClr val="E3E4E9"/>
        </a:accent5>
        <a:accent6>
          <a:srgbClr val="9B8791"/>
        </a:accent6>
        <a:hlink>
          <a:srgbClr val="E8C0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6">
        <a:dk1>
          <a:srgbClr val="333333"/>
        </a:dk1>
        <a:lt1>
          <a:srgbClr val="EAEAEA"/>
        </a:lt1>
        <a:dk2>
          <a:srgbClr val="000000"/>
        </a:dk2>
        <a:lt2>
          <a:srgbClr val="E1D8AB"/>
        </a:lt2>
        <a:accent1>
          <a:srgbClr val="808080"/>
        </a:accent1>
        <a:accent2>
          <a:srgbClr val="5F5F5F"/>
        </a:accent2>
        <a:accent3>
          <a:srgbClr val="AAAAAA"/>
        </a:accent3>
        <a:accent4>
          <a:srgbClr val="C8C8C8"/>
        </a:accent4>
        <a:accent5>
          <a:srgbClr val="C0C0C0"/>
        </a:accent5>
        <a:accent6>
          <a:srgbClr val="555555"/>
        </a:accent6>
        <a:hlink>
          <a:srgbClr val="D95045"/>
        </a:hlink>
        <a:folHlink>
          <a:srgbClr val="DCA23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Designs\Romanesque.pot</Template>
  <TotalTime>204</TotalTime>
  <Words>347</Words>
  <Application>Microsoft Office PowerPoint</Application>
  <PresentationFormat>On-screen Show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Times New Roman</vt:lpstr>
      <vt:lpstr>Romanesque</vt:lpstr>
      <vt:lpstr>Western Civilization to 1500</vt:lpstr>
      <vt:lpstr>Italian Geography</vt:lpstr>
      <vt:lpstr>Greeks in Italy</vt:lpstr>
      <vt:lpstr>Etruscans</vt:lpstr>
      <vt:lpstr>Etruscan Influence</vt:lpstr>
      <vt:lpstr>Early Rome</vt:lpstr>
      <vt:lpstr>State and Society</vt:lpstr>
      <vt:lpstr>Struggle of the Orders</vt:lpstr>
      <vt:lpstr>Conquest of Italy</vt:lpstr>
      <vt:lpstr>Punic Wars</vt:lpstr>
      <vt:lpstr>Punic Wars (2)</vt:lpstr>
      <vt:lpstr>The Eastern Mediterranean</vt:lpstr>
      <vt:lpstr>Roman Imperialism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Roman Republic</dc:title>
  <dc:creator>Rj Martin</dc:creator>
  <cp:lastModifiedBy>Jason</cp:lastModifiedBy>
  <cp:revision>7</cp:revision>
  <cp:lastPrinted>1601-01-01T00:00:00Z</cp:lastPrinted>
  <dcterms:created xsi:type="dcterms:W3CDTF">2001-09-27T00:29:28Z</dcterms:created>
  <dcterms:modified xsi:type="dcterms:W3CDTF">2011-06-14T18:01:44Z</dcterms:modified>
</cp:coreProperties>
</file>