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8"/>
  </p:notesMasterIdLst>
  <p:sldIdLst>
    <p:sldId id="256" r:id="rId2"/>
    <p:sldId id="278" r:id="rId3"/>
    <p:sldId id="279" r:id="rId4"/>
    <p:sldId id="280" r:id="rId5"/>
    <p:sldId id="266" r:id="rId6"/>
    <p:sldId id="281" r:id="rId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83" d="100"/>
          <a:sy n="83" d="100"/>
        </p:scale>
        <p:origin x="-146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777F1D-66B9-4EDD-B90D-43749EFCED67}" type="datetimeFigureOut">
              <a:rPr lang="en-US" smtClean="0"/>
              <a:t>6/22/2011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A8FB3C-181C-4BF3-AF2F-4F0897B70929}"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39A55E-5500-4656-A325-A4B556A65CB5}" type="slidenum">
              <a:rPr lang="en-US"/>
              <a:pPr/>
              <a:t>3</a:t>
            </a:fld>
            <a:endParaRPr lang="en-US"/>
          </a:p>
        </p:txBody>
      </p:sp>
      <p:sp>
        <p:nvSpPr>
          <p:cNvPr id="37890" name="Rectangle 2"/>
          <p:cNvSpPr>
            <a:spLocks noRot="1" noChangeArrowheads="1" noTextEdit="1"/>
          </p:cNvSpPr>
          <p:nvPr>
            <p:ph type="sldImg"/>
          </p:nvPr>
        </p:nvSpPr>
        <p:spPr>
          <a:ln/>
        </p:spPr>
      </p:sp>
      <p:sp>
        <p:nvSpPr>
          <p:cNvPr id="37891" name="Rectangle 3"/>
          <p:cNvSpPr>
            <a:spLocks noGrp="1" noChangeArrowheads="1"/>
          </p:cNvSpPr>
          <p:nvPr>
            <p:ph type="body" idx="1"/>
          </p:nvPr>
        </p:nvSpPr>
        <p:spPr/>
        <p:txBody>
          <a:bodyPr/>
          <a:lstStyle/>
          <a:p>
            <a:r>
              <a:rPr lang="en-US"/>
              <a:t>	The allegory of the cave portrays Plato’s dualistic metaphysics of two realms; epistemological idealism (we know by way of the mind, of ideas apart from sensory perceptions; ontology (being) of material objects is less real than the being of the ideals or forms; and aesthetics (theory of art or beauty) in which objects of art are thrice removed from reality (created image of artwork copies the images of objects of this world which are copies of ideals in the realm of the forms.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6" name="Rectangle 4" descr="Large confetti"/>
          <p:cNvSpPr>
            <a:spLocks noChangeArrowheads="1"/>
          </p:cNvSpPr>
          <p:nvPr/>
        </p:nvSpPr>
        <p:spPr bwMode="ltGray">
          <a:xfrm>
            <a:off x="484188" y="1549400"/>
            <a:ext cx="8158162" cy="1689100"/>
          </a:xfrm>
          <a:prstGeom prst="rect">
            <a:avLst/>
          </a:prstGeom>
          <a:pattFill prst="lgConfetti">
            <a:fgClr>
              <a:schemeClr val="accent2">
                <a:alpha val="50000"/>
              </a:schemeClr>
            </a:fgClr>
            <a:bgClr>
              <a:schemeClr val="folHlink"/>
            </a:bgClr>
          </a:pattFill>
          <a:ln w="9525">
            <a:noFill/>
            <a:miter lim="800000"/>
            <a:headEnd/>
            <a:tailEnd/>
          </a:ln>
          <a:effectLst/>
        </p:spPr>
        <p:txBody>
          <a:bodyPr wrap="none" anchor="ctr"/>
          <a:lstStyle/>
          <a:p>
            <a:pPr algn="ctr"/>
            <a:endParaRPr kumimoji="1" lang="en-US"/>
          </a:p>
        </p:txBody>
      </p:sp>
      <p:sp>
        <p:nvSpPr>
          <p:cNvPr id="3077" name="AutoShape 5"/>
          <p:cNvSpPr>
            <a:spLocks noChangeArrowheads="1"/>
          </p:cNvSpPr>
          <p:nvPr/>
        </p:nvSpPr>
        <p:spPr bwMode="ltGray">
          <a:xfrm>
            <a:off x="228600" y="3206750"/>
            <a:ext cx="8686800" cy="77788"/>
          </a:xfrm>
          <a:prstGeom prst="roundRect">
            <a:avLst>
              <a:gd name="adj" fmla="val 50000"/>
            </a:avLst>
          </a:prstGeom>
          <a:solidFill>
            <a:schemeClr val="bg2"/>
          </a:solidFill>
          <a:ln w="9525">
            <a:noFill/>
            <a:round/>
            <a:headEnd/>
            <a:tailEnd/>
          </a:ln>
          <a:effectLst/>
        </p:spPr>
        <p:txBody>
          <a:bodyPr wrap="none" anchor="ctr"/>
          <a:lstStyle/>
          <a:p>
            <a:pPr algn="ctr"/>
            <a:endParaRPr kumimoji="1" lang="en-US"/>
          </a:p>
        </p:txBody>
      </p:sp>
      <p:sp>
        <p:nvSpPr>
          <p:cNvPr id="3129" name="AutoShape 57"/>
          <p:cNvSpPr>
            <a:spLocks noChangeArrowheads="1"/>
          </p:cNvSpPr>
          <p:nvPr/>
        </p:nvSpPr>
        <p:spPr bwMode="ltGray">
          <a:xfrm>
            <a:off x="228600" y="1482725"/>
            <a:ext cx="8686800" cy="77788"/>
          </a:xfrm>
          <a:prstGeom prst="roundRect">
            <a:avLst>
              <a:gd name="adj" fmla="val 50000"/>
            </a:avLst>
          </a:prstGeom>
          <a:solidFill>
            <a:schemeClr val="bg2"/>
          </a:solidFill>
          <a:ln w="9525">
            <a:noFill/>
            <a:round/>
            <a:headEnd/>
            <a:tailEnd/>
          </a:ln>
          <a:effectLst/>
        </p:spPr>
        <p:txBody>
          <a:bodyPr wrap="none" anchor="ctr"/>
          <a:lstStyle/>
          <a:p>
            <a:pPr algn="ctr"/>
            <a:endParaRPr kumimoji="1" lang="en-US"/>
          </a:p>
        </p:txBody>
      </p:sp>
      <p:sp>
        <p:nvSpPr>
          <p:cNvPr id="3130" name="AutoShape 58"/>
          <p:cNvSpPr>
            <a:spLocks noChangeArrowheads="1"/>
          </p:cNvSpPr>
          <p:nvPr/>
        </p:nvSpPr>
        <p:spPr bwMode="ltGray">
          <a:xfrm>
            <a:off x="8623300" y="1246188"/>
            <a:ext cx="77788" cy="2235200"/>
          </a:xfrm>
          <a:prstGeom prst="roundRect">
            <a:avLst>
              <a:gd name="adj" fmla="val 50000"/>
            </a:avLst>
          </a:prstGeom>
          <a:solidFill>
            <a:schemeClr val="bg2"/>
          </a:solidFill>
          <a:ln w="9525">
            <a:noFill/>
            <a:round/>
            <a:headEnd/>
            <a:tailEnd/>
          </a:ln>
          <a:effectLst/>
        </p:spPr>
        <p:txBody>
          <a:bodyPr wrap="none" anchor="ctr"/>
          <a:lstStyle/>
          <a:p>
            <a:pPr algn="ctr"/>
            <a:endParaRPr kumimoji="1" lang="en-US"/>
          </a:p>
        </p:txBody>
      </p:sp>
      <p:sp>
        <p:nvSpPr>
          <p:cNvPr id="3131" name="AutoShape 59"/>
          <p:cNvSpPr>
            <a:spLocks noChangeArrowheads="1"/>
          </p:cNvSpPr>
          <p:nvPr/>
        </p:nvSpPr>
        <p:spPr bwMode="ltGray">
          <a:xfrm>
            <a:off x="434975" y="1252538"/>
            <a:ext cx="77788" cy="2235200"/>
          </a:xfrm>
          <a:prstGeom prst="roundRect">
            <a:avLst>
              <a:gd name="adj" fmla="val 50000"/>
            </a:avLst>
          </a:prstGeom>
          <a:solidFill>
            <a:schemeClr val="bg2"/>
          </a:solidFill>
          <a:ln w="9525">
            <a:noFill/>
            <a:round/>
            <a:headEnd/>
            <a:tailEnd/>
          </a:ln>
          <a:effectLst/>
        </p:spPr>
        <p:txBody>
          <a:bodyPr wrap="none" anchor="ctr"/>
          <a:lstStyle/>
          <a:p>
            <a:pPr algn="ctr"/>
            <a:endParaRPr kumimoji="1" lang="en-US"/>
          </a:p>
        </p:txBody>
      </p:sp>
      <p:sp>
        <p:nvSpPr>
          <p:cNvPr id="3133" name="AutoShape 61"/>
          <p:cNvSpPr>
            <a:spLocks noChangeArrowheads="1"/>
          </p:cNvSpPr>
          <p:nvPr/>
        </p:nvSpPr>
        <p:spPr bwMode="ltGray">
          <a:xfrm>
            <a:off x="2830513" y="5783263"/>
            <a:ext cx="3481387" cy="77787"/>
          </a:xfrm>
          <a:prstGeom prst="roundRect">
            <a:avLst>
              <a:gd name="adj" fmla="val 50000"/>
            </a:avLst>
          </a:prstGeom>
          <a:solidFill>
            <a:schemeClr val="bg2"/>
          </a:solidFill>
          <a:ln w="9525">
            <a:noFill/>
            <a:round/>
            <a:headEnd/>
            <a:tailEnd/>
          </a:ln>
          <a:effectLst/>
        </p:spPr>
        <p:txBody>
          <a:bodyPr wrap="none" anchor="ctr"/>
          <a:lstStyle/>
          <a:p>
            <a:pPr algn="ctr"/>
            <a:endParaRPr kumimoji="1" lang="en-US"/>
          </a:p>
        </p:txBody>
      </p:sp>
      <p:sp>
        <p:nvSpPr>
          <p:cNvPr id="3134" name="Rectangle 62" descr="Large confetti"/>
          <p:cNvSpPr>
            <a:spLocks noChangeArrowheads="1"/>
          </p:cNvSpPr>
          <p:nvPr/>
        </p:nvSpPr>
        <p:spPr bwMode="ltGray">
          <a:xfrm>
            <a:off x="4095750" y="5734050"/>
            <a:ext cx="949325" cy="176213"/>
          </a:xfrm>
          <a:prstGeom prst="rect">
            <a:avLst/>
          </a:prstGeom>
          <a:pattFill prst="lgConfetti">
            <a:fgClr>
              <a:schemeClr val="accent2"/>
            </a:fgClr>
            <a:bgClr>
              <a:schemeClr val="folHlink"/>
            </a:bgClr>
          </a:pattFill>
          <a:ln w="9525">
            <a:noFill/>
            <a:miter lim="800000"/>
            <a:headEnd/>
            <a:tailEnd/>
          </a:ln>
          <a:effectLst/>
        </p:spPr>
        <p:txBody>
          <a:bodyPr wrap="none" anchor="ctr"/>
          <a:lstStyle/>
          <a:p>
            <a:pPr algn="ctr"/>
            <a:endParaRPr kumimoji="1" lang="en-US"/>
          </a:p>
        </p:txBody>
      </p:sp>
      <p:sp>
        <p:nvSpPr>
          <p:cNvPr id="3135" name="Rectangle 63" descr="Large confetti"/>
          <p:cNvSpPr>
            <a:spLocks noGrp="1" noChangeArrowheads="1"/>
          </p:cNvSpPr>
          <p:nvPr>
            <p:ph type="ctrTitle"/>
          </p:nvPr>
        </p:nvSpPr>
        <p:spPr>
          <a:xfrm>
            <a:off x="685800" y="1752600"/>
            <a:ext cx="7772400" cy="1143000"/>
          </a:xfrm>
          <a:pattFill prst="lgConfetti">
            <a:fgClr>
              <a:schemeClr val="accent2"/>
            </a:fgClr>
            <a:bgClr>
              <a:schemeClr val="folHlink"/>
            </a:bgClr>
          </a:pattFill>
        </p:spPr>
        <p:txBody>
          <a:bodyPr anchor="ctr"/>
          <a:lstStyle>
            <a:lvl1pPr algn="ctr">
              <a:defRPr>
                <a:solidFill>
                  <a:schemeClr val="bg1"/>
                </a:solidFill>
              </a:defRPr>
            </a:lvl1pPr>
          </a:lstStyle>
          <a:p>
            <a:r>
              <a:rPr lang="en-US"/>
              <a:t>Click to edit Master title style</a:t>
            </a:r>
          </a:p>
        </p:txBody>
      </p:sp>
      <p:sp>
        <p:nvSpPr>
          <p:cNvPr id="3136" name="Rectangle 64"/>
          <p:cNvSpPr>
            <a:spLocks noGrp="1" noChangeArrowheads="1"/>
          </p:cNvSpPr>
          <p:nvPr>
            <p:ph type="subTitle" idx="1"/>
          </p:nvPr>
        </p:nvSpPr>
        <p:spPr>
          <a:xfrm>
            <a:off x="1371600" y="3746500"/>
            <a:ext cx="6400800" cy="1752600"/>
          </a:xfrm>
        </p:spPr>
        <p:txBody>
          <a:bodyPr/>
          <a:lstStyle>
            <a:lvl1pPr marL="0" indent="0" algn="ctr">
              <a:buFontTx/>
              <a:buNone/>
              <a:defRPr/>
            </a:lvl1pPr>
          </a:lstStyle>
          <a:p>
            <a:r>
              <a:rPr lang="en-US"/>
              <a:t>Click to edit Master subtitle style</a:t>
            </a:r>
          </a:p>
        </p:txBody>
      </p:sp>
      <p:sp>
        <p:nvSpPr>
          <p:cNvPr id="3137" name="Rectangle 65"/>
          <p:cNvSpPr>
            <a:spLocks noGrp="1" noChangeArrowheads="1"/>
          </p:cNvSpPr>
          <p:nvPr>
            <p:ph type="dt" sz="half" idx="2"/>
          </p:nvPr>
        </p:nvSpPr>
        <p:spPr/>
        <p:txBody>
          <a:bodyPr/>
          <a:lstStyle>
            <a:lvl1pPr>
              <a:defRPr/>
            </a:lvl1pPr>
          </a:lstStyle>
          <a:p>
            <a:endParaRPr lang="en-US"/>
          </a:p>
        </p:txBody>
      </p:sp>
      <p:sp>
        <p:nvSpPr>
          <p:cNvPr id="3138" name="Rectangle 66"/>
          <p:cNvSpPr>
            <a:spLocks noGrp="1" noChangeArrowheads="1"/>
          </p:cNvSpPr>
          <p:nvPr>
            <p:ph type="ftr" sz="quarter" idx="3"/>
          </p:nvPr>
        </p:nvSpPr>
        <p:spPr/>
        <p:txBody>
          <a:bodyPr/>
          <a:lstStyle>
            <a:lvl1pPr>
              <a:defRPr/>
            </a:lvl1pPr>
          </a:lstStyle>
          <a:p>
            <a:endParaRPr lang="en-US"/>
          </a:p>
        </p:txBody>
      </p:sp>
      <p:sp>
        <p:nvSpPr>
          <p:cNvPr id="3139" name="Rectangle 67"/>
          <p:cNvSpPr>
            <a:spLocks noGrp="1" noChangeArrowheads="1"/>
          </p:cNvSpPr>
          <p:nvPr>
            <p:ph type="sldNum" sz="quarter" idx="4"/>
          </p:nvPr>
        </p:nvSpPr>
        <p:spPr>
          <a:xfrm>
            <a:off x="6553200" y="6248400"/>
            <a:ext cx="1905000" cy="457200"/>
          </a:xfrm>
          <a:noFill/>
        </p:spPr>
        <p:txBody>
          <a:bodyPr anchor="b" anchorCtr="0"/>
          <a:lstStyle>
            <a:lvl1pPr>
              <a:defRPr>
                <a:solidFill>
                  <a:schemeClr val="tx1"/>
                </a:solidFill>
              </a:defRPr>
            </a:lvl1pPr>
          </a:lstStyle>
          <a:p>
            <a:fld id="{DB67185D-6DCA-49BE-B048-8B8D4F4A9AD6}"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5719ED7-6D60-4E6B-BADF-84628A533BA3}"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21488" y="284163"/>
            <a:ext cx="2044700" cy="58118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284163"/>
            <a:ext cx="5983288" cy="58118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5247E20-DA9F-4CC2-8C0F-110F7C906A5B}"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093788" y="284163"/>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05000"/>
            <a:ext cx="38100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05000"/>
            <a:ext cx="3810000" cy="4191000"/>
          </a:xfrm>
        </p:spPr>
        <p:txBody>
          <a:bodyPr/>
          <a:lstStyle/>
          <a:p>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8216900" y="6248400"/>
            <a:ext cx="533400" cy="609600"/>
          </a:xfrm>
        </p:spPr>
        <p:txBody>
          <a:bodyPr/>
          <a:lstStyle>
            <a:lvl1pPr>
              <a:defRPr/>
            </a:lvl1pPr>
          </a:lstStyle>
          <a:p>
            <a:fld id="{E6EDD331-C683-4A4F-859F-BDA76B3E65BF}"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093788" y="284163"/>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05000"/>
            <a:ext cx="3810000" cy="4191000"/>
          </a:xfrm>
        </p:spPr>
        <p:txBody>
          <a:bodyPr/>
          <a:lstStyle/>
          <a:p>
            <a:endParaRPr lang="en-US"/>
          </a:p>
        </p:txBody>
      </p:sp>
      <p:sp>
        <p:nvSpPr>
          <p:cNvPr id="4" name="Text Placeholder 3"/>
          <p:cNvSpPr>
            <a:spLocks noGrp="1"/>
          </p:cNvSpPr>
          <p:nvPr>
            <p:ph type="body" sz="half" idx="2"/>
          </p:nvPr>
        </p:nvSpPr>
        <p:spPr>
          <a:xfrm>
            <a:off x="4648200" y="1905000"/>
            <a:ext cx="38100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8216900" y="6248400"/>
            <a:ext cx="533400" cy="609600"/>
          </a:xfrm>
        </p:spPr>
        <p:txBody>
          <a:bodyPr/>
          <a:lstStyle>
            <a:lvl1pPr>
              <a:defRPr/>
            </a:lvl1pPr>
          </a:lstStyle>
          <a:p>
            <a:fld id="{BF400CDF-F0DA-47C9-9A73-D826CB527934}"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E55FD85E-4077-4E1C-B457-1AED23F837E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618C3E6-351B-4F95-BD8D-E29955303B12}"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36D6675-2C65-4BDF-9960-5AE866A02948}"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05000"/>
            <a:ext cx="3810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3810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165506B-D94E-43A6-BC4F-F73062A45FE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67E30AD-1937-412B-942F-88B50A17960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25EF334-081A-4949-93E0-0922FD25C1F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174AD629-B92F-419D-9E43-8C4CB76BAA92}"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B21D836-0508-44B5-9854-1EE791B1F5B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94DD676-5D23-4606-B0EF-3869D465731A}"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cstate="print"/>
          <a:srcRect/>
          <a:tile tx="0" ty="0" sx="100000" sy="100000" flip="none" algn="tl"/>
        </a:blipFill>
        <a:effectLst/>
      </p:bgPr>
    </p:bg>
    <p:spTree>
      <p:nvGrpSpPr>
        <p:cNvPr id="1" name=""/>
        <p:cNvGrpSpPr/>
        <p:nvPr/>
      </p:nvGrpSpPr>
      <p:grpSpPr>
        <a:xfrm>
          <a:off x="0" y="0"/>
          <a:ext cx="0" cy="0"/>
          <a:chOff x="0" y="0"/>
          <a:chExt cx="0" cy="0"/>
        </a:xfrm>
      </p:grpSpPr>
      <p:sp>
        <p:nvSpPr>
          <p:cNvPr id="2106" name="Rectangle 58" descr="Large confetti"/>
          <p:cNvSpPr>
            <a:spLocks noGrp="1" noChangeArrowheads="1"/>
          </p:cNvSpPr>
          <p:nvPr>
            <p:ph type="title"/>
          </p:nvPr>
        </p:nvSpPr>
        <p:spPr bwMode="auto">
          <a:xfrm>
            <a:off x="1093788" y="284163"/>
            <a:ext cx="77724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107" name="Rectangle 59"/>
          <p:cNvSpPr>
            <a:spLocks noGrp="1" noChangeArrowheads="1"/>
          </p:cNvSpPr>
          <p:nvPr>
            <p:ph type="body" idx="1"/>
          </p:nvPr>
        </p:nvSpPr>
        <p:spPr bwMode="auto">
          <a:xfrm>
            <a:off x="685800" y="1905000"/>
            <a:ext cx="777240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08" name="Rectangle 60"/>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endParaRPr lang="en-US"/>
          </a:p>
        </p:txBody>
      </p:sp>
      <p:sp>
        <p:nvSpPr>
          <p:cNvPr id="2109" name="Rectangle 6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endParaRPr lang="en-US"/>
          </a:p>
        </p:txBody>
      </p:sp>
      <p:sp>
        <p:nvSpPr>
          <p:cNvPr id="2114" name="Rectangle 66"/>
          <p:cNvSpPr>
            <a:spLocks noChangeArrowheads="1"/>
          </p:cNvSpPr>
          <p:nvPr/>
        </p:nvSpPr>
        <p:spPr bwMode="auto">
          <a:xfrm>
            <a:off x="0" y="1512888"/>
            <a:ext cx="8458200" cy="87312"/>
          </a:xfrm>
          <a:prstGeom prst="rect">
            <a:avLst/>
          </a:prstGeom>
          <a:solidFill>
            <a:schemeClr val="bg2"/>
          </a:solidFill>
          <a:ln w="9525">
            <a:noFill/>
            <a:miter lim="800000"/>
            <a:headEnd/>
            <a:tailEnd/>
          </a:ln>
          <a:effectLst/>
        </p:spPr>
        <p:txBody>
          <a:bodyPr wrap="none" anchor="ctr"/>
          <a:lstStyle/>
          <a:p>
            <a:pPr algn="ctr"/>
            <a:endParaRPr kumimoji="1" lang="en-US"/>
          </a:p>
        </p:txBody>
      </p:sp>
      <p:sp>
        <p:nvSpPr>
          <p:cNvPr id="2115" name="Rectangle 67" descr="Large confetti"/>
          <p:cNvSpPr>
            <a:spLocks noChangeArrowheads="1"/>
          </p:cNvSpPr>
          <p:nvPr/>
        </p:nvSpPr>
        <p:spPr bwMode="ltGray">
          <a:xfrm>
            <a:off x="247650" y="0"/>
            <a:ext cx="793750" cy="1841500"/>
          </a:xfrm>
          <a:prstGeom prst="rect">
            <a:avLst/>
          </a:prstGeom>
          <a:pattFill prst="lgConfetti">
            <a:fgClr>
              <a:schemeClr val="accent2"/>
            </a:fgClr>
            <a:bgClr>
              <a:schemeClr val="folHlink"/>
            </a:bgClr>
          </a:pattFill>
          <a:ln w="9525">
            <a:noFill/>
            <a:miter lim="800000"/>
            <a:headEnd/>
            <a:tailEnd/>
          </a:ln>
          <a:effectLst/>
        </p:spPr>
        <p:txBody>
          <a:bodyPr wrap="none" anchor="ctr"/>
          <a:lstStyle/>
          <a:p>
            <a:pPr algn="ctr"/>
            <a:endParaRPr kumimoji="1" lang="en-US"/>
          </a:p>
        </p:txBody>
      </p:sp>
      <p:sp>
        <p:nvSpPr>
          <p:cNvPr id="2116" name="Rectangle 68"/>
          <p:cNvSpPr>
            <a:spLocks noChangeArrowheads="1"/>
          </p:cNvSpPr>
          <p:nvPr/>
        </p:nvSpPr>
        <p:spPr bwMode="auto">
          <a:xfrm>
            <a:off x="7067550" y="6553200"/>
            <a:ext cx="2076450" cy="79375"/>
          </a:xfrm>
          <a:prstGeom prst="rect">
            <a:avLst/>
          </a:prstGeom>
          <a:solidFill>
            <a:schemeClr val="bg2"/>
          </a:solidFill>
          <a:ln w="9525">
            <a:noFill/>
            <a:miter lim="800000"/>
            <a:headEnd/>
            <a:tailEnd/>
          </a:ln>
          <a:effectLst/>
        </p:spPr>
        <p:txBody>
          <a:bodyPr wrap="none" anchor="ctr"/>
          <a:lstStyle/>
          <a:p>
            <a:pPr algn="ctr"/>
            <a:endParaRPr kumimoji="1" lang="en-US"/>
          </a:p>
        </p:txBody>
      </p:sp>
      <p:sp>
        <p:nvSpPr>
          <p:cNvPr id="2110" name="Rectangle 62" descr="Large confetti"/>
          <p:cNvSpPr>
            <a:spLocks noGrp="1" noChangeArrowheads="1"/>
          </p:cNvSpPr>
          <p:nvPr>
            <p:ph type="sldNum" sz="quarter" idx="4"/>
          </p:nvPr>
        </p:nvSpPr>
        <p:spPr bwMode="auto">
          <a:xfrm>
            <a:off x="8216900" y="6248400"/>
            <a:ext cx="533400" cy="609600"/>
          </a:xfrm>
          <a:prstGeom prst="rect">
            <a:avLst/>
          </a:prstGeom>
          <a:pattFill prst="lgConfetti">
            <a:fgClr>
              <a:schemeClr val="accent2"/>
            </a:fgClr>
            <a:bgClr>
              <a:schemeClr val="folHlink"/>
            </a:bgClr>
          </a:pattFill>
          <a:ln w="9525">
            <a:noFill/>
            <a:miter lim="800000"/>
            <a:headEnd/>
            <a:tailEnd/>
          </a:ln>
          <a:effectLst/>
        </p:spPr>
        <p:txBody>
          <a:bodyPr vert="horz" wrap="square" lIns="91440" tIns="45720" rIns="91440" bIns="45720" numCol="1" anchor="ctr" anchorCtr="1" compatLnSpc="1">
            <a:prstTxWarp prst="textNoShape">
              <a:avLst/>
            </a:prstTxWarp>
          </a:bodyPr>
          <a:lstStyle>
            <a:lvl1pPr algn="r">
              <a:defRPr sz="1400">
                <a:solidFill>
                  <a:schemeClr val="bg1"/>
                </a:solidFill>
              </a:defRPr>
            </a:lvl1pPr>
          </a:lstStyle>
          <a:p>
            <a:fld id="{C3847679-91F6-4F61-BF2B-EEE214291FD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imes New Roman" charset="0"/>
        </a:defRPr>
      </a:lvl2pPr>
      <a:lvl3pPr algn="l" rtl="0" fontAlgn="base">
        <a:spcBef>
          <a:spcPct val="0"/>
        </a:spcBef>
        <a:spcAft>
          <a:spcPct val="0"/>
        </a:spcAft>
        <a:defRPr sz="4400">
          <a:solidFill>
            <a:schemeClr val="tx2"/>
          </a:solidFill>
          <a:latin typeface="Times New Roman" charset="0"/>
        </a:defRPr>
      </a:lvl3pPr>
      <a:lvl4pPr algn="l" rtl="0" fontAlgn="base">
        <a:spcBef>
          <a:spcPct val="0"/>
        </a:spcBef>
        <a:spcAft>
          <a:spcPct val="0"/>
        </a:spcAft>
        <a:defRPr sz="4400">
          <a:solidFill>
            <a:schemeClr val="tx2"/>
          </a:solidFill>
          <a:latin typeface="Times New Roman" charset="0"/>
        </a:defRPr>
      </a:lvl4pPr>
      <a:lvl5pPr algn="l" rtl="0" fontAlgn="base">
        <a:spcBef>
          <a:spcPct val="0"/>
        </a:spcBef>
        <a:spcAft>
          <a:spcPct val="0"/>
        </a:spcAft>
        <a:defRPr sz="4400">
          <a:solidFill>
            <a:schemeClr val="tx2"/>
          </a:solidFill>
          <a:latin typeface="Times New Roman" charset="0"/>
        </a:defRPr>
      </a:lvl5pPr>
      <a:lvl6pPr marL="457200" algn="l" rtl="0" fontAlgn="base">
        <a:spcBef>
          <a:spcPct val="0"/>
        </a:spcBef>
        <a:spcAft>
          <a:spcPct val="0"/>
        </a:spcAft>
        <a:defRPr sz="4400">
          <a:solidFill>
            <a:schemeClr val="tx2"/>
          </a:solidFill>
          <a:latin typeface="Times New Roman" charset="0"/>
        </a:defRPr>
      </a:lvl6pPr>
      <a:lvl7pPr marL="914400" algn="l" rtl="0" fontAlgn="base">
        <a:spcBef>
          <a:spcPct val="0"/>
        </a:spcBef>
        <a:spcAft>
          <a:spcPct val="0"/>
        </a:spcAft>
        <a:defRPr sz="4400">
          <a:solidFill>
            <a:schemeClr val="tx2"/>
          </a:solidFill>
          <a:latin typeface="Times New Roman" charset="0"/>
        </a:defRPr>
      </a:lvl7pPr>
      <a:lvl8pPr marL="1371600" algn="l" rtl="0" fontAlgn="base">
        <a:spcBef>
          <a:spcPct val="0"/>
        </a:spcBef>
        <a:spcAft>
          <a:spcPct val="0"/>
        </a:spcAft>
        <a:defRPr sz="4400">
          <a:solidFill>
            <a:schemeClr val="tx2"/>
          </a:solidFill>
          <a:latin typeface="Times New Roman" charset="0"/>
        </a:defRPr>
      </a:lvl8pPr>
      <a:lvl9pPr marL="1828800" algn="l" rtl="0" fontAlgn="base">
        <a:spcBef>
          <a:spcPct val="0"/>
        </a:spcBef>
        <a:spcAft>
          <a:spcPct val="0"/>
        </a:spcAft>
        <a:defRPr sz="4400">
          <a:solidFill>
            <a:schemeClr val="tx2"/>
          </a:solidFill>
          <a:latin typeface="Times New Roman" charset="0"/>
        </a:defRPr>
      </a:lvl9pPr>
    </p:titleStyle>
    <p:bodyStyle>
      <a:lvl1pPr marL="342900" indent="-342900" algn="l" rtl="0" fontAlgn="base">
        <a:spcBef>
          <a:spcPct val="20000"/>
        </a:spcBef>
        <a:spcAft>
          <a:spcPct val="0"/>
        </a:spcAft>
        <a:buSzPct val="85000"/>
        <a:buBlip>
          <a:blip r:embed="rId17"/>
        </a:buBlip>
        <a:defRPr sz="3200">
          <a:solidFill>
            <a:schemeClr val="tx1"/>
          </a:solidFill>
          <a:latin typeface="+mn-lt"/>
          <a:ea typeface="+mn-ea"/>
          <a:cs typeface="+mn-cs"/>
        </a:defRPr>
      </a:lvl1pPr>
      <a:lvl2pPr marL="742950" indent="-285750" algn="l" rtl="0" fontAlgn="base">
        <a:spcBef>
          <a:spcPct val="20000"/>
        </a:spcBef>
        <a:spcAft>
          <a:spcPct val="0"/>
        </a:spcAft>
        <a:buClr>
          <a:schemeClr val="bg2"/>
        </a:buClr>
        <a:buSzPct val="70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SzPct val="7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SzPct val="70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descr="Large confetti"/>
          <p:cNvSpPr>
            <a:spLocks noGrp="1" noChangeArrowheads="1"/>
          </p:cNvSpPr>
          <p:nvPr>
            <p:ph type="ctrTitle"/>
          </p:nvPr>
        </p:nvSpPr>
        <p:spPr/>
        <p:txBody>
          <a:bodyPr/>
          <a:lstStyle/>
          <a:p>
            <a:r>
              <a:rPr lang="en-US" dirty="0" smtClean="0"/>
              <a:t>Western Civilization to 1500</a:t>
            </a:r>
            <a:endParaRPr lang="en-US" dirty="0"/>
          </a:p>
        </p:txBody>
      </p:sp>
      <p:sp>
        <p:nvSpPr>
          <p:cNvPr id="23555" name="Rectangle 3"/>
          <p:cNvSpPr>
            <a:spLocks noGrp="1" noChangeArrowheads="1"/>
          </p:cNvSpPr>
          <p:nvPr>
            <p:ph type="subTitle" idx="1"/>
          </p:nvPr>
        </p:nvSpPr>
        <p:spPr/>
        <p:txBody>
          <a:bodyPr/>
          <a:lstStyle/>
          <a:p>
            <a:r>
              <a:rPr lang="en-US" dirty="0" smtClean="0"/>
              <a:t>Lecture 14: Greek Philosophy II</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descr="Large confetti"/>
          <p:cNvSpPr>
            <a:spLocks noGrp="1" noChangeArrowheads="1"/>
          </p:cNvSpPr>
          <p:nvPr>
            <p:ph type="title"/>
          </p:nvPr>
        </p:nvSpPr>
        <p:spPr/>
        <p:txBody>
          <a:bodyPr/>
          <a:lstStyle/>
          <a:p>
            <a:r>
              <a:rPr lang="en-US"/>
              <a:t>Plato (c. 429-347)</a:t>
            </a:r>
          </a:p>
        </p:txBody>
      </p:sp>
      <p:sp>
        <p:nvSpPr>
          <p:cNvPr id="47107" name="Rectangle 3"/>
          <p:cNvSpPr>
            <a:spLocks noGrp="1" noChangeArrowheads="1"/>
          </p:cNvSpPr>
          <p:nvPr>
            <p:ph type="body" idx="1"/>
          </p:nvPr>
        </p:nvSpPr>
        <p:spPr/>
        <p:txBody>
          <a:bodyPr/>
          <a:lstStyle/>
          <a:p>
            <a:pPr>
              <a:lnSpc>
                <a:spcPct val="90000"/>
              </a:lnSpc>
            </a:pPr>
            <a:r>
              <a:rPr lang="en-US" dirty="0"/>
              <a:t>Student of </a:t>
            </a:r>
            <a:r>
              <a:rPr lang="en-US" dirty="0" smtClean="0"/>
              <a:t>Socrates: </a:t>
            </a:r>
            <a:r>
              <a:rPr lang="en-US" i="1" dirty="0" smtClean="0"/>
              <a:t>Apology, </a:t>
            </a:r>
            <a:r>
              <a:rPr lang="en-US" i="1" dirty="0" err="1" smtClean="0"/>
              <a:t>Crito</a:t>
            </a:r>
            <a:r>
              <a:rPr lang="en-US" i="1" dirty="0" smtClean="0"/>
              <a:t>, </a:t>
            </a:r>
            <a:r>
              <a:rPr lang="en-US" i="1" dirty="0" err="1" smtClean="0"/>
              <a:t>Phaedo</a:t>
            </a:r>
            <a:endParaRPr lang="en-US" dirty="0" smtClean="0"/>
          </a:p>
          <a:p>
            <a:pPr>
              <a:lnSpc>
                <a:spcPct val="90000"/>
              </a:lnSpc>
            </a:pPr>
            <a:r>
              <a:rPr lang="en-US" dirty="0" smtClean="0"/>
              <a:t>The Academy</a:t>
            </a:r>
          </a:p>
          <a:p>
            <a:pPr>
              <a:lnSpc>
                <a:spcPct val="90000"/>
              </a:lnSpc>
            </a:pPr>
            <a:r>
              <a:rPr lang="en-US" dirty="0" smtClean="0"/>
              <a:t>Dialogues</a:t>
            </a:r>
            <a:endParaRPr lang="en-US" dirty="0"/>
          </a:p>
          <a:p>
            <a:pPr lvl="1">
              <a:lnSpc>
                <a:spcPct val="90000"/>
              </a:lnSpc>
            </a:pPr>
            <a:r>
              <a:rPr lang="en-US" i="1" dirty="0" err="1" smtClean="0"/>
              <a:t>Meno</a:t>
            </a:r>
            <a:endParaRPr lang="en-US" i="1" dirty="0" smtClean="0"/>
          </a:p>
          <a:p>
            <a:pPr lvl="1">
              <a:lnSpc>
                <a:spcPct val="90000"/>
              </a:lnSpc>
            </a:pPr>
            <a:r>
              <a:rPr lang="en-US" i="1" dirty="0" smtClean="0"/>
              <a:t>Symposium</a:t>
            </a:r>
          </a:p>
          <a:p>
            <a:pPr lvl="1">
              <a:lnSpc>
                <a:spcPct val="90000"/>
              </a:lnSpc>
            </a:pPr>
            <a:r>
              <a:rPr lang="en-US" i="1" dirty="0" smtClean="0"/>
              <a:t>The Republic</a:t>
            </a:r>
          </a:p>
          <a:p>
            <a:pPr lvl="1">
              <a:lnSpc>
                <a:spcPct val="90000"/>
              </a:lnSpc>
            </a:pPr>
            <a:r>
              <a:rPr lang="en-US" i="1" dirty="0" smtClean="0"/>
              <a:t>The Laws</a:t>
            </a:r>
            <a:endParaRPr lang="en-US"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animEffect transition="in" filter="fade">
                                      <p:cBhvr>
                                        <p:cTn id="7" dur="2000"/>
                                        <p:tgtEl>
                                          <p:spTgt spid="471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7107">
                                            <p:txEl>
                                              <p:pRg st="1" end="1"/>
                                            </p:txEl>
                                          </p:spTgt>
                                        </p:tgtEl>
                                        <p:attrNameLst>
                                          <p:attrName>style.visibility</p:attrName>
                                        </p:attrNameLst>
                                      </p:cBhvr>
                                      <p:to>
                                        <p:strVal val="visible"/>
                                      </p:to>
                                    </p:set>
                                    <p:animEffect transition="in" filter="fade">
                                      <p:cBhvr>
                                        <p:cTn id="12" dur="2000"/>
                                        <p:tgtEl>
                                          <p:spTgt spid="4710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7107">
                                            <p:txEl>
                                              <p:pRg st="2" end="2"/>
                                            </p:txEl>
                                          </p:spTgt>
                                        </p:tgtEl>
                                        <p:attrNameLst>
                                          <p:attrName>style.visibility</p:attrName>
                                        </p:attrNameLst>
                                      </p:cBhvr>
                                      <p:to>
                                        <p:strVal val="visible"/>
                                      </p:to>
                                    </p:set>
                                    <p:animEffect transition="in" filter="fade">
                                      <p:cBhvr>
                                        <p:cTn id="17" dur="2000"/>
                                        <p:tgtEl>
                                          <p:spTgt spid="47107">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7107">
                                            <p:txEl>
                                              <p:pRg st="3" end="3"/>
                                            </p:txEl>
                                          </p:spTgt>
                                        </p:tgtEl>
                                        <p:attrNameLst>
                                          <p:attrName>style.visibility</p:attrName>
                                        </p:attrNameLst>
                                      </p:cBhvr>
                                      <p:to>
                                        <p:strVal val="visible"/>
                                      </p:to>
                                    </p:set>
                                    <p:animEffect transition="in" filter="fade">
                                      <p:cBhvr>
                                        <p:cTn id="20" dur="2000"/>
                                        <p:tgtEl>
                                          <p:spTgt spid="47107">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7107">
                                            <p:txEl>
                                              <p:pRg st="4" end="4"/>
                                            </p:txEl>
                                          </p:spTgt>
                                        </p:tgtEl>
                                        <p:attrNameLst>
                                          <p:attrName>style.visibility</p:attrName>
                                        </p:attrNameLst>
                                      </p:cBhvr>
                                      <p:to>
                                        <p:strVal val="visible"/>
                                      </p:to>
                                    </p:set>
                                    <p:animEffect transition="in" filter="fade">
                                      <p:cBhvr>
                                        <p:cTn id="23" dur="2000"/>
                                        <p:tgtEl>
                                          <p:spTgt spid="47107">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47107">
                                            <p:txEl>
                                              <p:pRg st="5" end="5"/>
                                            </p:txEl>
                                          </p:spTgt>
                                        </p:tgtEl>
                                        <p:attrNameLst>
                                          <p:attrName>style.visibility</p:attrName>
                                        </p:attrNameLst>
                                      </p:cBhvr>
                                      <p:to>
                                        <p:strVal val="visible"/>
                                      </p:to>
                                    </p:set>
                                    <p:animEffect transition="in" filter="fade">
                                      <p:cBhvr>
                                        <p:cTn id="26" dur="2000"/>
                                        <p:tgtEl>
                                          <p:spTgt spid="47107">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47107">
                                            <p:txEl>
                                              <p:pRg st="6" end="6"/>
                                            </p:txEl>
                                          </p:spTgt>
                                        </p:tgtEl>
                                        <p:attrNameLst>
                                          <p:attrName>style.visibility</p:attrName>
                                        </p:attrNameLst>
                                      </p:cBhvr>
                                      <p:to>
                                        <p:strVal val="visible"/>
                                      </p:to>
                                    </p:set>
                                    <p:animEffect transition="in" filter="fade">
                                      <p:cBhvr>
                                        <p:cTn id="29" dur="2000"/>
                                        <p:tgtEl>
                                          <p:spTgt spid="4710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smtClean="0"/>
              <a:t>    Allegory </a:t>
            </a:r>
            <a:r>
              <a:rPr lang="en-US" dirty="0"/>
              <a:t>of the Cave</a:t>
            </a:r>
          </a:p>
        </p:txBody>
      </p:sp>
      <p:sp>
        <p:nvSpPr>
          <p:cNvPr id="16387" name="Rectangle 3"/>
          <p:cNvSpPr>
            <a:spLocks noGrp="1" noChangeArrowheads="1"/>
          </p:cNvSpPr>
          <p:nvPr>
            <p:ph type="body" sz="half" idx="2"/>
          </p:nvPr>
        </p:nvSpPr>
        <p:spPr/>
        <p:txBody>
          <a:bodyPr/>
          <a:lstStyle/>
          <a:p>
            <a:r>
              <a:rPr lang="en-US" sz="2800" dirty="0"/>
              <a:t>Metaphysics – What is reality?</a:t>
            </a:r>
          </a:p>
          <a:p>
            <a:r>
              <a:rPr lang="en-US" sz="2800" dirty="0"/>
              <a:t>Epistemology – What do we know?</a:t>
            </a:r>
          </a:p>
          <a:p>
            <a:r>
              <a:rPr lang="en-US" sz="2800" dirty="0"/>
              <a:t>Ontology – What is being?</a:t>
            </a:r>
          </a:p>
          <a:p>
            <a:r>
              <a:rPr lang="en-US" sz="2800" dirty="0"/>
              <a:t>Aesthetics – What is beauty?</a:t>
            </a:r>
          </a:p>
          <a:p>
            <a:endParaRPr lang="en-US" sz="2800" dirty="0"/>
          </a:p>
        </p:txBody>
      </p:sp>
      <p:pic>
        <p:nvPicPr>
          <p:cNvPr id="16398" name="Picture 14" descr="cave2a"/>
          <p:cNvPicPr>
            <a:picLocks noChangeAspect="1" noChangeArrowheads="1"/>
          </p:cNvPicPr>
          <p:nvPr>
            <p:ph sz="half" idx="1"/>
          </p:nvPr>
        </p:nvPicPr>
        <p:blipFill>
          <a:blip r:embed="rId3" cstate="print"/>
          <a:srcRect/>
          <a:stretch>
            <a:fillRect/>
          </a:stretch>
        </p:blipFill>
        <p:spPr>
          <a:xfrm>
            <a:off x="457200" y="2282825"/>
            <a:ext cx="4038600" cy="3159125"/>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fade">
                                      <p:cBhvr>
                                        <p:cTn id="7" dur="2000"/>
                                        <p:tgtEl>
                                          <p:spTgt spid="163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387">
                                            <p:txEl>
                                              <p:pRg st="1" end="1"/>
                                            </p:txEl>
                                          </p:spTgt>
                                        </p:tgtEl>
                                        <p:attrNameLst>
                                          <p:attrName>style.visibility</p:attrName>
                                        </p:attrNameLst>
                                      </p:cBhvr>
                                      <p:to>
                                        <p:strVal val="visible"/>
                                      </p:to>
                                    </p:set>
                                    <p:animEffect transition="in" filter="fade">
                                      <p:cBhvr>
                                        <p:cTn id="12" dur="2000"/>
                                        <p:tgtEl>
                                          <p:spTgt spid="163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387">
                                            <p:txEl>
                                              <p:pRg st="2" end="2"/>
                                            </p:txEl>
                                          </p:spTgt>
                                        </p:tgtEl>
                                        <p:attrNameLst>
                                          <p:attrName>style.visibility</p:attrName>
                                        </p:attrNameLst>
                                      </p:cBhvr>
                                      <p:to>
                                        <p:strVal val="visible"/>
                                      </p:to>
                                    </p:set>
                                    <p:animEffect transition="in" filter="fade">
                                      <p:cBhvr>
                                        <p:cTn id="17" dur="2000"/>
                                        <p:tgtEl>
                                          <p:spTgt spid="1638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387">
                                            <p:txEl>
                                              <p:pRg st="3" end="3"/>
                                            </p:txEl>
                                          </p:spTgt>
                                        </p:tgtEl>
                                        <p:attrNameLst>
                                          <p:attrName>style.visibility</p:attrName>
                                        </p:attrNameLst>
                                      </p:cBhvr>
                                      <p:to>
                                        <p:strVal val="visible"/>
                                      </p:to>
                                    </p:set>
                                    <p:animEffect transition="in" filter="fade">
                                      <p:cBhvr>
                                        <p:cTn id="22" dur="2000"/>
                                        <p:tgtEl>
                                          <p:spTgt spid="163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Plato’s Influence</a:t>
            </a:r>
            <a:endParaRPr lang="en-US" dirty="0"/>
          </a:p>
        </p:txBody>
      </p:sp>
      <p:sp>
        <p:nvSpPr>
          <p:cNvPr id="3" name="Content Placeholder 2"/>
          <p:cNvSpPr>
            <a:spLocks noGrp="1"/>
          </p:cNvSpPr>
          <p:nvPr>
            <p:ph idx="1"/>
          </p:nvPr>
        </p:nvSpPr>
        <p:spPr/>
        <p:txBody>
          <a:bodyPr/>
          <a:lstStyle/>
          <a:p>
            <a:r>
              <a:rPr lang="en-US" dirty="0" smtClean="0"/>
              <a:t>Whitehead on Plato</a:t>
            </a:r>
          </a:p>
          <a:p>
            <a:r>
              <a:rPr lang="en-US" dirty="0" smtClean="0"/>
              <a:t>Established framework for future inquiry</a:t>
            </a:r>
          </a:p>
          <a:p>
            <a:r>
              <a:rPr lang="en-US" dirty="0" smtClean="0"/>
              <a:t>Showed how to ask the right questions</a:t>
            </a:r>
          </a:p>
          <a:p>
            <a:r>
              <a:rPr lang="en-US" dirty="0" smtClean="0"/>
              <a:t>Interplay with Christianity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descr="Large confetti"/>
          <p:cNvSpPr>
            <a:spLocks noGrp="1" noChangeArrowheads="1"/>
          </p:cNvSpPr>
          <p:nvPr>
            <p:ph type="title"/>
          </p:nvPr>
        </p:nvSpPr>
        <p:spPr/>
        <p:txBody>
          <a:bodyPr/>
          <a:lstStyle/>
          <a:p>
            <a:r>
              <a:rPr lang="en-US"/>
              <a:t>Aristotle (384-322)</a:t>
            </a:r>
          </a:p>
        </p:txBody>
      </p:sp>
      <p:sp>
        <p:nvSpPr>
          <p:cNvPr id="34819" name="Rectangle 3"/>
          <p:cNvSpPr>
            <a:spLocks noGrp="1" noChangeArrowheads="1"/>
          </p:cNvSpPr>
          <p:nvPr>
            <p:ph type="body" sz="half" idx="1"/>
          </p:nvPr>
        </p:nvSpPr>
        <p:spPr/>
        <p:txBody>
          <a:bodyPr/>
          <a:lstStyle/>
          <a:p>
            <a:r>
              <a:rPr lang="en-US" sz="2800" dirty="0"/>
              <a:t>Student of </a:t>
            </a:r>
            <a:r>
              <a:rPr lang="en-US" sz="2800" dirty="0" smtClean="0"/>
              <a:t>Plato</a:t>
            </a:r>
          </a:p>
          <a:p>
            <a:r>
              <a:rPr lang="en-US" sz="2800" dirty="0" smtClean="0"/>
              <a:t>Lyceum</a:t>
            </a:r>
            <a:endParaRPr lang="en-US" sz="2800" dirty="0"/>
          </a:p>
          <a:p>
            <a:r>
              <a:rPr lang="en-US" sz="2800" dirty="0"/>
              <a:t>Believed in universals, but rejected division of form and matter</a:t>
            </a:r>
          </a:p>
          <a:p>
            <a:r>
              <a:rPr lang="en-US" sz="2800" dirty="0" smtClean="0"/>
              <a:t>Wrote authoritatively on everything</a:t>
            </a:r>
            <a:endParaRPr lang="en-US" sz="2400" i="1" dirty="0"/>
          </a:p>
        </p:txBody>
      </p:sp>
      <p:pic>
        <p:nvPicPr>
          <p:cNvPr id="34821" name="Picture 5" descr="school_athens"/>
          <p:cNvPicPr>
            <a:picLocks noGrp="1" noChangeAspect="1" noChangeArrowheads="1"/>
          </p:cNvPicPr>
          <p:nvPr>
            <p:ph type="clipArt" sz="half" idx="2"/>
          </p:nvPr>
        </p:nvPicPr>
        <p:blipFill>
          <a:blip r:embed="rId2" cstate="print"/>
          <a:srcRect/>
          <a:stretch>
            <a:fillRect/>
          </a:stretch>
        </p:blipFill>
        <p:spPr>
          <a:xfrm>
            <a:off x="4648200" y="2727325"/>
            <a:ext cx="3810000" cy="254635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Effect transition="in" filter="fade">
                                      <p:cBhvr>
                                        <p:cTn id="7" dur="2000"/>
                                        <p:tgtEl>
                                          <p:spTgt spid="348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4819">
                                            <p:txEl>
                                              <p:pRg st="1" end="1"/>
                                            </p:txEl>
                                          </p:spTgt>
                                        </p:tgtEl>
                                        <p:attrNameLst>
                                          <p:attrName>style.visibility</p:attrName>
                                        </p:attrNameLst>
                                      </p:cBhvr>
                                      <p:to>
                                        <p:strVal val="visible"/>
                                      </p:to>
                                    </p:set>
                                    <p:animEffect transition="in" filter="fade">
                                      <p:cBhvr>
                                        <p:cTn id="12" dur="2000"/>
                                        <p:tgtEl>
                                          <p:spTgt spid="3481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4819">
                                            <p:txEl>
                                              <p:pRg st="2" end="2"/>
                                            </p:txEl>
                                          </p:spTgt>
                                        </p:tgtEl>
                                        <p:attrNameLst>
                                          <p:attrName>style.visibility</p:attrName>
                                        </p:attrNameLst>
                                      </p:cBhvr>
                                      <p:to>
                                        <p:strVal val="visible"/>
                                      </p:to>
                                    </p:set>
                                    <p:animEffect transition="in" filter="fade">
                                      <p:cBhvr>
                                        <p:cTn id="17" dur="2000"/>
                                        <p:tgtEl>
                                          <p:spTgt spid="3481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4819">
                                            <p:txEl>
                                              <p:pRg st="3" end="3"/>
                                            </p:txEl>
                                          </p:spTgt>
                                        </p:tgtEl>
                                        <p:attrNameLst>
                                          <p:attrName>style.visibility</p:attrName>
                                        </p:attrNameLst>
                                      </p:cBhvr>
                                      <p:to>
                                        <p:strVal val="visible"/>
                                      </p:to>
                                    </p:set>
                                    <p:animEffect transition="in" filter="fade">
                                      <p:cBhvr>
                                        <p:cTn id="22" dur="2000"/>
                                        <p:tgtEl>
                                          <p:spTgt spid="348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Aristotelian Ideas</a:t>
            </a:r>
            <a:endParaRPr lang="en-US" dirty="0"/>
          </a:p>
        </p:txBody>
      </p:sp>
      <p:sp>
        <p:nvSpPr>
          <p:cNvPr id="3" name="Content Placeholder 2"/>
          <p:cNvSpPr>
            <a:spLocks noGrp="1"/>
          </p:cNvSpPr>
          <p:nvPr>
            <p:ph idx="1"/>
          </p:nvPr>
        </p:nvSpPr>
        <p:spPr/>
        <p:txBody>
          <a:bodyPr/>
          <a:lstStyle/>
          <a:p>
            <a:r>
              <a:rPr lang="en-US" dirty="0" smtClean="0"/>
              <a:t>The soul is the form of the body</a:t>
            </a:r>
          </a:p>
          <a:p>
            <a:r>
              <a:rPr lang="en-US" dirty="0" smtClean="0"/>
              <a:t>Levels of friendship</a:t>
            </a:r>
          </a:p>
          <a:p>
            <a:r>
              <a:rPr lang="en-US" dirty="0" smtClean="0"/>
              <a:t>Virtue and happiness found in a “Golden Mean”</a:t>
            </a:r>
          </a:p>
          <a:p>
            <a:r>
              <a:rPr lang="en-US" dirty="0" smtClean="0"/>
              <a:t>The good life found only in the </a:t>
            </a:r>
            <a:r>
              <a:rPr lang="en-US" i="1" dirty="0" smtClean="0"/>
              <a:t>polis</a:t>
            </a:r>
          </a:p>
          <a:p>
            <a:r>
              <a:rPr lang="en-US" dirty="0" smtClean="0"/>
              <a:t>Other Influence</a:t>
            </a:r>
          </a:p>
          <a:p>
            <a:pPr lvl="1"/>
            <a:r>
              <a:rPr lang="en-US" dirty="0" smtClean="0"/>
              <a:t>Formal logic</a:t>
            </a:r>
          </a:p>
          <a:p>
            <a:pPr lvl="1"/>
            <a:r>
              <a:rPr lang="en-US" dirty="0" smtClean="0"/>
              <a:t>Rhetoric</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2000"/>
                                        <p:tgtEl>
                                          <p:spTgt spid="3">
                                            <p:txEl>
                                              <p:pRg st="5" end="5"/>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Ricepaper">
  <a:themeElements>
    <a:clrScheme name="Ricepaper 2">
      <a:dk1>
        <a:srgbClr val="00264C"/>
      </a:dk1>
      <a:lt1>
        <a:srgbClr val="FFFFE9"/>
      </a:lt1>
      <a:dk2>
        <a:srgbClr val="333333"/>
      </a:dk2>
      <a:lt2>
        <a:srgbClr val="333333"/>
      </a:lt2>
      <a:accent1>
        <a:srgbClr val="78C0B2"/>
      </a:accent1>
      <a:accent2>
        <a:srgbClr val="262D4C"/>
      </a:accent2>
      <a:accent3>
        <a:srgbClr val="FFFFF2"/>
      </a:accent3>
      <a:accent4>
        <a:srgbClr val="001F40"/>
      </a:accent4>
      <a:accent5>
        <a:srgbClr val="BEDCD5"/>
      </a:accent5>
      <a:accent6>
        <a:srgbClr val="212844"/>
      </a:accent6>
      <a:hlink>
        <a:srgbClr val="598BBD"/>
      </a:hlink>
      <a:folHlink>
        <a:srgbClr val="4D4D4D"/>
      </a:folHlink>
    </a:clrScheme>
    <a:fontScheme name="Ricepaper">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Ricepaper 1">
        <a:dk1>
          <a:srgbClr val="9D9475"/>
        </a:dk1>
        <a:lt1>
          <a:srgbClr val="333333"/>
        </a:lt1>
        <a:dk2>
          <a:srgbClr val="333300"/>
        </a:dk2>
        <a:lt2>
          <a:srgbClr val="333333"/>
        </a:lt2>
        <a:accent1>
          <a:srgbClr val="B3C39F"/>
        </a:accent1>
        <a:accent2>
          <a:srgbClr val="DCD9CE"/>
        </a:accent2>
        <a:accent3>
          <a:srgbClr val="ADADAA"/>
        </a:accent3>
        <a:accent4>
          <a:srgbClr val="2A2A2A"/>
        </a:accent4>
        <a:accent5>
          <a:srgbClr val="D6DECD"/>
        </a:accent5>
        <a:accent6>
          <a:srgbClr val="C7C4BA"/>
        </a:accent6>
        <a:hlink>
          <a:srgbClr val="CC9900"/>
        </a:hlink>
        <a:folHlink>
          <a:srgbClr val="ADA68B"/>
        </a:folHlink>
      </a:clrScheme>
      <a:clrMap bg1="dk2" tx1="lt1" bg2="dk1" tx2="lt2" accent1="accent1" accent2="accent2" accent3="accent3" accent4="accent4" accent5="accent5" accent6="accent6" hlink="hlink" folHlink="folHlink"/>
    </a:extraClrScheme>
    <a:extraClrScheme>
      <a:clrScheme name="Ricepaper 2">
        <a:dk1>
          <a:srgbClr val="00264C"/>
        </a:dk1>
        <a:lt1>
          <a:srgbClr val="FFFFE9"/>
        </a:lt1>
        <a:dk2>
          <a:srgbClr val="333333"/>
        </a:dk2>
        <a:lt2>
          <a:srgbClr val="333333"/>
        </a:lt2>
        <a:accent1>
          <a:srgbClr val="78C0B2"/>
        </a:accent1>
        <a:accent2>
          <a:srgbClr val="262D4C"/>
        </a:accent2>
        <a:accent3>
          <a:srgbClr val="FFFFF2"/>
        </a:accent3>
        <a:accent4>
          <a:srgbClr val="001F40"/>
        </a:accent4>
        <a:accent5>
          <a:srgbClr val="BEDCD5"/>
        </a:accent5>
        <a:accent6>
          <a:srgbClr val="212844"/>
        </a:accent6>
        <a:hlink>
          <a:srgbClr val="598BBD"/>
        </a:hlink>
        <a:folHlink>
          <a:srgbClr val="4D4D4D"/>
        </a:folHlink>
      </a:clrScheme>
      <a:clrMap bg1="lt1" tx1="dk1" bg2="lt2" tx2="dk2" accent1="accent1" accent2="accent2" accent3="accent3" accent4="accent4" accent5="accent5" accent6="accent6" hlink="hlink" folHlink="folHlink"/>
    </a:extraClrScheme>
    <a:extraClrScheme>
      <a:clrScheme name="Ricepaper 3">
        <a:dk1>
          <a:srgbClr val="000000"/>
        </a:dk1>
        <a:lt1>
          <a:srgbClr val="F8F8F8"/>
        </a:lt1>
        <a:dk2>
          <a:srgbClr val="333333"/>
        </a:dk2>
        <a:lt2>
          <a:srgbClr val="5F5F5F"/>
        </a:lt2>
        <a:accent1>
          <a:srgbClr val="DDDDDD"/>
        </a:accent1>
        <a:accent2>
          <a:srgbClr val="808080"/>
        </a:accent2>
        <a:accent3>
          <a:srgbClr val="FBFBFB"/>
        </a:accent3>
        <a:accent4>
          <a:srgbClr val="000000"/>
        </a:accent4>
        <a:accent5>
          <a:srgbClr val="EBEBEB"/>
        </a:accent5>
        <a:accent6>
          <a:srgbClr val="737373"/>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Ricepaper 4">
        <a:dk1>
          <a:srgbClr val="00264C"/>
        </a:dk1>
        <a:lt1>
          <a:srgbClr val="FFFFFF"/>
        </a:lt1>
        <a:dk2>
          <a:srgbClr val="333333"/>
        </a:dk2>
        <a:lt2>
          <a:srgbClr val="2E697E"/>
        </a:lt2>
        <a:accent1>
          <a:srgbClr val="BAC8AA"/>
        </a:accent1>
        <a:accent2>
          <a:srgbClr val="6E9883"/>
        </a:accent2>
        <a:accent3>
          <a:srgbClr val="FFFFFF"/>
        </a:accent3>
        <a:accent4>
          <a:srgbClr val="001F40"/>
        </a:accent4>
        <a:accent5>
          <a:srgbClr val="D9E0D2"/>
        </a:accent5>
        <a:accent6>
          <a:srgbClr val="638976"/>
        </a:accent6>
        <a:hlink>
          <a:srgbClr val="CC9900"/>
        </a:hlink>
        <a:folHlink>
          <a:srgbClr val="7DAECF"/>
        </a:folHlink>
      </a:clrScheme>
      <a:clrMap bg1="lt1" tx1="dk1" bg2="lt2" tx2="dk2" accent1="accent1" accent2="accent2" accent3="accent3" accent4="accent4" accent5="accent5" accent6="accent6" hlink="hlink" folHlink="folHlink"/>
    </a:extraClrScheme>
    <a:extraClrScheme>
      <a:clrScheme name="Ricepaper 5">
        <a:dk1>
          <a:srgbClr val="20374E"/>
        </a:dk1>
        <a:lt1>
          <a:srgbClr val="DCE4D2"/>
        </a:lt1>
        <a:dk2>
          <a:srgbClr val="333333"/>
        </a:dk2>
        <a:lt2>
          <a:srgbClr val="524C46"/>
        </a:lt2>
        <a:accent1>
          <a:srgbClr val="C9C491"/>
        </a:accent1>
        <a:accent2>
          <a:srgbClr val="8A776A"/>
        </a:accent2>
        <a:accent3>
          <a:srgbClr val="EBEFE5"/>
        </a:accent3>
        <a:accent4>
          <a:srgbClr val="1A2D41"/>
        </a:accent4>
        <a:accent5>
          <a:srgbClr val="E1DEC7"/>
        </a:accent5>
        <a:accent6>
          <a:srgbClr val="7D6B5F"/>
        </a:accent6>
        <a:hlink>
          <a:srgbClr val="67895F"/>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Designs\Ricepaper.pot</Template>
  <TotalTime>290</TotalTime>
  <Words>144</Words>
  <Application>Microsoft Office PowerPoint</Application>
  <PresentationFormat>On-screen Show (4:3)</PresentationFormat>
  <Paragraphs>35</Paragraphs>
  <Slides>6</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Times New Roman</vt:lpstr>
      <vt:lpstr>Wingdings</vt:lpstr>
      <vt:lpstr>Ricepaper</vt:lpstr>
      <vt:lpstr>Western Civilization to 1500</vt:lpstr>
      <vt:lpstr>Plato (c. 429-347)</vt:lpstr>
      <vt:lpstr>    Allegory of the Cave</vt:lpstr>
      <vt:lpstr>Plato’s Influence</vt:lpstr>
      <vt:lpstr>Aristotle (384-322)</vt:lpstr>
      <vt:lpstr>Aristotelian Ideas</vt:lpstr>
    </vt:vector>
  </TitlesOfParts>
  <Company>Florida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Classical Greek Culture Alexander the Great</dc:title>
  <dc:creator>Rj Martin</dc:creator>
  <cp:lastModifiedBy>Jason</cp:lastModifiedBy>
  <cp:revision>7</cp:revision>
  <cp:lastPrinted>1601-01-01T00:00:00Z</cp:lastPrinted>
  <dcterms:created xsi:type="dcterms:W3CDTF">2001-09-20T01:07:36Z</dcterms:created>
  <dcterms:modified xsi:type="dcterms:W3CDTF">2011-06-22T16:35:11Z</dcterms:modified>
</cp:coreProperties>
</file>