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76" r:id="rId3"/>
    <p:sldId id="264" r:id="rId4"/>
    <p:sldId id="277" r:id="rId5"/>
    <p:sldId id="265" r:id="rId6"/>
    <p:sldId id="279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 descr="Large confetti"/>
          <p:cNvSpPr>
            <a:spLocks noChangeArrowheads="1"/>
          </p:cNvSpPr>
          <p:nvPr/>
        </p:nvSpPr>
        <p:spPr bwMode="ltGray">
          <a:xfrm>
            <a:off x="484188" y="1549400"/>
            <a:ext cx="8158162" cy="1689100"/>
          </a:xfrm>
          <a:prstGeom prst="rect">
            <a:avLst/>
          </a:prstGeom>
          <a:pattFill prst="lgConfetti">
            <a:fgClr>
              <a:schemeClr val="accent2">
                <a:alpha val="50000"/>
              </a:schemeClr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ltGray">
          <a:xfrm>
            <a:off x="228600" y="3206750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29" name="AutoShape 57"/>
          <p:cNvSpPr>
            <a:spLocks noChangeArrowheads="1"/>
          </p:cNvSpPr>
          <p:nvPr/>
        </p:nvSpPr>
        <p:spPr bwMode="ltGray">
          <a:xfrm>
            <a:off x="228600" y="1482725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0" name="AutoShape 58"/>
          <p:cNvSpPr>
            <a:spLocks noChangeArrowheads="1"/>
          </p:cNvSpPr>
          <p:nvPr/>
        </p:nvSpPr>
        <p:spPr bwMode="ltGray">
          <a:xfrm>
            <a:off x="8623300" y="124618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1" name="AutoShape 59"/>
          <p:cNvSpPr>
            <a:spLocks noChangeArrowheads="1"/>
          </p:cNvSpPr>
          <p:nvPr/>
        </p:nvSpPr>
        <p:spPr bwMode="ltGray">
          <a:xfrm>
            <a:off x="434975" y="125253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3" name="AutoShape 61"/>
          <p:cNvSpPr>
            <a:spLocks noChangeArrowheads="1"/>
          </p:cNvSpPr>
          <p:nvPr/>
        </p:nvSpPr>
        <p:spPr bwMode="ltGray">
          <a:xfrm>
            <a:off x="2830513" y="5783263"/>
            <a:ext cx="3481387" cy="77787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4" name="Rectangle 62" descr="Large confetti"/>
          <p:cNvSpPr>
            <a:spLocks noChangeArrowheads="1"/>
          </p:cNvSpPr>
          <p:nvPr/>
        </p:nvSpPr>
        <p:spPr bwMode="ltGray">
          <a:xfrm>
            <a:off x="4095750" y="5734050"/>
            <a:ext cx="949325" cy="176213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5" name="Rectangle 63" descr="Large confetti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  <a:pattFill prst="lgConfetti">
            <a:fgClr>
              <a:schemeClr val="accent2"/>
            </a:fgClr>
            <a:bgClr>
              <a:schemeClr val="folHlink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36" name="Rectangle 6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465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137" name="Rectangle 6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38" name="Rectangle 6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noFill/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AD75303-73B9-4FC7-9239-A246DDEEDF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02686F-4BD2-447F-9C67-B13B4E5380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1488" y="284163"/>
            <a:ext cx="2044700" cy="5811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4163"/>
            <a:ext cx="5983288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A9CFD4-2727-40D7-B4F4-0076C26A8D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248400"/>
            <a:ext cx="533400" cy="609600"/>
          </a:xfrm>
        </p:spPr>
        <p:txBody>
          <a:bodyPr/>
          <a:lstStyle>
            <a:lvl1pPr>
              <a:defRPr/>
            </a:lvl1pPr>
          </a:lstStyle>
          <a:p>
            <a:fld id="{07E2CED9-E328-445F-9713-A731DB59BA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248400"/>
            <a:ext cx="533400" cy="609600"/>
          </a:xfrm>
        </p:spPr>
        <p:txBody>
          <a:bodyPr/>
          <a:lstStyle>
            <a:lvl1pPr>
              <a:defRPr/>
            </a:lvl1pPr>
          </a:lstStyle>
          <a:p>
            <a:fld id="{64EDF838-57F8-4FF2-9995-9B7F239CC1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DB7F4B-A6FE-4AAC-B5A5-DD1C1875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508618-210A-492B-B949-99474EB25A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0D32C-E023-46FF-816A-B3AB8CF54C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A479A-DBC1-420E-A5E5-B6C8F37AED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C31EC-CCD6-4006-883E-1D07FCDBA8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97637-E986-400D-8CC8-1D35C8538F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77ACB-E2EE-458C-8EB1-8B8B714C9A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00B4F-D363-44A9-84B7-D44B99AAC8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6" name="Rectangle 58" descr="Large confetti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28416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07" name="Rectangle 5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08" name="Rectangle 6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109" name="Rectangle 6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114" name="Rectangle 66"/>
          <p:cNvSpPr>
            <a:spLocks noChangeArrowheads="1"/>
          </p:cNvSpPr>
          <p:nvPr/>
        </p:nvSpPr>
        <p:spPr bwMode="auto">
          <a:xfrm>
            <a:off x="0" y="1512888"/>
            <a:ext cx="8458200" cy="873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115" name="Rectangle 67" descr="Large confetti"/>
          <p:cNvSpPr>
            <a:spLocks noChangeArrowheads="1"/>
          </p:cNvSpPr>
          <p:nvPr/>
        </p:nvSpPr>
        <p:spPr bwMode="ltGray">
          <a:xfrm>
            <a:off x="247650" y="0"/>
            <a:ext cx="793750" cy="18415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116" name="Rectangle 68"/>
          <p:cNvSpPr>
            <a:spLocks noChangeArrowheads="1"/>
          </p:cNvSpPr>
          <p:nvPr/>
        </p:nvSpPr>
        <p:spPr bwMode="auto">
          <a:xfrm>
            <a:off x="7067550" y="6553200"/>
            <a:ext cx="2076450" cy="793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110" name="Rectangle 62" descr="Large confetti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16900" y="6248400"/>
            <a:ext cx="533400" cy="6096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7BBC0EDD-D3FC-4F40-8D28-0A7DFB8118B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85000"/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 descr="Large confetti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13: Greek Philosophy 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Greek Philosophy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Philo</a:t>
            </a:r>
            <a:r>
              <a:rPr lang="en-US" dirty="0"/>
              <a:t> – “love”; </a:t>
            </a:r>
            <a:r>
              <a:rPr lang="en-US" i="1" dirty="0" err="1"/>
              <a:t>sophy</a:t>
            </a:r>
            <a:r>
              <a:rPr lang="en-US" dirty="0"/>
              <a:t> – “wisdom”</a:t>
            </a:r>
          </a:p>
          <a:p>
            <a:r>
              <a:rPr lang="en-US" dirty="0" smtClean="0"/>
              <a:t>New Ideas </a:t>
            </a:r>
            <a:r>
              <a:rPr lang="en-US" dirty="0"/>
              <a:t>of the Greeks</a:t>
            </a:r>
          </a:p>
          <a:p>
            <a:pPr lvl="1"/>
            <a:r>
              <a:rPr lang="en-US" dirty="0" smtClean="0"/>
              <a:t>Reason vs. Myth</a:t>
            </a:r>
            <a:endParaRPr lang="en-US" dirty="0"/>
          </a:p>
          <a:p>
            <a:pPr lvl="1"/>
            <a:r>
              <a:rPr lang="en-US" dirty="0" smtClean="0"/>
              <a:t>Reason can uncover the workings of the universe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Pre-Socratics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Cosmologists: </a:t>
            </a:r>
            <a:r>
              <a:rPr lang="en-US" sz="2800" dirty="0"/>
              <a:t>explain the universe with unifying principles</a:t>
            </a:r>
          </a:p>
          <a:p>
            <a:pPr lvl="1"/>
            <a:r>
              <a:rPr lang="en-US" sz="2400" dirty="0" smtClean="0"/>
              <a:t>Thales </a:t>
            </a:r>
            <a:r>
              <a:rPr lang="en-US" sz="2400" dirty="0"/>
              <a:t>of Miletus (fl. 600) – unity of the universe (water)</a:t>
            </a:r>
          </a:p>
          <a:p>
            <a:pPr lvl="1"/>
            <a:r>
              <a:rPr lang="en-US" sz="2400" dirty="0" smtClean="0"/>
              <a:t>Pythagoras </a:t>
            </a:r>
            <a:r>
              <a:rPr lang="en-US" sz="2400" dirty="0"/>
              <a:t>(c.580-490) – truth in numbers</a:t>
            </a:r>
          </a:p>
          <a:p>
            <a:pPr lvl="1"/>
            <a:r>
              <a:rPr lang="en-US" sz="2400" dirty="0"/>
              <a:t>Parmenides (c. 515-45) – founder of logic</a:t>
            </a:r>
          </a:p>
          <a:p>
            <a:pPr lvl="1"/>
            <a:r>
              <a:rPr lang="en-US" sz="2400" dirty="0"/>
              <a:t>Democritus (c. 460-370) – atomic theory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Pre-Socratics (2)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Beginnings of scientific thought?</a:t>
            </a:r>
          </a:p>
          <a:p>
            <a:pPr lvl="1"/>
            <a:r>
              <a:rPr lang="en-US" sz="2400" dirty="0"/>
              <a:t>Logical proof</a:t>
            </a:r>
          </a:p>
          <a:p>
            <a:pPr lvl="1"/>
            <a:r>
              <a:rPr lang="en-US" sz="2400" dirty="0"/>
              <a:t>Mechanical structure of the universe</a:t>
            </a:r>
          </a:p>
          <a:p>
            <a:pPr lvl="1"/>
            <a:r>
              <a:rPr lang="en-US" sz="2400" dirty="0"/>
              <a:t>Assertion of unity a religious statement</a:t>
            </a:r>
          </a:p>
          <a:p>
            <a:r>
              <a:rPr lang="en-US" sz="2800" dirty="0"/>
              <a:t>Sophists – study man, not nature</a:t>
            </a:r>
          </a:p>
          <a:p>
            <a:pPr lvl="1"/>
            <a:r>
              <a:rPr lang="en-US" sz="2400" dirty="0"/>
              <a:t>Itinerant </a:t>
            </a:r>
            <a:r>
              <a:rPr lang="en-US" sz="2400" dirty="0" smtClean="0"/>
              <a:t>teachers</a:t>
            </a:r>
            <a:endParaRPr lang="en-US" sz="2400" dirty="0"/>
          </a:p>
          <a:p>
            <a:pPr lvl="1"/>
            <a:r>
              <a:rPr lang="en-US" sz="2400" dirty="0"/>
              <a:t>Philosophical </a:t>
            </a:r>
            <a:r>
              <a:rPr lang="en-US" sz="2400" dirty="0" smtClean="0"/>
              <a:t>relativists</a:t>
            </a:r>
            <a:endParaRPr lang="en-US" sz="2400" dirty="0"/>
          </a:p>
          <a:p>
            <a:pPr lvl="1"/>
            <a:r>
              <a:rPr lang="en-US" sz="2400" dirty="0"/>
              <a:t>Attacks on </a:t>
            </a:r>
            <a:r>
              <a:rPr lang="en-US" sz="2400" dirty="0" smtClean="0"/>
              <a:t>authority</a:t>
            </a:r>
            <a:endParaRPr lang="en-US" sz="2400" dirty="0"/>
          </a:p>
          <a:p>
            <a:pPr lvl="1"/>
            <a:r>
              <a:rPr lang="en-US" sz="2400" dirty="0"/>
              <a:t>What are justice and law?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Socrates (469-399)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Stonemason, teacher</a:t>
            </a:r>
          </a:p>
          <a:p>
            <a:pPr>
              <a:lnSpc>
                <a:spcPct val="90000"/>
              </a:lnSpc>
            </a:pPr>
            <a:r>
              <a:rPr lang="en-US" dirty="0"/>
              <a:t>Like Sophists, believed in study of society</a:t>
            </a:r>
          </a:p>
          <a:p>
            <a:pPr>
              <a:lnSpc>
                <a:spcPct val="90000"/>
              </a:lnSpc>
            </a:pPr>
            <a:r>
              <a:rPr lang="en-US" dirty="0"/>
              <a:t>Like Cosmologists, believed in universals</a:t>
            </a:r>
          </a:p>
          <a:p>
            <a:pPr>
              <a:lnSpc>
                <a:spcPct val="90000"/>
              </a:lnSpc>
            </a:pPr>
            <a:r>
              <a:rPr lang="en-US" dirty="0"/>
              <a:t>R</a:t>
            </a:r>
            <a:r>
              <a:rPr lang="en-US" dirty="0" smtClean="0"/>
              <a:t>eason gives us </a:t>
            </a:r>
            <a:r>
              <a:rPr lang="en-US" dirty="0"/>
              <a:t>absolute moral </a:t>
            </a:r>
            <a:r>
              <a:rPr lang="en-US" dirty="0" smtClean="0"/>
              <a:t>standards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smtClean="0"/>
              <a:t>Knowledge </a:t>
            </a:r>
            <a:r>
              <a:rPr lang="en-US" smtClean="0">
                <a:sym typeface="Wingdings" pitchFamily="2" charset="2"/>
              </a:rPr>
              <a:t></a:t>
            </a:r>
            <a:r>
              <a:rPr lang="en-US" smtClean="0"/>
              <a:t> correct behavior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Socrates (469-399)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“Midwife” to knowledge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Utilized “Socratic method” – dialogue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“Know Thyself”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Executed by the Athenian assembly</a:t>
            </a: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icepaper">
  <a:themeElements>
    <a:clrScheme name="Ricepaper 2">
      <a:dk1>
        <a:srgbClr val="00264C"/>
      </a:dk1>
      <a:lt1>
        <a:srgbClr val="FFFFE9"/>
      </a:lt1>
      <a:dk2>
        <a:srgbClr val="333333"/>
      </a:dk2>
      <a:lt2>
        <a:srgbClr val="333333"/>
      </a:lt2>
      <a:accent1>
        <a:srgbClr val="78C0B2"/>
      </a:accent1>
      <a:accent2>
        <a:srgbClr val="262D4C"/>
      </a:accent2>
      <a:accent3>
        <a:srgbClr val="FFFFF2"/>
      </a:accent3>
      <a:accent4>
        <a:srgbClr val="001F40"/>
      </a:accent4>
      <a:accent5>
        <a:srgbClr val="BEDCD5"/>
      </a:accent5>
      <a:accent6>
        <a:srgbClr val="212844"/>
      </a:accent6>
      <a:hlink>
        <a:srgbClr val="598BBD"/>
      </a:hlink>
      <a:folHlink>
        <a:srgbClr val="4D4D4D"/>
      </a:folHlink>
    </a:clrScheme>
    <a:fontScheme name="Ricepape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Ricepaper 1">
        <a:dk1>
          <a:srgbClr val="9D9475"/>
        </a:dk1>
        <a:lt1>
          <a:srgbClr val="333333"/>
        </a:lt1>
        <a:dk2>
          <a:srgbClr val="333300"/>
        </a:dk2>
        <a:lt2>
          <a:srgbClr val="333333"/>
        </a:lt2>
        <a:accent1>
          <a:srgbClr val="B3C39F"/>
        </a:accent1>
        <a:accent2>
          <a:srgbClr val="DCD9CE"/>
        </a:accent2>
        <a:accent3>
          <a:srgbClr val="ADADAA"/>
        </a:accent3>
        <a:accent4>
          <a:srgbClr val="2A2A2A"/>
        </a:accent4>
        <a:accent5>
          <a:srgbClr val="D6DECD"/>
        </a:accent5>
        <a:accent6>
          <a:srgbClr val="C7C4BA"/>
        </a:accent6>
        <a:hlink>
          <a:srgbClr val="CC9900"/>
        </a:hlink>
        <a:folHlink>
          <a:srgbClr val="ADA68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cepaper 2">
        <a:dk1>
          <a:srgbClr val="00264C"/>
        </a:dk1>
        <a:lt1>
          <a:srgbClr val="FFFFE9"/>
        </a:lt1>
        <a:dk2>
          <a:srgbClr val="333333"/>
        </a:dk2>
        <a:lt2>
          <a:srgbClr val="333333"/>
        </a:lt2>
        <a:accent1>
          <a:srgbClr val="78C0B2"/>
        </a:accent1>
        <a:accent2>
          <a:srgbClr val="262D4C"/>
        </a:accent2>
        <a:accent3>
          <a:srgbClr val="FFFFF2"/>
        </a:accent3>
        <a:accent4>
          <a:srgbClr val="001F40"/>
        </a:accent4>
        <a:accent5>
          <a:srgbClr val="BEDCD5"/>
        </a:accent5>
        <a:accent6>
          <a:srgbClr val="212844"/>
        </a:accent6>
        <a:hlink>
          <a:srgbClr val="598BB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3">
        <a:dk1>
          <a:srgbClr val="000000"/>
        </a:dk1>
        <a:lt1>
          <a:srgbClr val="F8F8F8"/>
        </a:lt1>
        <a:dk2>
          <a:srgbClr val="333333"/>
        </a:dk2>
        <a:lt2>
          <a:srgbClr val="5F5F5F"/>
        </a:lt2>
        <a:accent1>
          <a:srgbClr val="DDDDDD"/>
        </a:accent1>
        <a:accent2>
          <a:srgbClr val="808080"/>
        </a:accent2>
        <a:accent3>
          <a:srgbClr val="FBFBFB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4">
        <a:dk1>
          <a:srgbClr val="00264C"/>
        </a:dk1>
        <a:lt1>
          <a:srgbClr val="FFFFFF"/>
        </a:lt1>
        <a:dk2>
          <a:srgbClr val="333333"/>
        </a:dk2>
        <a:lt2>
          <a:srgbClr val="2E697E"/>
        </a:lt2>
        <a:accent1>
          <a:srgbClr val="BAC8AA"/>
        </a:accent1>
        <a:accent2>
          <a:srgbClr val="6E9883"/>
        </a:accent2>
        <a:accent3>
          <a:srgbClr val="FFFFFF"/>
        </a:accent3>
        <a:accent4>
          <a:srgbClr val="001F40"/>
        </a:accent4>
        <a:accent5>
          <a:srgbClr val="D9E0D2"/>
        </a:accent5>
        <a:accent6>
          <a:srgbClr val="638976"/>
        </a:accent6>
        <a:hlink>
          <a:srgbClr val="CC9900"/>
        </a:hlink>
        <a:folHlink>
          <a:srgbClr val="7DAE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5">
        <a:dk1>
          <a:srgbClr val="20374E"/>
        </a:dk1>
        <a:lt1>
          <a:srgbClr val="DCE4D2"/>
        </a:lt1>
        <a:dk2>
          <a:srgbClr val="333333"/>
        </a:dk2>
        <a:lt2>
          <a:srgbClr val="524C46"/>
        </a:lt2>
        <a:accent1>
          <a:srgbClr val="C9C491"/>
        </a:accent1>
        <a:accent2>
          <a:srgbClr val="8A776A"/>
        </a:accent2>
        <a:accent3>
          <a:srgbClr val="EBEFE5"/>
        </a:accent3>
        <a:accent4>
          <a:srgbClr val="1A2D41"/>
        </a:accent4>
        <a:accent5>
          <a:srgbClr val="E1DEC7"/>
        </a:accent5>
        <a:accent6>
          <a:srgbClr val="7D6B5F"/>
        </a:accent6>
        <a:hlink>
          <a:srgbClr val="67895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Designs\Ricepaper.pot</Template>
  <TotalTime>295</TotalTime>
  <Words>191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Ricepaper</vt:lpstr>
      <vt:lpstr>Western Civilization to 1500</vt:lpstr>
      <vt:lpstr>Greek Philosophy</vt:lpstr>
      <vt:lpstr>The Pre-Socratics</vt:lpstr>
      <vt:lpstr>The Pre-Socratics (2)</vt:lpstr>
      <vt:lpstr>Socrates (469-399)</vt:lpstr>
      <vt:lpstr>Socrates (469-399)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Classical Greek Culture Alexander the Great</dc:title>
  <dc:creator>Rj Martin</dc:creator>
  <cp:lastModifiedBy>Jason</cp:lastModifiedBy>
  <cp:revision>7</cp:revision>
  <cp:lastPrinted>1601-01-01T00:00:00Z</cp:lastPrinted>
  <dcterms:created xsi:type="dcterms:W3CDTF">2001-09-20T01:07:36Z</dcterms:created>
  <dcterms:modified xsi:type="dcterms:W3CDTF">2011-09-02T14:06:11Z</dcterms:modified>
</cp:coreProperties>
</file>