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9"/>
  </p:notesMasterIdLst>
  <p:sldIdLst>
    <p:sldId id="256" r:id="rId2"/>
    <p:sldId id="270" r:id="rId3"/>
    <p:sldId id="273" r:id="rId4"/>
    <p:sldId id="274" r:id="rId5"/>
    <p:sldId id="275" r:id="rId6"/>
    <p:sldId id="271" r:id="rId7"/>
    <p:sldId id="272" r:id="rId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83673" autoAdjust="0"/>
  </p:normalViewPr>
  <p:slideViewPr>
    <p:cSldViewPr>
      <p:cViewPr varScale="1">
        <p:scale>
          <a:sx n="76" d="100"/>
          <a:sy n="76" d="100"/>
        </p:scale>
        <p:origin x="-179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C09C58D-B998-4A3C-9144-3DC14D90B583}"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charset="0"/>
        <a:ea typeface="+mn-ea"/>
        <a:cs typeface="+mn-cs"/>
      </a:defRPr>
    </a:lvl1pPr>
    <a:lvl2pPr marL="457200" algn="l" rtl="0" fontAlgn="base">
      <a:spcBef>
        <a:spcPct val="30000"/>
      </a:spcBef>
      <a:spcAft>
        <a:spcPct val="0"/>
      </a:spcAft>
      <a:defRPr kumimoji="1" sz="1200" kern="1200">
        <a:solidFill>
          <a:schemeClr val="tx1"/>
        </a:solidFill>
        <a:latin typeface="Times New Roman" charset="0"/>
        <a:ea typeface="+mn-ea"/>
        <a:cs typeface="+mn-cs"/>
      </a:defRPr>
    </a:lvl2pPr>
    <a:lvl3pPr marL="914400" algn="l" rtl="0" fontAlgn="base">
      <a:spcBef>
        <a:spcPct val="30000"/>
      </a:spcBef>
      <a:spcAft>
        <a:spcPct val="0"/>
      </a:spcAft>
      <a:defRPr kumimoji="1" sz="1200" kern="1200">
        <a:solidFill>
          <a:schemeClr val="tx1"/>
        </a:solidFill>
        <a:latin typeface="Times New Roman" charset="0"/>
        <a:ea typeface="+mn-ea"/>
        <a:cs typeface="+mn-cs"/>
      </a:defRPr>
    </a:lvl3pPr>
    <a:lvl4pPr marL="1371600" algn="l" rtl="0" fontAlgn="base">
      <a:spcBef>
        <a:spcPct val="30000"/>
      </a:spcBef>
      <a:spcAft>
        <a:spcPct val="0"/>
      </a:spcAft>
      <a:defRPr kumimoji="1" sz="1200" kern="1200">
        <a:solidFill>
          <a:schemeClr val="tx1"/>
        </a:solidFill>
        <a:latin typeface="Times New Roman" charset="0"/>
        <a:ea typeface="+mn-ea"/>
        <a:cs typeface="+mn-cs"/>
      </a:defRPr>
    </a:lvl4pPr>
    <a:lvl5pPr marL="1828800" algn="l" rtl="0" fontAlgn="base">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90597B-9AAF-4012-9E67-1CB9DC6B85F7}" type="slidenum">
              <a:rPr lang="en-US"/>
              <a:pPr/>
              <a:t>2</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r>
              <a:rPr lang="en-US" dirty="0"/>
              <a:t>Hesiod lived around the year 700 B.C.  He is the first major Greek literary figure after Homer.  His </a:t>
            </a:r>
            <a:r>
              <a:rPr lang="en-US" i="1" dirty="0"/>
              <a:t>Works and Days</a:t>
            </a:r>
            <a:r>
              <a:rPr lang="en-US" dirty="0"/>
              <a:t> is a major source for Greek mythology and knowledge of the early Greek agrarian lifestyle.  Hesiod is profiled in Perry pp. 90-91.</a:t>
            </a:r>
          </a:p>
          <a:p>
            <a:endParaRPr lang="en-US" dirty="0"/>
          </a:p>
          <a:p>
            <a:r>
              <a:rPr lang="en-US" dirty="0"/>
              <a:t>Sappho (born c. 630) is one of the few well-known female poets of the ancient world.  On the Aegean island of Lesbos, which was a major cultural center at the time, she tutored young aristocratic girls sent to her by their parents for an education.  These young women were the objects of many of her love poems, which were intended to be sung with lyre accompaniment.  Sappho’s fame illustrates the accommodating stance towards homosexuality in the Greek world, and the term “Lesbian” (from Lesbos) has been adopted because of her influence.</a:t>
            </a:r>
          </a:p>
          <a:p>
            <a:endParaRPr lang="en-US" dirty="0"/>
          </a:p>
          <a:p>
            <a:r>
              <a:rPr lang="en-US" dirty="0" err="1"/>
              <a:t>Theognis</a:t>
            </a:r>
            <a:r>
              <a:rPr lang="en-US" dirty="0"/>
              <a:t> of Megara lived in the late 6</a:t>
            </a:r>
            <a:r>
              <a:rPr lang="en-US" baseline="30000" dirty="0"/>
              <a:t>th</a:t>
            </a:r>
            <a:r>
              <a:rPr lang="en-US" dirty="0"/>
              <a:t> century.  Unlike most ancient Greek writers, his literary corpus has survived largely intact.  </a:t>
            </a:r>
            <a:r>
              <a:rPr lang="en-US" dirty="0" err="1"/>
              <a:t>Theognis’s</a:t>
            </a:r>
            <a:r>
              <a:rPr lang="en-US" dirty="0"/>
              <a:t> poetry lauds the aristocratic class and portrays it as the only group morally fit to govern society.  The lower classes are seen in his work as debased and unfit company.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6" name="Rectangle 4" descr="Large confetti"/>
          <p:cNvSpPr>
            <a:spLocks noChangeArrowheads="1"/>
          </p:cNvSpPr>
          <p:nvPr/>
        </p:nvSpPr>
        <p:spPr bwMode="ltGray">
          <a:xfrm>
            <a:off x="484188" y="1549400"/>
            <a:ext cx="8158162" cy="1689100"/>
          </a:xfrm>
          <a:prstGeom prst="rect">
            <a:avLst/>
          </a:prstGeom>
          <a:pattFill prst="lgConfetti">
            <a:fgClr>
              <a:schemeClr val="accent2">
                <a:alpha val="50000"/>
              </a:schemeClr>
            </a:fgClr>
            <a:bgClr>
              <a:schemeClr val="folHlink"/>
            </a:bgClr>
          </a:pattFill>
          <a:ln w="9525">
            <a:noFill/>
            <a:miter lim="800000"/>
            <a:headEnd/>
            <a:tailEnd/>
          </a:ln>
          <a:effectLst/>
        </p:spPr>
        <p:txBody>
          <a:bodyPr wrap="none" anchor="ctr"/>
          <a:lstStyle/>
          <a:p>
            <a:pPr algn="ctr"/>
            <a:endParaRPr kumimoji="1" lang="en-US"/>
          </a:p>
        </p:txBody>
      </p:sp>
      <p:sp>
        <p:nvSpPr>
          <p:cNvPr id="3077" name="AutoShape 5"/>
          <p:cNvSpPr>
            <a:spLocks noChangeArrowheads="1"/>
          </p:cNvSpPr>
          <p:nvPr/>
        </p:nvSpPr>
        <p:spPr bwMode="ltGray">
          <a:xfrm>
            <a:off x="228600" y="3206750"/>
            <a:ext cx="8686800" cy="77788"/>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29" name="AutoShape 57"/>
          <p:cNvSpPr>
            <a:spLocks noChangeArrowheads="1"/>
          </p:cNvSpPr>
          <p:nvPr/>
        </p:nvSpPr>
        <p:spPr bwMode="ltGray">
          <a:xfrm>
            <a:off x="228600" y="1482725"/>
            <a:ext cx="8686800" cy="77788"/>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0" name="AutoShape 58"/>
          <p:cNvSpPr>
            <a:spLocks noChangeArrowheads="1"/>
          </p:cNvSpPr>
          <p:nvPr/>
        </p:nvSpPr>
        <p:spPr bwMode="ltGray">
          <a:xfrm>
            <a:off x="8623300" y="1246188"/>
            <a:ext cx="77788" cy="2235200"/>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1" name="AutoShape 59"/>
          <p:cNvSpPr>
            <a:spLocks noChangeArrowheads="1"/>
          </p:cNvSpPr>
          <p:nvPr/>
        </p:nvSpPr>
        <p:spPr bwMode="ltGray">
          <a:xfrm>
            <a:off x="434975" y="1252538"/>
            <a:ext cx="77788" cy="2235200"/>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3" name="AutoShape 61"/>
          <p:cNvSpPr>
            <a:spLocks noChangeArrowheads="1"/>
          </p:cNvSpPr>
          <p:nvPr/>
        </p:nvSpPr>
        <p:spPr bwMode="ltGray">
          <a:xfrm>
            <a:off x="2830513" y="5783263"/>
            <a:ext cx="3481387" cy="77787"/>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4" name="Rectangle 62" descr="Large confetti"/>
          <p:cNvSpPr>
            <a:spLocks noChangeArrowheads="1"/>
          </p:cNvSpPr>
          <p:nvPr/>
        </p:nvSpPr>
        <p:spPr bwMode="ltGray">
          <a:xfrm>
            <a:off x="4095750" y="5734050"/>
            <a:ext cx="949325" cy="176213"/>
          </a:xfrm>
          <a:prstGeom prst="rect">
            <a:avLst/>
          </a:prstGeom>
          <a:pattFill prst="lgConfetti">
            <a:fgClr>
              <a:schemeClr val="accent2"/>
            </a:fgClr>
            <a:bgClr>
              <a:schemeClr val="folHlink"/>
            </a:bgClr>
          </a:pattFill>
          <a:ln w="9525">
            <a:noFill/>
            <a:miter lim="800000"/>
            <a:headEnd/>
            <a:tailEnd/>
          </a:ln>
          <a:effectLst/>
        </p:spPr>
        <p:txBody>
          <a:bodyPr wrap="none" anchor="ctr"/>
          <a:lstStyle/>
          <a:p>
            <a:pPr algn="ctr"/>
            <a:endParaRPr kumimoji="1" lang="en-US"/>
          </a:p>
        </p:txBody>
      </p:sp>
      <p:sp>
        <p:nvSpPr>
          <p:cNvPr id="3135" name="Rectangle 63" descr="Large confetti"/>
          <p:cNvSpPr>
            <a:spLocks noGrp="1" noChangeArrowheads="1"/>
          </p:cNvSpPr>
          <p:nvPr>
            <p:ph type="ctrTitle"/>
          </p:nvPr>
        </p:nvSpPr>
        <p:spPr>
          <a:xfrm>
            <a:off x="685800" y="1752600"/>
            <a:ext cx="7772400" cy="1143000"/>
          </a:xfrm>
          <a:pattFill prst="lgConfetti">
            <a:fgClr>
              <a:schemeClr val="accent2"/>
            </a:fgClr>
            <a:bgClr>
              <a:schemeClr val="folHlink"/>
            </a:bgClr>
          </a:pattFill>
        </p:spPr>
        <p:txBody>
          <a:bodyPr anchor="ctr"/>
          <a:lstStyle>
            <a:lvl1pPr algn="ctr">
              <a:defRPr>
                <a:solidFill>
                  <a:schemeClr val="bg1"/>
                </a:solidFill>
              </a:defRPr>
            </a:lvl1pPr>
          </a:lstStyle>
          <a:p>
            <a:r>
              <a:rPr lang="en-US"/>
              <a:t>Click to edit Master title style</a:t>
            </a:r>
          </a:p>
        </p:txBody>
      </p:sp>
      <p:sp>
        <p:nvSpPr>
          <p:cNvPr id="3136" name="Rectangle 64"/>
          <p:cNvSpPr>
            <a:spLocks noGrp="1" noChangeArrowheads="1"/>
          </p:cNvSpPr>
          <p:nvPr>
            <p:ph type="subTitle" idx="1"/>
          </p:nvPr>
        </p:nvSpPr>
        <p:spPr>
          <a:xfrm>
            <a:off x="1371600" y="3746500"/>
            <a:ext cx="6400800" cy="1752600"/>
          </a:xfrm>
        </p:spPr>
        <p:txBody>
          <a:bodyPr/>
          <a:lstStyle>
            <a:lvl1pPr marL="0" indent="0" algn="ctr">
              <a:buFontTx/>
              <a:buNone/>
              <a:defRPr/>
            </a:lvl1pPr>
          </a:lstStyle>
          <a:p>
            <a:r>
              <a:rPr lang="en-US"/>
              <a:t>Click to edit Master subtitle style</a:t>
            </a:r>
          </a:p>
        </p:txBody>
      </p:sp>
      <p:sp>
        <p:nvSpPr>
          <p:cNvPr id="3137" name="Rectangle 65"/>
          <p:cNvSpPr>
            <a:spLocks noGrp="1" noChangeArrowheads="1"/>
          </p:cNvSpPr>
          <p:nvPr>
            <p:ph type="dt" sz="half" idx="2"/>
          </p:nvPr>
        </p:nvSpPr>
        <p:spPr/>
        <p:txBody>
          <a:bodyPr/>
          <a:lstStyle>
            <a:lvl1pPr>
              <a:defRPr/>
            </a:lvl1pPr>
          </a:lstStyle>
          <a:p>
            <a:endParaRPr lang="en-US"/>
          </a:p>
        </p:txBody>
      </p:sp>
      <p:sp>
        <p:nvSpPr>
          <p:cNvPr id="3138" name="Rectangle 66"/>
          <p:cNvSpPr>
            <a:spLocks noGrp="1" noChangeArrowheads="1"/>
          </p:cNvSpPr>
          <p:nvPr>
            <p:ph type="ftr" sz="quarter" idx="3"/>
          </p:nvPr>
        </p:nvSpPr>
        <p:spPr/>
        <p:txBody>
          <a:bodyPr/>
          <a:lstStyle>
            <a:lvl1pPr>
              <a:defRPr/>
            </a:lvl1pPr>
          </a:lstStyle>
          <a:p>
            <a:endParaRPr lang="en-US"/>
          </a:p>
        </p:txBody>
      </p:sp>
      <p:sp>
        <p:nvSpPr>
          <p:cNvPr id="3139" name="Rectangle 67"/>
          <p:cNvSpPr>
            <a:spLocks noGrp="1" noChangeArrowheads="1"/>
          </p:cNvSpPr>
          <p:nvPr>
            <p:ph type="sldNum" sz="quarter" idx="4"/>
          </p:nvPr>
        </p:nvSpPr>
        <p:spPr>
          <a:xfrm>
            <a:off x="6553200" y="6248400"/>
            <a:ext cx="1905000" cy="457200"/>
          </a:xfrm>
          <a:noFill/>
        </p:spPr>
        <p:txBody>
          <a:bodyPr anchor="b" anchorCtr="0"/>
          <a:lstStyle>
            <a:lvl1pPr>
              <a:defRPr>
                <a:solidFill>
                  <a:schemeClr val="tx1"/>
                </a:solidFill>
              </a:defRPr>
            </a:lvl1pPr>
          </a:lstStyle>
          <a:p>
            <a:fld id="{2CB60342-FD55-4F5B-85B1-CFEF3089E35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38228F-4496-4307-8EF6-18A2038285D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1488" y="284163"/>
            <a:ext cx="2044700" cy="58118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84163"/>
            <a:ext cx="5983288"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F0BCA39-55BD-4C6A-8547-F10B3C67721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3788" y="28416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050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8216900" y="6248400"/>
            <a:ext cx="533400" cy="609600"/>
          </a:xfrm>
        </p:spPr>
        <p:txBody>
          <a:bodyPr/>
          <a:lstStyle>
            <a:lvl1pPr>
              <a:defRPr/>
            </a:lvl1pPr>
          </a:lstStyle>
          <a:p>
            <a:fld id="{026A58A3-CC75-4013-9396-7FD21CD79316}"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093788" y="28416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050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05000"/>
            <a:ext cx="3810000" cy="41910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8216900" y="6248400"/>
            <a:ext cx="533400" cy="609600"/>
          </a:xfrm>
        </p:spPr>
        <p:txBody>
          <a:bodyPr/>
          <a:lstStyle>
            <a:lvl1pPr>
              <a:defRPr/>
            </a:lvl1pPr>
          </a:lstStyle>
          <a:p>
            <a:fld id="{20E8BFB3-FD2A-4B66-94CB-33D5F86D7454}"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93788" y="284163"/>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05000"/>
            <a:ext cx="3810000" cy="4191000"/>
          </a:xfrm>
        </p:spPr>
        <p:txBody>
          <a:bodyPr/>
          <a:lstStyle/>
          <a:p>
            <a:endParaRPr lang="en-US"/>
          </a:p>
        </p:txBody>
      </p:sp>
      <p:sp>
        <p:nvSpPr>
          <p:cNvPr id="4" name="Text Placeholder 3"/>
          <p:cNvSpPr>
            <a:spLocks noGrp="1"/>
          </p:cNvSpPr>
          <p:nvPr>
            <p:ph type="body" sz="half" idx="2"/>
          </p:nvPr>
        </p:nvSpPr>
        <p:spPr>
          <a:xfrm>
            <a:off x="4648200" y="19050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8216900" y="6248400"/>
            <a:ext cx="533400" cy="609600"/>
          </a:xfrm>
        </p:spPr>
        <p:txBody>
          <a:bodyPr/>
          <a:lstStyle>
            <a:lvl1pPr>
              <a:defRPr/>
            </a:lvl1pPr>
          </a:lstStyle>
          <a:p>
            <a:fld id="{A6A70527-7469-419E-80D1-1AE525FCCC1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553457-3884-45EB-8628-6610FBCE60C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7ACC8B1-A348-4A19-B305-E5558C4FE9D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050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1BCA941-C781-41D5-9AF8-01F02BFA19C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8ADCB4A-64D6-4118-87DA-22F8B7FD6DB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C66D52B-CF8C-49B9-BD62-B07E92D74C2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97B75C8-0C0E-46C6-80A7-A189CF9A828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8CE9F07-066D-4C20-8F6D-89B2BCC80B0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7750EF6-1C3F-4269-B182-3F5D4A387FD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tile tx="0" ty="0" sx="100000" sy="100000" flip="none" algn="tl"/>
        </a:blipFill>
        <a:effectLst/>
      </p:bgPr>
    </p:bg>
    <p:spTree>
      <p:nvGrpSpPr>
        <p:cNvPr id="1" name=""/>
        <p:cNvGrpSpPr/>
        <p:nvPr/>
      </p:nvGrpSpPr>
      <p:grpSpPr>
        <a:xfrm>
          <a:off x="0" y="0"/>
          <a:ext cx="0" cy="0"/>
          <a:chOff x="0" y="0"/>
          <a:chExt cx="0" cy="0"/>
        </a:xfrm>
      </p:grpSpPr>
      <p:sp>
        <p:nvSpPr>
          <p:cNvPr id="2106" name="Rectangle 58" descr="Large confetti"/>
          <p:cNvSpPr>
            <a:spLocks noGrp="1" noChangeArrowheads="1"/>
          </p:cNvSpPr>
          <p:nvPr>
            <p:ph type="title"/>
          </p:nvPr>
        </p:nvSpPr>
        <p:spPr bwMode="auto">
          <a:xfrm>
            <a:off x="1093788" y="284163"/>
            <a:ext cx="77724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07" name="Rectangle 59"/>
          <p:cNvSpPr>
            <a:spLocks noGrp="1" noChangeArrowheads="1"/>
          </p:cNvSpPr>
          <p:nvPr>
            <p:ph type="body" idx="1"/>
          </p:nvPr>
        </p:nvSpPr>
        <p:spPr bwMode="auto">
          <a:xfrm>
            <a:off x="685800" y="1905000"/>
            <a:ext cx="77724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08" name="Rectangle 60"/>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2109" name="Rectangle 6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2114" name="Rectangle 66"/>
          <p:cNvSpPr>
            <a:spLocks noChangeArrowheads="1"/>
          </p:cNvSpPr>
          <p:nvPr/>
        </p:nvSpPr>
        <p:spPr bwMode="auto">
          <a:xfrm>
            <a:off x="0" y="1512888"/>
            <a:ext cx="8458200" cy="87312"/>
          </a:xfrm>
          <a:prstGeom prst="rect">
            <a:avLst/>
          </a:prstGeom>
          <a:solidFill>
            <a:schemeClr val="bg2"/>
          </a:solidFill>
          <a:ln w="9525">
            <a:noFill/>
            <a:miter lim="800000"/>
            <a:headEnd/>
            <a:tailEnd/>
          </a:ln>
          <a:effectLst/>
        </p:spPr>
        <p:txBody>
          <a:bodyPr wrap="none" anchor="ctr"/>
          <a:lstStyle/>
          <a:p>
            <a:pPr algn="ctr"/>
            <a:endParaRPr kumimoji="1" lang="en-US"/>
          </a:p>
        </p:txBody>
      </p:sp>
      <p:sp>
        <p:nvSpPr>
          <p:cNvPr id="2115" name="Rectangle 67" descr="Large confetti"/>
          <p:cNvSpPr>
            <a:spLocks noChangeArrowheads="1"/>
          </p:cNvSpPr>
          <p:nvPr/>
        </p:nvSpPr>
        <p:spPr bwMode="ltGray">
          <a:xfrm>
            <a:off x="247650" y="0"/>
            <a:ext cx="793750" cy="1841500"/>
          </a:xfrm>
          <a:prstGeom prst="rect">
            <a:avLst/>
          </a:prstGeom>
          <a:pattFill prst="lgConfetti">
            <a:fgClr>
              <a:schemeClr val="accent2"/>
            </a:fgClr>
            <a:bgClr>
              <a:schemeClr val="folHlink"/>
            </a:bgClr>
          </a:pattFill>
          <a:ln w="9525">
            <a:noFill/>
            <a:miter lim="800000"/>
            <a:headEnd/>
            <a:tailEnd/>
          </a:ln>
          <a:effectLst/>
        </p:spPr>
        <p:txBody>
          <a:bodyPr wrap="none" anchor="ctr"/>
          <a:lstStyle/>
          <a:p>
            <a:pPr algn="ctr"/>
            <a:endParaRPr kumimoji="1" lang="en-US"/>
          </a:p>
        </p:txBody>
      </p:sp>
      <p:sp>
        <p:nvSpPr>
          <p:cNvPr id="2116" name="Rectangle 68"/>
          <p:cNvSpPr>
            <a:spLocks noChangeArrowheads="1"/>
          </p:cNvSpPr>
          <p:nvPr/>
        </p:nvSpPr>
        <p:spPr bwMode="auto">
          <a:xfrm>
            <a:off x="7067550" y="6553200"/>
            <a:ext cx="2076450" cy="79375"/>
          </a:xfrm>
          <a:prstGeom prst="rect">
            <a:avLst/>
          </a:prstGeom>
          <a:solidFill>
            <a:schemeClr val="bg2"/>
          </a:solidFill>
          <a:ln w="9525">
            <a:noFill/>
            <a:miter lim="800000"/>
            <a:headEnd/>
            <a:tailEnd/>
          </a:ln>
          <a:effectLst/>
        </p:spPr>
        <p:txBody>
          <a:bodyPr wrap="none" anchor="ctr"/>
          <a:lstStyle/>
          <a:p>
            <a:pPr algn="ctr"/>
            <a:endParaRPr kumimoji="1" lang="en-US"/>
          </a:p>
        </p:txBody>
      </p:sp>
      <p:sp>
        <p:nvSpPr>
          <p:cNvPr id="2110" name="Rectangle 62" descr="Large confetti"/>
          <p:cNvSpPr>
            <a:spLocks noGrp="1" noChangeArrowheads="1"/>
          </p:cNvSpPr>
          <p:nvPr>
            <p:ph type="sldNum" sz="quarter" idx="4"/>
          </p:nvPr>
        </p:nvSpPr>
        <p:spPr bwMode="auto">
          <a:xfrm>
            <a:off x="8216900" y="6248400"/>
            <a:ext cx="533400" cy="609600"/>
          </a:xfrm>
          <a:prstGeom prst="rect">
            <a:avLst/>
          </a:prstGeom>
          <a:pattFill prst="lgConfetti">
            <a:fgClr>
              <a:schemeClr val="accent2"/>
            </a:fgClr>
            <a:bgClr>
              <a:schemeClr val="folHlink"/>
            </a:bgClr>
          </a:pattFill>
          <a:ln w="9525">
            <a:noFill/>
            <a:miter lim="800000"/>
            <a:headEnd/>
            <a:tailEnd/>
          </a:ln>
          <a:effectLst/>
        </p:spPr>
        <p:txBody>
          <a:bodyPr vert="horz" wrap="square" lIns="91440" tIns="45720" rIns="91440" bIns="45720" numCol="1" anchor="ctr" anchorCtr="1" compatLnSpc="1">
            <a:prstTxWarp prst="textNoShape">
              <a:avLst/>
            </a:prstTxWarp>
          </a:bodyPr>
          <a:lstStyle>
            <a:lvl1pPr algn="r">
              <a:defRPr sz="1400">
                <a:solidFill>
                  <a:schemeClr val="bg1"/>
                </a:solidFill>
              </a:defRPr>
            </a:lvl1pPr>
          </a:lstStyle>
          <a:p>
            <a:fld id="{7FD297AC-EEED-47CA-8D03-207D0C8D7D0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charset="0"/>
        </a:defRPr>
      </a:lvl2pPr>
      <a:lvl3pPr algn="l" rtl="0" fontAlgn="base">
        <a:spcBef>
          <a:spcPct val="0"/>
        </a:spcBef>
        <a:spcAft>
          <a:spcPct val="0"/>
        </a:spcAft>
        <a:defRPr sz="4400">
          <a:solidFill>
            <a:schemeClr val="tx2"/>
          </a:solidFill>
          <a:latin typeface="Times New Roman" charset="0"/>
        </a:defRPr>
      </a:lvl3pPr>
      <a:lvl4pPr algn="l" rtl="0" fontAlgn="base">
        <a:spcBef>
          <a:spcPct val="0"/>
        </a:spcBef>
        <a:spcAft>
          <a:spcPct val="0"/>
        </a:spcAft>
        <a:defRPr sz="4400">
          <a:solidFill>
            <a:schemeClr val="tx2"/>
          </a:solidFill>
          <a:latin typeface="Times New Roman" charset="0"/>
        </a:defRPr>
      </a:lvl4pPr>
      <a:lvl5pPr algn="l" rtl="0" fontAlgn="base">
        <a:spcBef>
          <a:spcPct val="0"/>
        </a:spcBef>
        <a:spcAft>
          <a:spcPct val="0"/>
        </a:spcAft>
        <a:defRPr sz="4400">
          <a:solidFill>
            <a:schemeClr val="tx2"/>
          </a:solidFill>
          <a:latin typeface="Times New Roman" charset="0"/>
        </a:defRPr>
      </a:lvl5pPr>
      <a:lvl6pPr marL="457200" algn="l" rtl="0" fontAlgn="base">
        <a:spcBef>
          <a:spcPct val="0"/>
        </a:spcBef>
        <a:spcAft>
          <a:spcPct val="0"/>
        </a:spcAft>
        <a:defRPr sz="4400">
          <a:solidFill>
            <a:schemeClr val="tx2"/>
          </a:solidFill>
          <a:latin typeface="Times New Roman" charset="0"/>
        </a:defRPr>
      </a:lvl6pPr>
      <a:lvl7pPr marL="914400" algn="l" rtl="0" fontAlgn="base">
        <a:spcBef>
          <a:spcPct val="0"/>
        </a:spcBef>
        <a:spcAft>
          <a:spcPct val="0"/>
        </a:spcAft>
        <a:defRPr sz="4400">
          <a:solidFill>
            <a:schemeClr val="tx2"/>
          </a:solidFill>
          <a:latin typeface="Times New Roman" charset="0"/>
        </a:defRPr>
      </a:lvl7pPr>
      <a:lvl8pPr marL="1371600" algn="l" rtl="0" fontAlgn="base">
        <a:spcBef>
          <a:spcPct val="0"/>
        </a:spcBef>
        <a:spcAft>
          <a:spcPct val="0"/>
        </a:spcAft>
        <a:defRPr sz="4400">
          <a:solidFill>
            <a:schemeClr val="tx2"/>
          </a:solidFill>
          <a:latin typeface="Times New Roman" charset="0"/>
        </a:defRPr>
      </a:lvl8pPr>
      <a:lvl9pPr marL="1828800" algn="l"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SzPct val="85000"/>
        <a:buBlip>
          <a:blip r:embed="rId17"/>
        </a:buBlip>
        <a:defRPr sz="3200">
          <a:solidFill>
            <a:schemeClr val="tx1"/>
          </a:solidFill>
          <a:latin typeface="+mn-lt"/>
          <a:ea typeface="+mn-ea"/>
          <a:cs typeface="+mn-cs"/>
        </a:defRPr>
      </a:lvl1pPr>
      <a:lvl2pPr marL="742950" indent="-285750" algn="l" rtl="0" fontAlgn="base">
        <a:spcBef>
          <a:spcPct val="20000"/>
        </a:spcBef>
        <a:spcAft>
          <a:spcPct val="0"/>
        </a:spcAft>
        <a:buClr>
          <a:schemeClr val="bg2"/>
        </a:buClr>
        <a:buSzPct val="70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SzPct val="7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SzPct val="70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descr="Large confetti"/>
          <p:cNvSpPr>
            <a:spLocks noGrp="1" noChangeArrowheads="1"/>
          </p:cNvSpPr>
          <p:nvPr>
            <p:ph type="ctrTitle"/>
          </p:nvPr>
        </p:nvSpPr>
        <p:spPr/>
        <p:txBody>
          <a:bodyPr/>
          <a:lstStyle/>
          <a:p>
            <a:r>
              <a:rPr lang="en-US" dirty="0" smtClean="0"/>
              <a:t>Western Civilization to 1500</a:t>
            </a:r>
            <a:endParaRPr lang="en-US" dirty="0"/>
          </a:p>
        </p:txBody>
      </p:sp>
      <p:sp>
        <p:nvSpPr>
          <p:cNvPr id="23555" name="Rectangle 3"/>
          <p:cNvSpPr>
            <a:spLocks noGrp="1" noChangeArrowheads="1"/>
          </p:cNvSpPr>
          <p:nvPr>
            <p:ph type="subTitle" idx="1"/>
          </p:nvPr>
        </p:nvSpPr>
        <p:spPr/>
        <p:txBody>
          <a:bodyPr/>
          <a:lstStyle/>
          <a:p>
            <a:r>
              <a:rPr lang="en-US" dirty="0" smtClean="0"/>
              <a:t>Lecture 12: </a:t>
            </a:r>
            <a:r>
              <a:rPr lang="en-US" dirty="0" smtClean="0"/>
              <a:t>Greek </a:t>
            </a:r>
            <a:r>
              <a:rPr lang="en-US" smtClean="0"/>
              <a:t>Culture: Lyric </a:t>
            </a:r>
            <a:r>
              <a:rPr lang="en-US" dirty="0" smtClean="0"/>
              <a:t>Poetry and History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descr="Large confetti"/>
          <p:cNvSpPr>
            <a:spLocks noGrp="1" noChangeArrowheads="1"/>
          </p:cNvSpPr>
          <p:nvPr>
            <p:ph type="title"/>
          </p:nvPr>
        </p:nvSpPr>
        <p:spPr/>
        <p:txBody>
          <a:bodyPr/>
          <a:lstStyle/>
          <a:p>
            <a:r>
              <a:rPr lang="en-US" dirty="0" smtClean="0"/>
              <a:t>Hesiod (fl. 700 B.C.)</a:t>
            </a:r>
            <a:endParaRPr lang="en-US" dirty="0"/>
          </a:p>
        </p:txBody>
      </p:sp>
      <p:sp>
        <p:nvSpPr>
          <p:cNvPr id="49155" name="Rectangle 3"/>
          <p:cNvSpPr>
            <a:spLocks noGrp="1" noChangeArrowheads="1"/>
          </p:cNvSpPr>
          <p:nvPr>
            <p:ph type="body" idx="1"/>
          </p:nvPr>
        </p:nvSpPr>
        <p:spPr/>
        <p:txBody>
          <a:bodyPr/>
          <a:lstStyle/>
          <a:p>
            <a:r>
              <a:rPr lang="en-US" dirty="0" smtClean="0"/>
              <a:t>First major literary figure after Homer</a:t>
            </a:r>
          </a:p>
          <a:p>
            <a:r>
              <a:rPr lang="en-US" i="1" dirty="0" err="1" smtClean="0"/>
              <a:t>Theogony</a:t>
            </a:r>
            <a:r>
              <a:rPr lang="en-US" dirty="0" smtClean="0"/>
              <a:t>—important source for Greek mythology</a:t>
            </a:r>
          </a:p>
          <a:p>
            <a:r>
              <a:rPr lang="en-US" i="1" dirty="0" smtClean="0"/>
              <a:t>Works and Days</a:t>
            </a:r>
            <a:endParaRPr lang="en-US" dirty="0"/>
          </a:p>
          <a:p>
            <a:pPr lvl="1"/>
            <a:r>
              <a:rPr lang="en-US" dirty="0" smtClean="0"/>
              <a:t>Description of agricultural life</a:t>
            </a:r>
          </a:p>
          <a:p>
            <a:pPr lvl="1"/>
            <a:r>
              <a:rPr lang="en-US" dirty="0" smtClean="0"/>
              <a:t>Importance of the gods</a:t>
            </a:r>
          </a:p>
          <a:p>
            <a:pPr lvl="1"/>
            <a:r>
              <a:rPr lang="en-US" dirty="0" smtClean="0"/>
              <a:t>Value of work</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fade">
                                      <p:cBhvr>
                                        <p:cTn id="7" dur="2000"/>
                                        <p:tgtEl>
                                          <p:spTgt spid="491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fade">
                                      <p:cBhvr>
                                        <p:cTn id="12" dur="2000"/>
                                        <p:tgtEl>
                                          <p:spTgt spid="491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fade">
                                      <p:cBhvr>
                                        <p:cTn id="17" dur="2000"/>
                                        <p:tgtEl>
                                          <p:spTgt spid="4915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9155">
                                            <p:txEl>
                                              <p:pRg st="3" end="3"/>
                                            </p:txEl>
                                          </p:spTgt>
                                        </p:tgtEl>
                                        <p:attrNameLst>
                                          <p:attrName>style.visibility</p:attrName>
                                        </p:attrNameLst>
                                      </p:cBhvr>
                                      <p:to>
                                        <p:strVal val="visible"/>
                                      </p:to>
                                    </p:set>
                                    <p:animEffect transition="in" filter="fade">
                                      <p:cBhvr>
                                        <p:cTn id="20" dur="2000"/>
                                        <p:tgtEl>
                                          <p:spTgt spid="49155">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9155">
                                            <p:txEl>
                                              <p:pRg st="4" end="4"/>
                                            </p:txEl>
                                          </p:spTgt>
                                        </p:tgtEl>
                                        <p:attrNameLst>
                                          <p:attrName>style.visibility</p:attrName>
                                        </p:attrNameLst>
                                      </p:cBhvr>
                                      <p:to>
                                        <p:strVal val="visible"/>
                                      </p:to>
                                    </p:set>
                                    <p:animEffect transition="in" filter="fade">
                                      <p:cBhvr>
                                        <p:cTn id="23" dur="2000"/>
                                        <p:tgtEl>
                                          <p:spTgt spid="49155">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9155">
                                            <p:txEl>
                                              <p:pRg st="5" end="5"/>
                                            </p:txEl>
                                          </p:spTgt>
                                        </p:tgtEl>
                                        <p:attrNameLst>
                                          <p:attrName>style.visibility</p:attrName>
                                        </p:attrNameLst>
                                      </p:cBhvr>
                                      <p:to>
                                        <p:strVal val="visible"/>
                                      </p:to>
                                    </p:set>
                                    <p:animEffect transition="in" filter="fade">
                                      <p:cBhvr>
                                        <p:cTn id="26" dur="2000"/>
                                        <p:tgtEl>
                                          <p:spTgt spid="491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Lyric Poetry</a:t>
            </a:r>
            <a:endParaRPr lang="en-US" dirty="0"/>
          </a:p>
        </p:txBody>
      </p:sp>
      <p:sp>
        <p:nvSpPr>
          <p:cNvPr id="3" name="Content Placeholder 2"/>
          <p:cNvSpPr>
            <a:spLocks noGrp="1"/>
          </p:cNvSpPr>
          <p:nvPr>
            <p:ph idx="1"/>
          </p:nvPr>
        </p:nvSpPr>
        <p:spPr/>
        <p:txBody>
          <a:bodyPr/>
          <a:lstStyle/>
          <a:p>
            <a:r>
              <a:rPr lang="en-US" dirty="0" smtClean="0"/>
              <a:t>Development of the 7</a:t>
            </a:r>
            <a:r>
              <a:rPr lang="en-US" baseline="30000" dirty="0" smtClean="0"/>
              <a:t>th</a:t>
            </a:r>
            <a:r>
              <a:rPr lang="en-US" dirty="0" smtClean="0"/>
              <a:t> century B.C.</a:t>
            </a:r>
          </a:p>
          <a:p>
            <a:r>
              <a:rPr lang="en-US" i="1" dirty="0" smtClean="0"/>
              <a:t>Lyric</a:t>
            </a:r>
            <a:r>
              <a:rPr lang="en-US" dirty="0" smtClean="0"/>
              <a:t>: to be sung with lyre’s accompaniment (</a:t>
            </a:r>
            <a:r>
              <a:rPr lang="en-US" i="1" dirty="0" smtClean="0"/>
              <a:t>orig.</a:t>
            </a:r>
            <a:r>
              <a:rPr lang="en-US" dirty="0" smtClean="0"/>
              <a:t>)</a:t>
            </a:r>
          </a:p>
          <a:p>
            <a:r>
              <a:rPr lang="en-US" dirty="0" smtClean="0"/>
              <a:t>Later, broader meaning</a:t>
            </a:r>
          </a:p>
          <a:p>
            <a:pPr lvl="1"/>
            <a:r>
              <a:rPr lang="en-US" dirty="0" smtClean="0"/>
              <a:t>Short poem</a:t>
            </a:r>
          </a:p>
          <a:p>
            <a:pPr lvl="1"/>
            <a:r>
              <a:rPr lang="en-US" dirty="0" smtClean="0"/>
              <a:t>Variety of meters</a:t>
            </a:r>
          </a:p>
          <a:p>
            <a:pPr lvl="1"/>
            <a:r>
              <a:rPr lang="en-US" dirty="0" smtClean="0"/>
              <a:t>Stresses author’s personal voice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Sappho (fl. 600 B.C.)</a:t>
            </a:r>
            <a:endParaRPr lang="en-US" dirty="0"/>
          </a:p>
        </p:txBody>
      </p:sp>
      <p:sp>
        <p:nvSpPr>
          <p:cNvPr id="3" name="Content Placeholder 2"/>
          <p:cNvSpPr>
            <a:spLocks noGrp="1"/>
          </p:cNvSpPr>
          <p:nvPr>
            <p:ph idx="1"/>
          </p:nvPr>
        </p:nvSpPr>
        <p:spPr/>
        <p:txBody>
          <a:bodyPr/>
          <a:lstStyle/>
          <a:p>
            <a:r>
              <a:rPr lang="en-US" dirty="0" smtClean="0"/>
              <a:t>Greatest Greek lyric poet: “Tenth Muse”</a:t>
            </a:r>
          </a:p>
          <a:p>
            <a:r>
              <a:rPr lang="en-US" dirty="0" smtClean="0"/>
              <a:t>Large output survives only in fragments</a:t>
            </a:r>
          </a:p>
          <a:p>
            <a:r>
              <a:rPr lang="en-US" dirty="0" smtClean="0"/>
              <a:t>Intense speculation about her personal life</a:t>
            </a:r>
          </a:p>
          <a:p>
            <a:pPr lvl="1"/>
            <a:r>
              <a:rPr lang="en-US" dirty="0" smtClean="0"/>
              <a:t>Rarity of female authors</a:t>
            </a:r>
          </a:p>
          <a:p>
            <a:pPr lvl="1"/>
            <a:r>
              <a:rPr lang="en-US" dirty="0" smtClean="0"/>
              <a:t>Erotic nature of work</a:t>
            </a:r>
          </a:p>
          <a:p>
            <a:pPr lvl="1"/>
            <a:r>
              <a:rPr lang="en-US" dirty="0" smtClean="0"/>
              <a:t>Was she a “lesbian”?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Pindar (518-438 B.C.)</a:t>
            </a:r>
            <a:endParaRPr lang="en-US" dirty="0"/>
          </a:p>
        </p:txBody>
      </p:sp>
      <p:sp>
        <p:nvSpPr>
          <p:cNvPr id="3" name="Content Placeholder 2"/>
          <p:cNvSpPr>
            <a:spLocks noGrp="1"/>
          </p:cNvSpPr>
          <p:nvPr>
            <p:ph idx="1"/>
          </p:nvPr>
        </p:nvSpPr>
        <p:spPr/>
        <p:txBody>
          <a:bodyPr/>
          <a:lstStyle/>
          <a:p>
            <a:r>
              <a:rPr lang="en-US" i="1" dirty="0" smtClean="0"/>
              <a:t>Choral lyrics</a:t>
            </a:r>
            <a:r>
              <a:rPr lang="en-US" dirty="0" smtClean="0"/>
              <a:t>: poems performed at public gatherings (e.g., wedding songs, hymns)</a:t>
            </a:r>
          </a:p>
          <a:p>
            <a:r>
              <a:rPr lang="en-US" i="1" dirty="0" smtClean="0"/>
              <a:t>Victory odes</a:t>
            </a:r>
            <a:r>
              <a:rPr lang="en-US" dirty="0" smtClean="0"/>
              <a:t>: commemorate an athlete’s victory in competition</a:t>
            </a:r>
          </a:p>
          <a:p>
            <a:r>
              <a:rPr lang="en-US" dirty="0" smtClean="0"/>
              <a:t>Components of odes</a:t>
            </a:r>
          </a:p>
          <a:p>
            <a:pPr lvl="1"/>
            <a:r>
              <a:rPr lang="en-US" dirty="0" smtClean="0"/>
              <a:t>Athlete and victory</a:t>
            </a:r>
          </a:p>
          <a:p>
            <a:pPr lvl="1"/>
            <a:r>
              <a:rPr lang="en-US" dirty="0" smtClean="0"/>
              <a:t>Mythology</a:t>
            </a:r>
          </a:p>
          <a:p>
            <a:pPr lvl="1"/>
            <a:r>
              <a:rPr lang="en-US" dirty="0" smtClean="0"/>
              <a:t>Wisdom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The First Historians</a:t>
            </a:r>
          </a:p>
        </p:txBody>
      </p:sp>
      <p:sp>
        <p:nvSpPr>
          <p:cNvPr id="28675" name="Rectangle 3"/>
          <p:cNvSpPr>
            <a:spLocks noGrp="1" noChangeArrowheads="1"/>
          </p:cNvSpPr>
          <p:nvPr>
            <p:ph type="body" idx="1"/>
          </p:nvPr>
        </p:nvSpPr>
        <p:spPr/>
        <p:txBody>
          <a:bodyPr/>
          <a:lstStyle/>
          <a:p>
            <a:r>
              <a:rPr lang="en-US" i="1" dirty="0" err="1"/>
              <a:t>Historia</a:t>
            </a:r>
            <a:r>
              <a:rPr lang="en-US" dirty="0"/>
              <a:t> – “researches”</a:t>
            </a:r>
            <a:endParaRPr lang="en-US" i="1" dirty="0"/>
          </a:p>
          <a:p>
            <a:r>
              <a:rPr lang="en-US" dirty="0"/>
              <a:t>Herodotus (c. 484 – c. 425)</a:t>
            </a:r>
          </a:p>
          <a:p>
            <a:pPr lvl="1"/>
            <a:r>
              <a:rPr lang="en-US" dirty="0"/>
              <a:t>“Father of History”</a:t>
            </a:r>
          </a:p>
          <a:p>
            <a:pPr lvl="1"/>
            <a:r>
              <a:rPr lang="en-US" dirty="0"/>
              <a:t>Recounted the Persian Wars and </a:t>
            </a:r>
            <a:r>
              <a:rPr lang="en-US" dirty="0" smtClean="0"/>
              <a:t>background</a:t>
            </a:r>
          </a:p>
          <a:p>
            <a:pPr lvl="2"/>
            <a:r>
              <a:rPr lang="en-US" dirty="0" smtClean="0"/>
              <a:t>Role of Croesus of Lydia</a:t>
            </a:r>
          </a:p>
          <a:p>
            <a:pPr lvl="2"/>
            <a:r>
              <a:rPr lang="en-US" dirty="0" smtClean="0"/>
              <a:t>Battles of Thermopylae, Salamis, Plataea</a:t>
            </a:r>
            <a:endParaRPr lang="en-US" dirty="0"/>
          </a:p>
          <a:p>
            <a:pPr lvl="1"/>
            <a:r>
              <a:rPr lang="en-US" dirty="0"/>
              <a:t>Records myths and hearsay, but is critical of 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fade">
                                      <p:cBhvr>
                                        <p:cTn id="7" dur="2000"/>
                                        <p:tgtEl>
                                          <p:spTgt spid="28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fade">
                                      <p:cBhvr>
                                        <p:cTn id="12" dur="2000"/>
                                        <p:tgtEl>
                                          <p:spTgt spid="28675">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animEffect transition="in" filter="fade">
                                      <p:cBhvr>
                                        <p:cTn id="15" dur="2000"/>
                                        <p:tgtEl>
                                          <p:spTgt spid="2867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8675">
                                            <p:txEl>
                                              <p:pRg st="3" end="3"/>
                                            </p:txEl>
                                          </p:spTgt>
                                        </p:tgtEl>
                                        <p:attrNameLst>
                                          <p:attrName>style.visibility</p:attrName>
                                        </p:attrNameLst>
                                      </p:cBhvr>
                                      <p:to>
                                        <p:strVal val="visible"/>
                                      </p:to>
                                    </p:set>
                                    <p:animEffect transition="in" filter="fade">
                                      <p:cBhvr>
                                        <p:cTn id="18" dur="2000"/>
                                        <p:tgtEl>
                                          <p:spTgt spid="28675">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8675">
                                            <p:txEl>
                                              <p:pRg st="4" end="4"/>
                                            </p:txEl>
                                          </p:spTgt>
                                        </p:tgtEl>
                                        <p:attrNameLst>
                                          <p:attrName>style.visibility</p:attrName>
                                        </p:attrNameLst>
                                      </p:cBhvr>
                                      <p:to>
                                        <p:strVal val="visible"/>
                                      </p:to>
                                    </p:set>
                                    <p:animEffect transition="in" filter="fade">
                                      <p:cBhvr>
                                        <p:cTn id="21" dur="2000"/>
                                        <p:tgtEl>
                                          <p:spTgt spid="28675">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8675">
                                            <p:txEl>
                                              <p:pRg st="5" end="5"/>
                                            </p:txEl>
                                          </p:spTgt>
                                        </p:tgtEl>
                                        <p:attrNameLst>
                                          <p:attrName>style.visibility</p:attrName>
                                        </p:attrNameLst>
                                      </p:cBhvr>
                                      <p:to>
                                        <p:strVal val="visible"/>
                                      </p:to>
                                    </p:set>
                                    <p:animEffect transition="in" filter="fade">
                                      <p:cBhvr>
                                        <p:cTn id="24" dur="2000"/>
                                        <p:tgtEl>
                                          <p:spTgt spid="28675">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8675">
                                            <p:txEl>
                                              <p:pRg st="6" end="6"/>
                                            </p:txEl>
                                          </p:spTgt>
                                        </p:tgtEl>
                                        <p:attrNameLst>
                                          <p:attrName>style.visibility</p:attrName>
                                        </p:attrNameLst>
                                      </p:cBhvr>
                                      <p:to>
                                        <p:strVal val="visible"/>
                                      </p:to>
                                    </p:set>
                                    <p:animEffect transition="in" filter="fade">
                                      <p:cBhvr>
                                        <p:cTn id="27" dur="2000"/>
                                        <p:tgtEl>
                                          <p:spTgt spid="286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The First Historians (2)</a:t>
            </a:r>
          </a:p>
        </p:txBody>
      </p:sp>
      <p:sp>
        <p:nvSpPr>
          <p:cNvPr id="29699" name="Rectangle 3"/>
          <p:cNvSpPr>
            <a:spLocks noGrp="1" noChangeArrowheads="1"/>
          </p:cNvSpPr>
          <p:nvPr>
            <p:ph type="body" idx="1"/>
          </p:nvPr>
        </p:nvSpPr>
        <p:spPr/>
        <p:txBody>
          <a:bodyPr/>
          <a:lstStyle/>
          <a:p>
            <a:r>
              <a:rPr lang="en-US" dirty="0"/>
              <a:t>Thucydides (c. 460 – c. 400)</a:t>
            </a:r>
          </a:p>
          <a:p>
            <a:pPr lvl="1"/>
            <a:r>
              <a:rPr lang="en-US" dirty="0"/>
              <a:t>Greatest ancient </a:t>
            </a:r>
            <a:r>
              <a:rPr lang="en-US" dirty="0" smtClean="0"/>
              <a:t>historian?</a:t>
            </a:r>
            <a:endParaRPr lang="en-US" dirty="0"/>
          </a:p>
          <a:p>
            <a:pPr lvl="1"/>
            <a:r>
              <a:rPr lang="en-US" dirty="0"/>
              <a:t>Covered the Peloponnesian </a:t>
            </a:r>
            <a:r>
              <a:rPr lang="en-US" dirty="0" smtClean="0"/>
              <a:t>War (to 411)</a:t>
            </a:r>
            <a:endParaRPr lang="en-US" dirty="0"/>
          </a:p>
          <a:p>
            <a:pPr lvl="1"/>
            <a:r>
              <a:rPr lang="en-US" dirty="0" smtClean="0"/>
              <a:t>Secular </a:t>
            </a:r>
            <a:r>
              <a:rPr lang="en-US" dirty="0"/>
              <a:t>view of history and causes</a:t>
            </a:r>
          </a:p>
          <a:p>
            <a:r>
              <a:rPr lang="en-US" dirty="0" smtClean="0"/>
              <a:t>Xenophon (c. 430-354)</a:t>
            </a:r>
          </a:p>
          <a:p>
            <a:pPr lvl="1"/>
            <a:r>
              <a:rPr lang="en-US" dirty="0" smtClean="0"/>
              <a:t>Picked up where Thucydides left off</a:t>
            </a:r>
          </a:p>
          <a:p>
            <a:pPr lvl="1"/>
            <a:r>
              <a:rPr lang="en-US" dirty="0" smtClean="0"/>
              <a:t>The</a:t>
            </a:r>
            <a:r>
              <a:rPr lang="en-US" dirty="0"/>
              <a:t> </a:t>
            </a:r>
            <a:r>
              <a:rPr lang="en-US" dirty="0" smtClean="0"/>
              <a:t>“March to the Sea” (401 B.C.)</a:t>
            </a: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 calcmode="lin" valueType="num">
                                      <p:cBhvr additive="base">
                                        <p:cTn id="19" dur="5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9699">
                                            <p:txEl>
                                              <p:pRg st="3" end="3"/>
                                            </p:txEl>
                                          </p:spTgt>
                                        </p:tgtEl>
                                        <p:attrNameLst>
                                          <p:attrName>style.visibility</p:attrName>
                                        </p:attrNameLst>
                                      </p:cBhvr>
                                      <p:to>
                                        <p:strVal val="visible"/>
                                      </p:to>
                                    </p:set>
                                    <p:anim calcmode="lin" valueType="num">
                                      <p:cBhvr additive="base">
                                        <p:cTn id="25" dur="500" fill="hold"/>
                                        <p:tgtEl>
                                          <p:spTgt spid="296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6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9699">
                                            <p:txEl>
                                              <p:pRg st="4" end="4"/>
                                            </p:txEl>
                                          </p:spTgt>
                                        </p:tgtEl>
                                        <p:attrNameLst>
                                          <p:attrName>style.visibility</p:attrName>
                                        </p:attrNameLst>
                                      </p:cBhvr>
                                      <p:to>
                                        <p:strVal val="visible"/>
                                      </p:to>
                                    </p:set>
                                    <p:anim calcmode="lin" valueType="num">
                                      <p:cBhvr additive="base">
                                        <p:cTn id="31" dur="500" fill="hold"/>
                                        <p:tgtEl>
                                          <p:spTgt spid="296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6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9699">
                                            <p:txEl>
                                              <p:pRg st="5" end="5"/>
                                            </p:txEl>
                                          </p:spTgt>
                                        </p:tgtEl>
                                        <p:attrNameLst>
                                          <p:attrName>style.visibility</p:attrName>
                                        </p:attrNameLst>
                                      </p:cBhvr>
                                      <p:to>
                                        <p:strVal val="visible"/>
                                      </p:to>
                                    </p:set>
                                    <p:anim calcmode="lin" valueType="num">
                                      <p:cBhvr additive="base">
                                        <p:cTn id="37" dur="500" fill="hold"/>
                                        <p:tgtEl>
                                          <p:spTgt spid="2969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96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9699">
                                            <p:txEl>
                                              <p:pRg st="6" end="6"/>
                                            </p:txEl>
                                          </p:spTgt>
                                        </p:tgtEl>
                                        <p:attrNameLst>
                                          <p:attrName>style.visibility</p:attrName>
                                        </p:attrNameLst>
                                      </p:cBhvr>
                                      <p:to>
                                        <p:strVal val="visible"/>
                                      </p:to>
                                    </p:set>
                                    <p:anim calcmode="lin" valueType="num">
                                      <p:cBhvr additive="base">
                                        <p:cTn id="43" dur="500" fill="hold"/>
                                        <p:tgtEl>
                                          <p:spTgt spid="2969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969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bldLvl="2" autoUpdateAnimBg="0"/>
    </p:bldLst>
  </p:timing>
</p:sld>
</file>

<file path=ppt/theme/theme1.xml><?xml version="1.0" encoding="utf-8"?>
<a:theme xmlns:a="http://schemas.openxmlformats.org/drawingml/2006/main" name="Ricepaper">
  <a:themeElements>
    <a:clrScheme name="Ricepaper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fontScheme name="Ricepaper">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Ricepaper 1">
        <a:dk1>
          <a:srgbClr val="9D9475"/>
        </a:dk1>
        <a:lt1>
          <a:srgbClr val="333333"/>
        </a:lt1>
        <a:dk2>
          <a:srgbClr val="333300"/>
        </a:dk2>
        <a:lt2>
          <a:srgbClr val="333333"/>
        </a:lt2>
        <a:accent1>
          <a:srgbClr val="B3C39F"/>
        </a:accent1>
        <a:accent2>
          <a:srgbClr val="DCD9CE"/>
        </a:accent2>
        <a:accent3>
          <a:srgbClr val="ADADAA"/>
        </a:accent3>
        <a:accent4>
          <a:srgbClr val="2A2A2A"/>
        </a:accent4>
        <a:accent5>
          <a:srgbClr val="D6DECD"/>
        </a:accent5>
        <a:accent6>
          <a:srgbClr val="C7C4BA"/>
        </a:accent6>
        <a:hlink>
          <a:srgbClr val="CC9900"/>
        </a:hlink>
        <a:folHlink>
          <a:srgbClr val="ADA68B"/>
        </a:folHlink>
      </a:clrScheme>
      <a:clrMap bg1="dk2" tx1="lt1" bg2="dk1" tx2="lt2" accent1="accent1" accent2="accent2" accent3="accent3" accent4="accent4" accent5="accent5" accent6="accent6" hlink="hlink" folHlink="folHlink"/>
    </a:extraClrScheme>
    <a:extraClrScheme>
      <a:clrScheme name="Ricepaper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clrMap bg1="lt1" tx1="dk1" bg2="lt2" tx2="dk2" accent1="accent1" accent2="accent2" accent3="accent3" accent4="accent4" accent5="accent5" accent6="accent6" hlink="hlink" folHlink="folHlink"/>
    </a:extraClrScheme>
    <a:extraClrScheme>
      <a:clrScheme name="Ricepaper 3">
        <a:dk1>
          <a:srgbClr val="000000"/>
        </a:dk1>
        <a:lt1>
          <a:srgbClr val="F8F8F8"/>
        </a:lt1>
        <a:dk2>
          <a:srgbClr val="333333"/>
        </a:dk2>
        <a:lt2>
          <a:srgbClr val="5F5F5F"/>
        </a:lt2>
        <a:accent1>
          <a:srgbClr val="DDDDDD"/>
        </a:accent1>
        <a:accent2>
          <a:srgbClr val="808080"/>
        </a:accent2>
        <a:accent3>
          <a:srgbClr val="FBFBFB"/>
        </a:accent3>
        <a:accent4>
          <a:srgbClr val="000000"/>
        </a:accent4>
        <a:accent5>
          <a:srgbClr val="EBEBEB"/>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icepaper 4">
        <a:dk1>
          <a:srgbClr val="00264C"/>
        </a:dk1>
        <a:lt1>
          <a:srgbClr val="FFFFFF"/>
        </a:lt1>
        <a:dk2>
          <a:srgbClr val="333333"/>
        </a:dk2>
        <a:lt2>
          <a:srgbClr val="2E697E"/>
        </a:lt2>
        <a:accent1>
          <a:srgbClr val="BAC8AA"/>
        </a:accent1>
        <a:accent2>
          <a:srgbClr val="6E9883"/>
        </a:accent2>
        <a:accent3>
          <a:srgbClr val="FFFFFF"/>
        </a:accent3>
        <a:accent4>
          <a:srgbClr val="001F40"/>
        </a:accent4>
        <a:accent5>
          <a:srgbClr val="D9E0D2"/>
        </a:accent5>
        <a:accent6>
          <a:srgbClr val="638976"/>
        </a:accent6>
        <a:hlink>
          <a:srgbClr val="CC9900"/>
        </a:hlink>
        <a:folHlink>
          <a:srgbClr val="7DAECF"/>
        </a:folHlink>
      </a:clrScheme>
      <a:clrMap bg1="lt1" tx1="dk1" bg2="lt2" tx2="dk2" accent1="accent1" accent2="accent2" accent3="accent3" accent4="accent4" accent5="accent5" accent6="accent6" hlink="hlink" folHlink="folHlink"/>
    </a:extraClrScheme>
    <a:extraClrScheme>
      <a:clrScheme name="Ricepaper 5">
        <a:dk1>
          <a:srgbClr val="20374E"/>
        </a:dk1>
        <a:lt1>
          <a:srgbClr val="DCE4D2"/>
        </a:lt1>
        <a:dk2>
          <a:srgbClr val="333333"/>
        </a:dk2>
        <a:lt2>
          <a:srgbClr val="524C46"/>
        </a:lt2>
        <a:accent1>
          <a:srgbClr val="C9C491"/>
        </a:accent1>
        <a:accent2>
          <a:srgbClr val="8A776A"/>
        </a:accent2>
        <a:accent3>
          <a:srgbClr val="EBEFE5"/>
        </a:accent3>
        <a:accent4>
          <a:srgbClr val="1A2D41"/>
        </a:accent4>
        <a:accent5>
          <a:srgbClr val="E1DEC7"/>
        </a:accent5>
        <a:accent6>
          <a:srgbClr val="7D6B5F"/>
        </a:accent6>
        <a:hlink>
          <a:srgbClr val="67895F"/>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Designs\Ricepaper.pot</Template>
  <TotalTime>426</TotalTime>
  <Words>479</Words>
  <Application>Microsoft Office PowerPoint</Application>
  <PresentationFormat>On-screen Show (4:3)</PresentationFormat>
  <Paragraphs>52</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Ricepaper</vt:lpstr>
      <vt:lpstr>Western Civilization to 1500</vt:lpstr>
      <vt:lpstr>Hesiod (fl. 700 B.C.)</vt:lpstr>
      <vt:lpstr>Lyric Poetry</vt:lpstr>
      <vt:lpstr>Sappho (fl. 600 B.C.)</vt:lpstr>
      <vt:lpstr>Pindar (518-438 B.C.)</vt:lpstr>
      <vt:lpstr>The First Historians</vt:lpstr>
      <vt:lpstr>The First Historians (2)</vt:lpstr>
    </vt:vector>
  </TitlesOfParts>
  <Company>Florida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Classical Greek Culture Alexander the Great</dc:title>
  <dc:creator>Rj Martin</dc:creator>
  <cp:lastModifiedBy>Jason</cp:lastModifiedBy>
  <cp:revision>16</cp:revision>
  <cp:lastPrinted>1601-01-01T00:00:00Z</cp:lastPrinted>
  <dcterms:created xsi:type="dcterms:W3CDTF">2001-09-20T01:07:36Z</dcterms:created>
  <dcterms:modified xsi:type="dcterms:W3CDTF">2011-08-10T14:21:51Z</dcterms:modified>
</cp:coreProperties>
</file>