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83" d="100"/>
          <a:sy n="83" d="100"/>
        </p:scale>
        <p:origin x="-146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 descr="Large confetti"/>
          <p:cNvSpPr>
            <a:spLocks noChangeArrowheads="1"/>
          </p:cNvSpPr>
          <p:nvPr/>
        </p:nvSpPr>
        <p:spPr bwMode="ltGray">
          <a:xfrm>
            <a:off x="484188" y="1549400"/>
            <a:ext cx="8158162" cy="1689100"/>
          </a:xfrm>
          <a:prstGeom prst="rect">
            <a:avLst/>
          </a:prstGeom>
          <a:pattFill prst="lgConfetti">
            <a:fgClr>
              <a:schemeClr val="accent2">
                <a:alpha val="50000"/>
              </a:schemeClr>
            </a:fgClr>
            <a:bgClr>
              <a:schemeClr val="folHlink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ltGray">
          <a:xfrm>
            <a:off x="228600" y="3206750"/>
            <a:ext cx="8686800" cy="77788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129" name="AutoShape 57"/>
          <p:cNvSpPr>
            <a:spLocks noChangeArrowheads="1"/>
          </p:cNvSpPr>
          <p:nvPr/>
        </p:nvSpPr>
        <p:spPr bwMode="ltGray">
          <a:xfrm>
            <a:off x="228600" y="1482725"/>
            <a:ext cx="8686800" cy="77788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130" name="AutoShape 58"/>
          <p:cNvSpPr>
            <a:spLocks noChangeArrowheads="1"/>
          </p:cNvSpPr>
          <p:nvPr/>
        </p:nvSpPr>
        <p:spPr bwMode="ltGray">
          <a:xfrm>
            <a:off x="8623300" y="1246188"/>
            <a:ext cx="77788" cy="2235200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131" name="AutoShape 59"/>
          <p:cNvSpPr>
            <a:spLocks noChangeArrowheads="1"/>
          </p:cNvSpPr>
          <p:nvPr/>
        </p:nvSpPr>
        <p:spPr bwMode="ltGray">
          <a:xfrm>
            <a:off x="434975" y="1252538"/>
            <a:ext cx="77788" cy="2235200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133" name="AutoShape 61"/>
          <p:cNvSpPr>
            <a:spLocks noChangeArrowheads="1"/>
          </p:cNvSpPr>
          <p:nvPr/>
        </p:nvSpPr>
        <p:spPr bwMode="ltGray">
          <a:xfrm>
            <a:off x="2830513" y="5783263"/>
            <a:ext cx="3481387" cy="77787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134" name="Rectangle 62" descr="Large confetti"/>
          <p:cNvSpPr>
            <a:spLocks noChangeArrowheads="1"/>
          </p:cNvSpPr>
          <p:nvPr/>
        </p:nvSpPr>
        <p:spPr bwMode="ltGray">
          <a:xfrm>
            <a:off x="4095750" y="5734050"/>
            <a:ext cx="949325" cy="176213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135" name="Rectangle 63" descr="Large confetti"/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7772400" cy="1143000"/>
          </a:xfrm>
          <a:pattFill prst="lgConfetti">
            <a:fgClr>
              <a:schemeClr val="accent2"/>
            </a:fgClr>
            <a:bgClr>
              <a:schemeClr val="folHlink"/>
            </a:bgClr>
          </a:patt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36" name="Rectangle 6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465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137" name="Rectangle 6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38" name="Rectangle 6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39" name="Rectangle 6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  <a:noFill/>
        </p:spPr>
        <p:txBody>
          <a:bodyPr anchor="b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8634B95-EB0F-4CC8-A89D-FB4018EE63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677FEF-30AA-403B-B248-2D52C1179E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1488" y="284163"/>
            <a:ext cx="2044700" cy="58118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84163"/>
            <a:ext cx="5983288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1C76A7-D5D0-485B-B13C-108BDFBCC1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3788" y="28416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05000"/>
            <a:ext cx="38100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05000"/>
            <a:ext cx="3810000" cy="41910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6900" y="6248400"/>
            <a:ext cx="533400" cy="609600"/>
          </a:xfrm>
        </p:spPr>
        <p:txBody>
          <a:bodyPr/>
          <a:lstStyle>
            <a:lvl1pPr>
              <a:defRPr/>
            </a:lvl1pPr>
          </a:lstStyle>
          <a:p>
            <a:fld id="{B7FB6DA0-F611-4DEF-8454-4743F2A409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3788" y="28416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05000"/>
            <a:ext cx="3810000" cy="41910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05000"/>
            <a:ext cx="38100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6900" y="6248400"/>
            <a:ext cx="533400" cy="609600"/>
          </a:xfrm>
        </p:spPr>
        <p:txBody>
          <a:bodyPr/>
          <a:lstStyle>
            <a:lvl1pPr>
              <a:defRPr/>
            </a:lvl1pPr>
          </a:lstStyle>
          <a:p>
            <a:fld id="{B3F76171-1F58-4AFB-93C1-9037479064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7FC5C3-A284-4D49-A3EC-5CDDB34D28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086AB3-E0FB-4B7D-8D11-8D1FEF1EA5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1D399E-FFFC-4FED-9853-AAD4730BFB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780C1A-E2B8-45AA-BAEF-CA960227C3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ECD093-877E-47DF-894C-3DBECE1207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B9D124-0E12-4A19-B6BA-4CC098B782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E68FE8-D33F-47A3-842A-47A7821E6F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41A3FF-389A-4EDC-ADDA-69628AEDDD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6" name="Rectangle 58" descr="Large confetti"/>
          <p:cNvSpPr>
            <a:spLocks noGrp="1" noChangeArrowheads="1"/>
          </p:cNvSpPr>
          <p:nvPr>
            <p:ph type="title"/>
          </p:nvPr>
        </p:nvSpPr>
        <p:spPr bwMode="auto">
          <a:xfrm>
            <a:off x="1093788" y="28416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107" name="Rectangle 5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05000"/>
            <a:ext cx="7772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08" name="Rectangle 6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109" name="Rectangle 6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114" name="Rectangle 66"/>
          <p:cNvSpPr>
            <a:spLocks noChangeArrowheads="1"/>
          </p:cNvSpPr>
          <p:nvPr/>
        </p:nvSpPr>
        <p:spPr bwMode="auto">
          <a:xfrm>
            <a:off x="0" y="1512888"/>
            <a:ext cx="8458200" cy="873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2115" name="Rectangle 67" descr="Large confetti"/>
          <p:cNvSpPr>
            <a:spLocks noChangeArrowheads="1"/>
          </p:cNvSpPr>
          <p:nvPr/>
        </p:nvSpPr>
        <p:spPr bwMode="ltGray">
          <a:xfrm>
            <a:off x="247650" y="0"/>
            <a:ext cx="793750" cy="1841500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2116" name="Rectangle 68"/>
          <p:cNvSpPr>
            <a:spLocks noChangeArrowheads="1"/>
          </p:cNvSpPr>
          <p:nvPr/>
        </p:nvSpPr>
        <p:spPr bwMode="auto">
          <a:xfrm>
            <a:off x="7067550" y="6553200"/>
            <a:ext cx="2076450" cy="7937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2110" name="Rectangle 62" descr="Large confetti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16900" y="6248400"/>
            <a:ext cx="533400" cy="609600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03970F71-3BFB-40DE-A498-94BEC299C2C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85000"/>
        <a:buBlip>
          <a:blip r:embed="rId16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 descr="Large confetti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to 1500</a:t>
            </a:r>
            <a:endParaRPr 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11: Greek Culture: Drama and Art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Drama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Greek creation</a:t>
            </a:r>
          </a:p>
          <a:p>
            <a:r>
              <a:rPr lang="en-US" dirty="0"/>
              <a:t>Tragedy</a:t>
            </a:r>
          </a:p>
          <a:p>
            <a:pPr lvl="1"/>
            <a:r>
              <a:rPr lang="en-US" dirty="0"/>
              <a:t>Entertainment</a:t>
            </a:r>
          </a:p>
          <a:p>
            <a:pPr lvl="1"/>
            <a:r>
              <a:rPr lang="en-US" i="1" dirty="0"/>
              <a:t>Catharsis</a:t>
            </a:r>
            <a:endParaRPr lang="en-US" dirty="0"/>
          </a:p>
          <a:p>
            <a:pPr lvl="1"/>
            <a:r>
              <a:rPr lang="en-US" dirty="0"/>
              <a:t>Education</a:t>
            </a:r>
          </a:p>
          <a:p>
            <a:r>
              <a:rPr lang="en-US" dirty="0" smtClean="0"/>
              <a:t>C</a:t>
            </a:r>
            <a:r>
              <a:rPr lang="en-US" dirty="0" smtClean="0"/>
              <a:t>ity-state competitions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Tragedians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Aeschylus (525-456)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Fought at Marathon and Salamis</a:t>
            </a:r>
          </a:p>
          <a:p>
            <a:pPr lvl="1">
              <a:lnSpc>
                <a:spcPct val="90000"/>
              </a:lnSpc>
            </a:pPr>
            <a:r>
              <a:rPr lang="en-US" i="1" dirty="0" err="1"/>
              <a:t>Oresteia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Sophocles (c. 496-406)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Oedipus trilogy</a:t>
            </a:r>
          </a:p>
          <a:p>
            <a:pPr>
              <a:lnSpc>
                <a:spcPct val="90000"/>
              </a:lnSpc>
            </a:pPr>
            <a:r>
              <a:rPr lang="en-US" dirty="0"/>
              <a:t>Euripides (c. 485-406)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More complex characters and plots</a:t>
            </a:r>
          </a:p>
          <a:p>
            <a:pPr lvl="1">
              <a:lnSpc>
                <a:spcPct val="90000"/>
              </a:lnSpc>
            </a:pPr>
            <a:r>
              <a:rPr lang="en-US" i="1" dirty="0" err="1"/>
              <a:t>Bacchae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Greek Comedy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Developed later than tragedy</a:t>
            </a:r>
          </a:p>
          <a:p>
            <a:r>
              <a:rPr lang="en-US" dirty="0"/>
              <a:t>More political than tragedy</a:t>
            </a:r>
          </a:p>
          <a:p>
            <a:pPr lvl="1"/>
            <a:r>
              <a:rPr lang="en-US" dirty="0"/>
              <a:t>Satire and social commentary</a:t>
            </a:r>
          </a:p>
          <a:p>
            <a:pPr lvl="1"/>
            <a:r>
              <a:rPr lang="en-US" dirty="0"/>
              <a:t>Targeted politicians and intellectuals</a:t>
            </a:r>
          </a:p>
          <a:p>
            <a:r>
              <a:rPr lang="en-US" dirty="0"/>
              <a:t>Aristophanes (c. 450 – c. 385)</a:t>
            </a:r>
          </a:p>
          <a:p>
            <a:pPr lvl="1"/>
            <a:r>
              <a:rPr lang="en-US" i="1" dirty="0" err="1"/>
              <a:t>Lysistrata</a:t>
            </a:r>
            <a:endParaRPr lang="en-US" dirty="0"/>
          </a:p>
          <a:p>
            <a:pPr lvl="1"/>
            <a:r>
              <a:rPr lang="en-US" i="1" dirty="0"/>
              <a:t>The Clouds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Greek Art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Strove to express true ideals</a:t>
            </a:r>
          </a:p>
          <a:p>
            <a:pPr lvl="1"/>
            <a:r>
              <a:rPr lang="en-US" sz="2400" dirty="0"/>
              <a:t>Reason</a:t>
            </a:r>
          </a:p>
          <a:p>
            <a:pPr lvl="1"/>
            <a:r>
              <a:rPr lang="en-US" sz="2400" dirty="0"/>
              <a:t>Moderation</a:t>
            </a:r>
          </a:p>
          <a:p>
            <a:pPr lvl="1"/>
            <a:r>
              <a:rPr lang="en-US" sz="2400" dirty="0"/>
              <a:t>Symmetry</a:t>
            </a:r>
          </a:p>
          <a:p>
            <a:pPr lvl="1"/>
            <a:r>
              <a:rPr lang="en-US" sz="2400" dirty="0"/>
              <a:t>Balance</a:t>
            </a:r>
          </a:p>
          <a:p>
            <a:pPr lvl="1"/>
            <a:r>
              <a:rPr lang="en-US" sz="2400" dirty="0"/>
              <a:t>Harmony</a:t>
            </a:r>
          </a:p>
        </p:txBody>
      </p:sp>
      <p:pic>
        <p:nvPicPr>
          <p:cNvPr id="29701" name="Picture 5" descr="C:\WINDOWS\Application Data\Microsoft\Media Catalog\parthen1.jpg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3021013"/>
            <a:ext cx="3810000" cy="195738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Greek Art (2)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/>
              <a:t>Architecture</a:t>
            </a:r>
          </a:p>
          <a:p>
            <a:pPr lvl="1"/>
            <a:r>
              <a:rPr lang="en-US" sz="2400" dirty="0"/>
              <a:t>Temples</a:t>
            </a:r>
          </a:p>
          <a:p>
            <a:pPr lvl="1"/>
            <a:r>
              <a:rPr lang="en-US" sz="2400" dirty="0"/>
              <a:t>Columns</a:t>
            </a:r>
          </a:p>
          <a:p>
            <a:r>
              <a:rPr lang="en-US" sz="2800" dirty="0"/>
              <a:t>Sculpture</a:t>
            </a:r>
          </a:p>
          <a:p>
            <a:pPr lvl="1"/>
            <a:r>
              <a:rPr lang="en-US" sz="2400" dirty="0"/>
              <a:t>Goal of ideal beauty</a:t>
            </a:r>
          </a:p>
          <a:p>
            <a:pPr lvl="1"/>
            <a:r>
              <a:rPr lang="en-US" sz="2400" dirty="0"/>
              <a:t>Flexible, relaxed</a:t>
            </a:r>
          </a:p>
          <a:p>
            <a:pPr lvl="1"/>
            <a:r>
              <a:rPr lang="en-US" sz="2400" dirty="0"/>
              <a:t>Polyclitus and the canon of proportions</a:t>
            </a:r>
          </a:p>
        </p:txBody>
      </p:sp>
      <p:pic>
        <p:nvPicPr>
          <p:cNvPr id="30725" name="Picture 5" descr="C:\WINDOWS\Application Data\Microsoft\Media Catalog\doryphoros.jpg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66825" y="1905000"/>
            <a:ext cx="2647950" cy="4191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07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0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7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7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7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07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build="p"/>
    </p:bldLst>
  </p:timing>
</p:sld>
</file>

<file path=ppt/theme/theme1.xml><?xml version="1.0" encoding="utf-8"?>
<a:theme xmlns:a="http://schemas.openxmlformats.org/drawingml/2006/main" name="Ricepaper">
  <a:themeElements>
    <a:clrScheme name="Ricepaper 2">
      <a:dk1>
        <a:srgbClr val="00264C"/>
      </a:dk1>
      <a:lt1>
        <a:srgbClr val="FFFFE9"/>
      </a:lt1>
      <a:dk2>
        <a:srgbClr val="333333"/>
      </a:dk2>
      <a:lt2>
        <a:srgbClr val="333333"/>
      </a:lt2>
      <a:accent1>
        <a:srgbClr val="78C0B2"/>
      </a:accent1>
      <a:accent2>
        <a:srgbClr val="262D4C"/>
      </a:accent2>
      <a:accent3>
        <a:srgbClr val="FFFFF2"/>
      </a:accent3>
      <a:accent4>
        <a:srgbClr val="001F40"/>
      </a:accent4>
      <a:accent5>
        <a:srgbClr val="BEDCD5"/>
      </a:accent5>
      <a:accent6>
        <a:srgbClr val="212844"/>
      </a:accent6>
      <a:hlink>
        <a:srgbClr val="598BBD"/>
      </a:hlink>
      <a:folHlink>
        <a:srgbClr val="4D4D4D"/>
      </a:folHlink>
    </a:clrScheme>
    <a:fontScheme name="Ricepaper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Ricepaper 1">
        <a:dk1>
          <a:srgbClr val="9D9475"/>
        </a:dk1>
        <a:lt1>
          <a:srgbClr val="333333"/>
        </a:lt1>
        <a:dk2>
          <a:srgbClr val="333300"/>
        </a:dk2>
        <a:lt2>
          <a:srgbClr val="333333"/>
        </a:lt2>
        <a:accent1>
          <a:srgbClr val="B3C39F"/>
        </a:accent1>
        <a:accent2>
          <a:srgbClr val="DCD9CE"/>
        </a:accent2>
        <a:accent3>
          <a:srgbClr val="ADADAA"/>
        </a:accent3>
        <a:accent4>
          <a:srgbClr val="2A2A2A"/>
        </a:accent4>
        <a:accent5>
          <a:srgbClr val="D6DECD"/>
        </a:accent5>
        <a:accent6>
          <a:srgbClr val="C7C4BA"/>
        </a:accent6>
        <a:hlink>
          <a:srgbClr val="CC9900"/>
        </a:hlink>
        <a:folHlink>
          <a:srgbClr val="ADA68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cepaper 2">
        <a:dk1>
          <a:srgbClr val="00264C"/>
        </a:dk1>
        <a:lt1>
          <a:srgbClr val="FFFFE9"/>
        </a:lt1>
        <a:dk2>
          <a:srgbClr val="333333"/>
        </a:dk2>
        <a:lt2>
          <a:srgbClr val="333333"/>
        </a:lt2>
        <a:accent1>
          <a:srgbClr val="78C0B2"/>
        </a:accent1>
        <a:accent2>
          <a:srgbClr val="262D4C"/>
        </a:accent2>
        <a:accent3>
          <a:srgbClr val="FFFFF2"/>
        </a:accent3>
        <a:accent4>
          <a:srgbClr val="001F40"/>
        </a:accent4>
        <a:accent5>
          <a:srgbClr val="BEDCD5"/>
        </a:accent5>
        <a:accent6>
          <a:srgbClr val="212844"/>
        </a:accent6>
        <a:hlink>
          <a:srgbClr val="598BBD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 3">
        <a:dk1>
          <a:srgbClr val="000000"/>
        </a:dk1>
        <a:lt1>
          <a:srgbClr val="F8F8F8"/>
        </a:lt1>
        <a:dk2>
          <a:srgbClr val="333333"/>
        </a:dk2>
        <a:lt2>
          <a:srgbClr val="5F5F5F"/>
        </a:lt2>
        <a:accent1>
          <a:srgbClr val="DDDDDD"/>
        </a:accent1>
        <a:accent2>
          <a:srgbClr val="808080"/>
        </a:accent2>
        <a:accent3>
          <a:srgbClr val="FBFBFB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 4">
        <a:dk1>
          <a:srgbClr val="00264C"/>
        </a:dk1>
        <a:lt1>
          <a:srgbClr val="FFFFFF"/>
        </a:lt1>
        <a:dk2>
          <a:srgbClr val="333333"/>
        </a:dk2>
        <a:lt2>
          <a:srgbClr val="2E697E"/>
        </a:lt2>
        <a:accent1>
          <a:srgbClr val="BAC8AA"/>
        </a:accent1>
        <a:accent2>
          <a:srgbClr val="6E9883"/>
        </a:accent2>
        <a:accent3>
          <a:srgbClr val="FFFFFF"/>
        </a:accent3>
        <a:accent4>
          <a:srgbClr val="001F40"/>
        </a:accent4>
        <a:accent5>
          <a:srgbClr val="D9E0D2"/>
        </a:accent5>
        <a:accent6>
          <a:srgbClr val="638976"/>
        </a:accent6>
        <a:hlink>
          <a:srgbClr val="CC9900"/>
        </a:hlink>
        <a:folHlink>
          <a:srgbClr val="7DAE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 5">
        <a:dk1>
          <a:srgbClr val="20374E"/>
        </a:dk1>
        <a:lt1>
          <a:srgbClr val="DCE4D2"/>
        </a:lt1>
        <a:dk2>
          <a:srgbClr val="333333"/>
        </a:dk2>
        <a:lt2>
          <a:srgbClr val="524C46"/>
        </a:lt2>
        <a:accent1>
          <a:srgbClr val="C9C491"/>
        </a:accent1>
        <a:accent2>
          <a:srgbClr val="8A776A"/>
        </a:accent2>
        <a:accent3>
          <a:srgbClr val="EBEFE5"/>
        </a:accent3>
        <a:accent4>
          <a:srgbClr val="1A2D41"/>
        </a:accent4>
        <a:accent5>
          <a:srgbClr val="E1DEC7"/>
        </a:accent5>
        <a:accent6>
          <a:srgbClr val="7D6B5F"/>
        </a:accent6>
        <a:hlink>
          <a:srgbClr val="67895F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Designs\Ricepaper.pot</Template>
  <TotalTime>346</TotalTime>
  <Words>120</Words>
  <Application>Microsoft Office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Ricepaper</vt:lpstr>
      <vt:lpstr>Western Civilization to 1500</vt:lpstr>
      <vt:lpstr>Drama</vt:lpstr>
      <vt:lpstr>The Tragedians</vt:lpstr>
      <vt:lpstr>Greek Comedy</vt:lpstr>
      <vt:lpstr>Greek Art</vt:lpstr>
      <vt:lpstr>Greek Art (2)</vt:lpstr>
    </vt:vector>
  </TitlesOfParts>
  <Company>Florida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Classical Greek Culture Alexander the Great</dc:title>
  <dc:creator>Rj Martin</dc:creator>
  <cp:lastModifiedBy>Jason</cp:lastModifiedBy>
  <cp:revision>9</cp:revision>
  <cp:lastPrinted>1601-01-01T00:00:00Z</cp:lastPrinted>
  <dcterms:created xsi:type="dcterms:W3CDTF">2001-09-20T01:07:36Z</dcterms:created>
  <dcterms:modified xsi:type="dcterms:W3CDTF">2011-06-07T20:27:42Z</dcterms:modified>
</cp:coreProperties>
</file>