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lt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lt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AutoShape 5"/>
            <p:cNvSpPr>
              <a:spLocks noChangeArrowheads="1"/>
            </p:cNvSpPr>
            <p:nvPr userDrawn="1"/>
          </p:nvSpPr>
          <p:spPr bwMode="lt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AutoShape 6"/>
            <p:cNvSpPr>
              <a:spLocks noChangeArrowheads="1"/>
            </p:cNvSpPr>
            <p:nvPr userDrawn="1"/>
          </p:nvSpPr>
          <p:spPr bwMode="lt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7" descr="Green marble"/>
            <p:cNvSpPr>
              <a:spLocks noChangeArrowheads="1"/>
            </p:cNvSpPr>
            <p:nvPr userDrawn="1"/>
          </p:nvSpPr>
          <p:spPr bwMode="lt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698500" y="61547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 sz="quarter" idx="3"/>
          </p:nvPr>
        </p:nvSpPr>
        <p:spPr>
          <a:xfrm>
            <a:off x="3136900" y="61547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65900" y="61547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C9D941-940A-45EB-B11E-DF87A2B3BFF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109" name="Group 13"/>
          <p:cNvGrpSpPr>
            <a:grpSpLocks/>
          </p:cNvGrpSpPr>
          <p:nvPr/>
        </p:nvGrpSpPr>
        <p:grpSpPr bwMode="auto">
          <a:xfrm>
            <a:off x="609600" y="3324225"/>
            <a:ext cx="8001000" cy="374650"/>
            <a:chOff x="384" y="2094"/>
            <a:chExt cx="5040" cy="236"/>
          </a:xfrm>
        </p:grpSpPr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384" y="2186"/>
              <a:ext cx="5040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388" y="2094"/>
              <a:ext cx="4941" cy="175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392" y="2138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>
              <a:off x="392" y="2186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392" y="2234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392" y="2129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392" y="2177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392" y="2225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DC22-5038-4BE0-9759-22C695DFF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25" y="350838"/>
            <a:ext cx="1946275" cy="5429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50838"/>
            <a:ext cx="5686425" cy="5429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5D1AD-FDDC-4478-834C-F7EC5499F3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838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658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710769-974E-4EBC-8ED8-902785224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838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658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95D6F01-58B9-4BAA-8A0E-0A16C929F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29D89-B5C6-4DA7-859A-384D205199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B784A-96E1-4DD6-84B5-A72A745DA6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E1350-3883-4278-B05E-9751700D97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61B1E-77A0-4078-BC94-84CAD52334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2A7D6-9E6F-4055-903E-A34791CC9D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39706-AC41-4F1D-AAD5-C466AEAD5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713DF-DD10-49F7-A4FD-BE49DD68A9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CFCFB-8175-4D67-820A-53CE0B4EEA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inv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inv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AutoShape 5"/>
            <p:cNvSpPr>
              <a:spLocks noChangeArrowheads="1"/>
            </p:cNvSpPr>
            <p:nvPr userDrawn="1"/>
          </p:nvSpPr>
          <p:spPr bwMode="inv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AutoShape 6"/>
            <p:cNvSpPr>
              <a:spLocks noChangeArrowheads="1"/>
            </p:cNvSpPr>
            <p:nvPr userDrawn="1"/>
          </p:nvSpPr>
          <p:spPr bwMode="inv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Rectangle 7" descr="Green marble"/>
            <p:cNvSpPr>
              <a:spLocks noChangeArrowheads="1"/>
            </p:cNvSpPr>
            <p:nvPr userDrawn="1"/>
          </p:nvSpPr>
          <p:spPr bwMode="inv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15" cstate="print"/>
              <a:srcRect/>
              <a:tile tx="0" ty="0" sx="100000" sy="100000" flip="none" algn="tl"/>
            </a:blip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508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6652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6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658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6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885569-CE34-439B-ACD3-8A3398673D5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10: The Persian and Peloponnesian Wars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Peloponnesian War (431-404)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Causes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Immediate:  Athens’s disputes with Corinth and Megara (Sparta’s allies)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Long-term:  Sparta’s fear of Athens’s power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Strategies </a:t>
            </a:r>
            <a:r>
              <a:rPr lang="en-US" dirty="0"/>
              <a:t>for victory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Athens:  navy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Sparta:  army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Peloponnesian War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430 – Plague in besieged Athens; 1/3 of population dies.</a:t>
            </a:r>
          </a:p>
          <a:p>
            <a:r>
              <a:rPr lang="en-US" dirty="0"/>
              <a:t>429 – Pericles dies.</a:t>
            </a:r>
          </a:p>
          <a:p>
            <a:r>
              <a:rPr lang="en-US" dirty="0"/>
              <a:t>421 – 50-year truce is signed.</a:t>
            </a:r>
          </a:p>
          <a:p>
            <a:r>
              <a:rPr lang="en-US" dirty="0"/>
              <a:t>415 – War is renewed.</a:t>
            </a:r>
          </a:p>
          <a:p>
            <a:pPr lvl="1"/>
            <a:r>
              <a:rPr lang="en-US" dirty="0"/>
              <a:t>Alcibiades</a:t>
            </a:r>
          </a:p>
          <a:p>
            <a:pPr lvl="1"/>
            <a:r>
              <a:rPr lang="en-US" dirty="0"/>
              <a:t>Invasion of Sicily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Peloponnesian War (3)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Sicilian Expedition failed.</a:t>
            </a:r>
          </a:p>
          <a:p>
            <a:pPr lvl="1"/>
            <a:r>
              <a:rPr lang="en-US" dirty="0"/>
              <a:t>Democracy weakens; oligarchy instituted (410)</a:t>
            </a:r>
          </a:p>
          <a:p>
            <a:r>
              <a:rPr lang="en-US" dirty="0" smtClean="0"/>
              <a:t>405 </a:t>
            </a:r>
            <a:r>
              <a:rPr lang="en-US" dirty="0"/>
              <a:t>– Athenian fleet is </a:t>
            </a:r>
            <a:r>
              <a:rPr lang="en-US" dirty="0" smtClean="0"/>
              <a:t>destroyed</a:t>
            </a:r>
            <a:endParaRPr lang="en-US" dirty="0"/>
          </a:p>
          <a:p>
            <a:r>
              <a:rPr lang="en-US" dirty="0"/>
              <a:t>404 – Athens surrenders</a:t>
            </a:r>
          </a:p>
          <a:p>
            <a:pPr lvl="1"/>
            <a:r>
              <a:rPr lang="en-US" dirty="0"/>
              <a:t>Walls are torn </a:t>
            </a:r>
            <a:r>
              <a:rPr lang="en-US" dirty="0" smtClean="0"/>
              <a:t>down</a:t>
            </a:r>
            <a:endParaRPr lang="en-US" dirty="0"/>
          </a:p>
          <a:p>
            <a:pPr lvl="1"/>
            <a:r>
              <a:rPr lang="en-US" dirty="0"/>
              <a:t>Empire is </a:t>
            </a:r>
            <a:r>
              <a:rPr lang="en-US" dirty="0" smtClean="0"/>
              <a:t>destroyed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Persian Wars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499 – Ionian cities in SW Asia Minor </a:t>
            </a:r>
            <a:r>
              <a:rPr lang="en-US" dirty="0" smtClean="0"/>
              <a:t>revolt</a:t>
            </a:r>
            <a:endParaRPr lang="en-US" dirty="0"/>
          </a:p>
          <a:p>
            <a:pPr lvl="1"/>
            <a:r>
              <a:rPr lang="en-US" dirty="0"/>
              <a:t>Help requested from mainland </a:t>
            </a:r>
            <a:r>
              <a:rPr lang="en-US" dirty="0" smtClean="0"/>
              <a:t>Greeks</a:t>
            </a:r>
            <a:endParaRPr lang="en-US" dirty="0"/>
          </a:p>
          <a:p>
            <a:pPr lvl="2"/>
            <a:r>
              <a:rPr lang="en-US" dirty="0"/>
              <a:t>Sparta </a:t>
            </a:r>
            <a:r>
              <a:rPr lang="en-US" dirty="0" smtClean="0"/>
              <a:t>refuses</a:t>
            </a:r>
            <a:endParaRPr lang="en-US" dirty="0"/>
          </a:p>
          <a:p>
            <a:pPr lvl="2"/>
            <a:r>
              <a:rPr lang="en-US" dirty="0"/>
              <a:t>Athens sends 20 </a:t>
            </a:r>
            <a:r>
              <a:rPr lang="en-US" dirty="0" smtClean="0"/>
              <a:t>ships</a:t>
            </a:r>
            <a:endParaRPr lang="en-US" dirty="0"/>
          </a:p>
          <a:p>
            <a:pPr lvl="1"/>
            <a:r>
              <a:rPr lang="en-US" dirty="0"/>
              <a:t>Temporary success:  Sardis burned</a:t>
            </a:r>
          </a:p>
          <a:p>
            <a:r>
              <a:rPr lang="en-US" dirty="0"/>
              <a:t>494 – Revolt is put </a:t>
            </a:r>
            <a:r>
              <a:rPr lang="en-US" dirty="0" smtClean="0"/>
              <a:t>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Persian Wars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Darius invades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Revenge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Expansionary vision</a:t>
            </a:r>
          </a:p>
          <a:p>
            <a:pPr>
              <a:lnSpc>
                <a:spcPct val="90000"/>
              </a:lnSpc>
            </a:pPr>
            <a:r>
              <a:rPr lang="en-US" dirty="0"/>
              <a:t>Battle of Marathon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Spartans are delayed.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Athens and Plataea stand alone.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Persians are routed.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Legend of </a:t>
            </a:r>
            <a:r>
              <a:rPr lang="en-US" dirty="0" err="1"/>
              <a:t>Pheidippides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Persian Wars (3)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Themistocles and the Athenian navy</a:t>
            </a:r>
          </a:p>
          <a:p>
            <a:pPr>
              <a:lnSpc>
                <a:spcPct val="90000"/>
              </a:lnSpc>
            </a:pPr>
            <a:r>
              <a:rPr lang="en-US" dirty="0"/>
              <a:t>486 – Death of Darius delays Persian action.</a:t>
            </a:r>
          </a:p>
          <a:p>
            <a:pPr>
              <a:lnSpc>
                <a:spcPct val="90000"/>
              </a:lnSpc>
            </a:pPr>
            <a:r>
              <a:rPr lang="en-US" dirty="0"/>
              <a:t>480 – Xerxes invades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150,000 troops, 700 warships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Thermopylae:  </a:t>
            </a:r>
            <a:r>
              <a:rPr lang="en-US" dirty="0" err="1"/>
              <a:t>Leonidas</a:t>
            </a:r>
            <a:r>
              <a:rPr lang="en-US" dirty="0"/>
              <a:t> and the 300 Spartans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Salamis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Plataea (479)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Athenian Empire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Would the Persians try again?</a:t>
            </a:r>
          </a:p>
          <a:p>
            <a:r>
              <a:rPr lang="en-US" sz="2800" dirty="0"/>
              <a:t>Sparta </a:t>
            </a:r>
            <a:r>
              <a:rPr lang="en-US" sz="2800" dirty="0" smtClean="0"/>
              <a:t>withdraws to the Peloponnesus</a:t>
            </a:r>
            <a:endParaRPr lang="en-US" sz="2800" dirty="0"/>
          </a:p>
          <a:p>
            <a:r>
              <a:rPr lang="en-US" sz="2800" dirty="0"/>
              <a:t>Athens took on “leadership” </a:t>
            </a:r>
            <a:r>
              <a:rPr lang="en-US" sz="2800" dirty="0" smtClean="0"/>
              <a:t>role</a:t>
            </a:r>
            <a:endParaRPr lang="en-US" sz="280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clipArt" sz="half" idx="2"/>
          </p:nvPr>
        </p:nvSpPr>
        <p:spPr/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Athenian Empire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478/477 – </a:t>
            </a:r>
            <a:r>
              <a:rPr lang="en-US" dirty="0" err="1"/>
              <a:t>Delian</a:t>
            </a:r>
            <a:r>
              <a:rPr lang="en-US" dirty="0"/>
              <a:t> League organized</a:t>
            </a:r>
          </a:p>
          <a:p>
            <a:pPr lvl="1"/>
            <a:r>
              <a:rPr lang="en-US" dirty="0"/>
              <a:t>Headquarters on </a:t>
            </a:r>
            <a:r>
              <a:rPr lang="en-US" dirty="0" smtClean="0"/>
              <a:t>Delos, dominated by Athens</a:t>
            </a:r>
            <a:endParaRPr lang="en-US" dirty="0"/>
          </a:p>
          <a:p>
            <a:pPr lvl="1"/>
            <a:r>
              <a:rPr lang="en-US" dirty="0"/>
              <a:t>Smaller states contributed money, not </a:t>
            </a:r>
            <a:r>
              <a:rPr lang="en-US" dirty="0" smtClean="0"/>
              <a:t>ships</a:t>
            </a:r>
            <a:endParaRPr lang="en-US" dirty="0"/>
          </a:p>
          <a:p>
            <a:r>
              <a:rPr lang="en-US" dirty="0"/>
              <a:t>469 – Persians defeated </a:t>
            </a:r>
            <a:r>
              <a:rPr lang="en-US" dirty="0" smtClean="0"/>
              <a:t>in Aegean</a:t>
            </a:r>
            <a:endParaRPr lang="en-US" dirty="0"/>
          </a:p>
          <a:p>
            <a:r>
              <a:rPr lang="en-US" dirty="0" smtClean="0"/>
              <a:t>Naxos </a:t>
            </a:r>
            <a:r>
              <a:rPr lang="en-US" dirty="0"/>
              <a:t>and Thasos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Athenian Empire (3)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462 – Athens begins mainland </a:t>
            </a:r>
            <a:r>
              <a:rPr lang="en-US" dirty="0" smtClean="0"/>
              <a:t>expansion</a:t>
            </a:r>
            <a:endParaRPr lang="en-US" dirty="0"/>
          </a:p>
          <a:p>
            <a:r>
              <a:rPr lang="en-US" dirty="0"/>
              <a:t>“First Peloponnesian War” (c. 460-445)</a:t>
            </a:r>
          </a:p>
          <a:p>
            <a:pPr lvl="1"/>
            <a:r>
              <a:rPr lang="en-US" dirty="0"/>
              <a:t>Spartans and allies </a:t>
            </a:r>
            <a:r>
              <a:rPr lang="en-US" dirty="0" smtClean="0"/>
              <a:t>block </a:t>
            </a:r>
            <a:r>
              <a:rPr lang="en-US" dirty="0"/>
              <a:t>Athenian </a:t>
            </a:r>
            <a:r>
              <a:rPr lang="en-US" dirty="0" smtClean="0"/>
              <a:t>expansion</a:t>
            </a:r>
            <a:endParaRPr lang="en-US" dirty="0"/>
          </a:p>
          <a:p>
            <a:pPr lvl="1"/>
            <a:r>
              <a:rPr lang="en-US" dirty="0"/>
              <a:t>Athens </a:t>
            </a:r>
            <a:r>
              <a:rPr lang="en-US" dirty="0" smtClean="0"/>
              <a:t>agreed </a:t>
            </a:r>
            <a:r>
              <a:rPr lang="en-US" dirty="0"/>
              <a:t>to abandon land </a:t>
            </a:r>
            <a:r>
              <a:rPr lang="en-US" dirty="0" smtClean="0"/>
              <a:t>empire</a:t>
            </a:r>
            <a:endParaRPr lang="en-US" dirty="0"/>
          </a:p>
          <a:p>
            <a:r>
              <a:rPr lang="en-US" dirty="0"/>
              <a:t>454 – </a:t>
            </a:r>
            <a:r>
              <a:rPr lang="en-US" dirty="0" err="1"/>
              <a:t>Delian</a:t>
            </a:r>
            <a:r>
              <a:rPr lang="en-US" dirty="0"/>
              <a:t> League’s treasury moved to </a:t>
            </a:r>
            <a:r>
              <a:rPr lang="en-US" dirty="0" smtClean="0"/>
              <a:t>Athens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 of Pericles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Tribute money made Athens rich.</a:t>
            </a:r>
          </a:p>
          <a:p>
            <a:pPr lvl="1"/>
            <a:r>
              <a:rPr lang="en-US" sz="2400" dirty="0"/>
              <a:t>Shipbuilding</a:t>
            </a:r>
          </a:p>
          <a:p>
            <a:pPr lvl="1"/>
            <a:r>
              <a:rPr lang="en-US" sz="2400" dirty="0"/>
              <a:t>Public works</a:t>
            </a:r>
          </a:p>
          <a:p>
            <a:r>
              <a:rPr lang="en-US" sz="2800" dirty="0" smtClean="0"/>
              <a:t>461-429 </a:t>
            </a:r>
            <a:r>
              <a:rPr lang="en-US" sz="2800" dirty="0"/>
              <a:t>– Pericles </a:t>
            </a:r>
            <a:r>
              <a:rPr lang="en-US" sz="2800" dirty="0" smtClean="0"/>
              <a:t>in power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15365" name="Picture 5" descr="Parthenon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8500" y="2455863"/>
            <a:ext cx="3810000" cy="2533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Athenian Democracy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Democracy under </a:t>
            </a:r>
            <a:r>
              <a:rPr lang="en-US" dirty="0"/>
              <a:t>Pericles</a:t>
            </a:r>
          </a:p>
          <a:p>
            <a:pPr lvl="1"/>
            <a:r>
              <a:rPr lang="en-US" dirty="0"/>
              <a:t>Lower-class citizens could hold </a:t>
            </a:r>
            <a:r>
              <a:rPr lang="en-US" dirty="0" smtClean="0"/>
              <a:t>office</a:t>
            </a:r>
            <a:endParaRPr lang="en-US" dirty="0"/>
          </a:p>
          <a:p>
            <a:pPr lvl="1"/>
            <a:r>
              <a:rPr lang="en-US" dirty="0"/>
              <a:t>Public offices became </a:t>
            </a:r>
            <a:r>
              <a:rPr lang="en-US" dirty="0" smtClean="0"/>
              <a:t>salaried</a:t>
            </a:r>
            <a:endParaRPr lang="en-US" dirty="0"/>
          </a:p>
          <a:p>
            <a:pPr lvl="1"/>
            <a:r>
              <a:rPr lang="en-US" dirty="0"/>
              <a:t>10 elected “generals” directed public </a:t>
            </a:r>
            <a:r>
              <a:rPr lang="en-US" dirty="0" smtClean="0"/>
              <a:t>policy</a:t>
            </a:r>
            <a:endParaRPr lang="en-US" dirty="0"/>
          </a:p>
          <a:p>
            <a:r>
              <a:rPr lang="en-US" dirty="0"/>
              <a:t>Practice </a:t>
            </a:r>
            <a:r>
              <a:rPr lang="en-US"/>
              <a:t>of </a:t>
            </a:r>
            <a:r>
              <a:rPr lang="en-US" smtClean="0"/>
              <a:t>ostracism</a:t>
            </a:r>
            <a:endParaRPr lang="en-US" dirty="0"/>
          </a:p>
          <a:p>
            <a:r>
              <a:rPr lang="en-US" dirty="0"/>
              <a:t>Athenian pride:  “Funeral Oration of Pericles”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Marble">
  <a:themeElements>
    <a:clrScheme name="Marble 1">
      <a:dk1>
        <a:srgbClr val="000000"/>
      </a:dk1>
      <a:lt1>
        <a:srgbClr val="EAEAEA"/>
      </a:lt1>
      <a:dk2>
        <a:srgbClr val="006600"/>
      </a:dk2>
      <a:lt2>
        <a:srgbClr val="FFCC66"/>
      </a:lt2>
      <a:accent1>
        <a:srgbClr val="3366FF"/>
      </a:accent1>
      <a:accent2>
        <a:srgbClr val="60371C"/>
      </a:accent2>
      <a:accent3>
        <a:srgbClr val="AAB8AA"/>
      </a:accent3>
      <a:accent4>
        <a:srgbClr val="C8C8C8"/>
      </a:accent4>
      <a:accent5>
        <a:srgbClr val="ADB8FF"/>
      </a:accent5>
      <a:accent6>
        <a:srgbClr val="563118"/>
      </a:accent6>
      <a:hlink>
        <a:srgbClr val="FF0033"/>
      </a:hlink>
      <a:folHlink>
        <a:srgbClr val="CC9967"/>
      </a:folHlink>
    </a:clrScheme>
    <a:fontScheme name="Marb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arble 1">
        <a:dk1>
          <a:srgbClr val="000000"/>
        </a:dk1>
        <a:lt1>
          <a:srgbClr val="EAEAEA"/>
        </a:lt1>
        <a:dk2>
          <a:srgbClr val="006600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AAB8AA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2">
        <a:dk1>
          <a:srgbClr val="000000"/>
        </a:dk1>
        <a:lt1>
          <a:srgbClr val="EAEAEA"/>
        </a:lt1>
        <a:dk2>
          <a:srgbClr val="FFCC99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FFE2C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BCBCB"/>
        </a:accent1>
        <a:accent2>
          <a:srgbClr val="333333"/>
        </a:accent2>
        <a:accent3>
          <a:srgbClr val="F3F3F3"/>
        </a:accent3>
        <a:accent4>
          <a:srgbClr val="DADADA"/>
        </a:accent4>
        <a:accent5>
          <a:srgbClr val="E2E2E2"/>
        </a:accent5>
        <a:accent6>
          <a:srgbClr val="2D2D2D"/>
        </a:accent6>
        <a:hlink>
          <a:srgbClr val="C0C0C0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Designs\Marble.pot</Template>
  <TotalTime>105</TotalTime>
  <Words>367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Times New Roman</vt:lpstr>
      <vt:lpstr>Marble</vt:lpstr>
      <vt:lpstr>Western Civilization to 1500</vt:lpstr>
      <vt:lpstr>Persian Wars</vt:lpstr>
      <vt:lpstr>Persian Wars (2)</vt:lpstr>
      <vt:lpstr>Persian Wars (3)</vt:lpstr>
      <vt:lpstr>Athenian Empire</vt:lpstr>
      <vt:lpstr>Athenian Empire (2)</vt:lpstr>
      <vt:lpstr>Athenian Empire (3)</vt:lpstr>
      <vt:lpstr>Age of Pericles</vt:lpstr>
      <vt:lpstr>Athenian Democracy</vt:lpstr>
      <vt:lpstr>Peloponnesian War (431-404)</vt:lpstr>
      <vt:lpstr>Peloponnesian War (2)</vt:lpstr>
      <vt:lpstr>Peloponnesian War (3)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Classical Greece</dc:title>
  <dc:creator>Rj Martin</dc:creator>
  <cp:lastModifiedBy>Jason</cp:lastModifiedBy>
  <cp:revision>10</cp:revision>
  <dcterms:created xsi:type="dcterms:W3CDTF">2001-09-16T23:42:25Z</dcterms:created>
  <dcterms:modified xsi:type="dcterms:W3CDTF">2011-06-07T17:23:23Z</dcterms:modified>
</cp:coreProperties>
</file>