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66" r:id="rId4"/>
    <p:sldId id="276" r:id="rId5"/>
    <p:sldId id="268" r:id="rId6"/>
    <p:sldId id="269" r:id="rId7"/>
    <p:sldId id="278" r:id="rId8"/>
    <p:sldId id="270" r:id="rId9"/>
    <p:sldId id="27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7" autoAdjust="0"/>
    <p:restoredTop sz="86621" autoAdjust="0"/>
  </p:normalViewPr>
  <p:slideViewPr>
    <p:cSldViewPr>
      <p:cViewPr varScale="1">
        <p:scale>
          <a:sx n="79" d="100"/>
          <a:sy n="79" d="100"/>
        </p:scale>
        <p:origin x="-16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F529CE7-8E4C-4BA3-A23E-22282CF13A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C05D315-B4CB-44F5-ACB7-307227564E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760047-4D72-48F5-B96E-DF20D347AB84}" type="slidenum">
              <a:rPr lang="en-US"/>
              <a:pPr/>
              <a:t>2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842575-F8E1-424F-8580-A6749FE2C2B2}" type="slidenum">
              <a:rPr lang="en-US"/>
              <a:pPr/>
              <a:t>3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14A492-5187-4CCE-A9BA-6749B08F4605}" type="slidenum">
              <a:rPr lang="en-US"/>
              <a:pPr/>
              <a:t>6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7CB31C-5AEA-4881-9DF7-D1AEB901A388}" type="slidenum">
              <a:rPr lang="en-US"/>
              <a:pPr/>
              <a:t>7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B196E0-95BA-4A54-9945-26712CAD22B3}" type="slidenum">
              <a:rPr lang="en-US"/>
              <a:pPr/>
              <a:t>8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8210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204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06" name="Rectangle 14"/>
          <p:cNvSpPr>
            <a:spLocks noGrp="1" noChangeArrowheads="1"/>
          </p:cNvSpPr>
          <p:nvPr>
            <p:ph type="dt" sz="quarter" idx="2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306DA6B9-2184-47FA-B61F-C68B9EC3FC8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8A342-A490-4369-8014-51DB6A1761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B9FA9-CD52-424F-84EE-963D705DF0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2CFDC1DA-C7BE-42C6-A60A-7A9132FF40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1D10E-8F1F-4E9E-BCBD-00BDABEE7F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88DA1-2B8A-4039-A728-2F565148D8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22748-C62E-4681-8FDF-BC08C94E42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47FF0-4C11-41FB-9B41-60C39C7EAC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F7B01-9208-438A-ADE5-B2586E9B84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363BC-6B35-49B5-9B23-3219F4E7AB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60C15-5272-41AD-92D8-2C21D34CD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B9E08C-2483-4BCC-8AB3-A74D2AC2D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762000" y="7620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defRPr sz="2600" b="1">
                <a:solidFill>
                  <a:schemeClr val="bg1"/>
                </a:solidFill>
                <a:latin typeface="+mn-lt"/>
              </a:defRPr>
            </a:lvl1pPr>
          </a:lstStyle>
          <a:p>
            <a:fld id="{DB7027E0-D1C3-4C57-A5BD-CF065300557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45" name="Group 2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1036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6: Hebrew Religion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Monotheism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“Hear, O Israel; the Lord thy God, the Lord is One” (Deut 6:4-6)</a:t>
            </a:r>
          </a:p>
          <a:p>
            <a:r>
              <a:rPr lang="en-US" dirty="0"/>
              <a:t>The challenge of monotheism</a:t>
            </a:r>
          </a:p>
          <a:p>
            <a:pPr lvl="1"/>
            <a:r>
              <a:rPr lang="en-US" dirty="0"/>
              <a:t>First Commandment</a:t>
            </a:r>
          </a:p>
          <a:p>
            <a:pPr lvl="1"/>
            <a:r>
              <a:rPr lang="en-US" dirty="0"/>
              <a:t>Polytheistic practices</a:t>
            </a:r>
          </a:p>
          <a:p>
            <a:pPr lvl="1"/>
            <a:r>
              <a:rPr lang="en-US" dirty="0"/>
              <a:t>Prophets’ denunciations</a:t>
            </a:r>
          </a:p>
          <a:p>
            <a:pPr lvl="1"/>
            <a:r>
              <a:rPr lang="en-US" dirty="0"/>
              <a:t>Crystallization during Babylonian Captivity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Yahweh:  The One God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Creator of the Universe (Genesis)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Divine ruler and judge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Omniscient, omnipotent, omnipresent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Active participant in history</a:t>
            </a:r>
          </a:p>
          <a:p>
            <a:pPr>
              <a:lnSpc>
                <a:spcPct val="90000"/>
              </a:lnSpc>
            </a:pPr>
            <a:r>
              <a:rPr lang="en-US" dirty="0"/>
              <a:t>Unseen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Contrast to other Near Eastern deities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Second Commandment</a:t>
            </a:r>
          </a:p>
          <a:p>
            <a:pPr>
              <a:lnSpc>
                <a:spcPct val="90000"/>
              </a:lnSpc>
            </a:pPr>
            <a:r>
              <a:rPr lang="en-US" dirty="0"/>
              <a:t>Social implications of monotheism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Hebrew Bible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Pentateuch (Torah)</a:t>
            </a:r>
          </a:p>
          <a:p>
            <a:r>
              <a:rPr lang="en-US" sz="2400" dirty="0"/>
              <a:t>History</a:t>
            </a:r>
          </a:p>
          <a:p>
            <a:r>
              <a:rPr lang="en-US" sz="2400" dirty="0"/>
              <a:t>Wisdom Literature</a:t>
            </a:r>
          </a:p>
          <a:p>
            <a:pPr lvl="1"/>
            <a:r>
              <a:rPr lang="en-US" sz="2000" dirty="0"/>
              <a:t>Psalms</a:t>
            </a:r>
          </a:p>
          <a:p>
            <a:pPr lvl="1"/>
            <a:r>
              <a:rPr lang="en-US" sz="2000" dirty="0"/>
              <a:t>Proverbs</a:t>
            </a:r>
          </a:p>
          <a:p>
            <a:r>
              <a:rPr lang="en-US" sz="2400" dirty="0"/>
              <a:t>Prophets</a:t>
            </a:r>
          </a:p>
        </p:txBody>
      </p:sp>
      <p:pic>
        <p:nvPicPr>
          <p:cNvPr id="63493" name="Picture 5" descr="Bh_88a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18125" y="2362200"/>
            <a:ext cx="3192463" cy="3733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Covenant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God’s Chosen People</a:t>
            </a:r>
          </a:p>
          <a:p>
            <a:r>
              <a:rPr lang="en-US" dirty="0"/>
              <a:t>“A Kingdom of Priests” (Ex. 19)</a:t>
            </a:r>
          </a:p>
          <a:p>
            <a:r>
              <a:rPr lang="en-US" dirty="0"/>
              <a:t>Vehicle of God’s blessings to all people</a:t>
            </a:r>
          </a:p>
          <a:p>
            <a:r>
              <a:rPr lang="en-US" dirty="0"/>
              <a:t>Special relationship to last for all time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Law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Expression of God’s Character</a:t>
            </a:r>
            <a:endParaRPr lang="en-US" dirty="0"/>
          </a:p>
          <a:p>
            <a:r>
              <a:rPr lang="en-US" dirty="0"/>
              <a:t>Moral </a:t>
            </a:r>
            <a:r>
              <a:rPr lang="en-US" dirty="0" smtClean="0"/>
              <a:t>code</a:t>
            </a:r>
            <a:endParaRPr lang="en-US" dirty="0"/>
          </a:p>
          <a:p>
            <a:pPr lvl="1"/>
            <a:r>
              <a:rPr lang="en-US" dirty="0"/>
              <a:t>The Ten Commandments</a:t>
            </a:r>
          </a:p>
          <a:p>
            <a:pPr lvl="1"/>
            <a:r>
              <a:rPr lang="en-US" dirty="0" smtClean="0"/>
              <a:t>Case </a:t>
            </a:r>
            <a:r>
              <a:rPr lang="en-US" dirty="0"/>
              <a:t>laws (Ex. 21-23, etc.)</a:t>
            </a:r>
          </a:p>
          <a:p>
            <a:pPr lvl="2"/>
            <a:r>
              <a:rPr lang="en-US" dirty="0"/>
              <a:t>Applications of the Ten Commandments</a:t>
            </a:r>
          </a:p>
          <a:p>
            <a:pPr lvl="2"/>
            <a:r>
              <a:rPr lang="en-US" dirty="0"/>
              <a:t>Economic, political, social regulation</a:t>
            </a:r>
          </a:p>
          <a:p>
            <a:r>
              <a:rPr lang="en-US" dirty="0"/>
              <a:t>Instructions for Ritual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Law (2)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Integral to the Covenant</a:t>
            </a:r>
          </a:p>
          <a:p>
            <a:pPr lvl="1"/>
            <a:r>
              <a:rPr lang="en-US" dirty="0"/>
              <a:t>Obedience brings blessings</a:t>
            </a:r>
          </a:p>
          <a:p>
            <a:pPr lvl="1"/>
            <a:r>
              <a:rPr lang="en-US" dirty="0"/>
              <a:t>Disobedience brings curses</a:t>
            </a:r>
          </a:p>
          <a:p>
            <a:r>
              <a:rPr lang="en-US" dirty="0" smtClean="0"/>
              <a:t>Fundamental </a:t>
            </a:r>
            <a:r>
              <a:rPr lang="en-US" dirty="0"/>
              <a:t>to Hebrew life</a:t>
            </a:r>
          </a:p>
          <a:p>
            <a:pPr lvl="1"/>
            <a:r>
              <a:rPr lang="en-US" dirty="0"/>
              <a:t>Ubiquity in everyday </a:t>
            </a:r>
            <a:r>
              <a:rPr lang="en-US" dirty="0" smtClean="0"/>
              <a:t>life</a:t>
            </a:r>
            <a:endParaRPr lang="en-US" dirty="0"/>
          </a:p>
          <a:p>
            <a:pPr lvl="1"/>
            <a:r>
              <a:rPr lang="en-US" dirty="0"/>
              <a:t>Periodic public reading of entire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Prophets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Prophet/priest distinction</a:t>
            </a:r>
          </a:p>
          <a:p>
            <a:pPr lvl="1"/>
            <a:r>
              <a:rPr lang="en-US" dirty="0"/>
              <a:t>God </a:t>
            </a:r>
            <a:r>
              <a:rPr lang="en-US" dirty="0">
                <a:sym typeface="Wingdings" pitchFamily="2" charset="2"/>
              </a:rPr>
              <a:t> prophet  people</a:t>
            </a:r>
          </a:p>
          <a:p>
            <a:pPr lvl="1"/>
            <a:r>
              <a:rPr lang="en-US" dirty="0"/>
              <a:t>People </a:t>
            </a:r>
            <a:r>
              <a:rPr lang="en-US" dirty="0">
                <a:sym typeface="Wingdings" pitchFamily="2" charset="2"/>
              </a:rPr>
              <a:t> priest  God</a:t>
            </a:r>
          </a:p>
          <a:p>
            <a:r>
              <a:rPr lang="en-US" dirty="0" smtClean="0"/>
              <a:t>Prophetic Function</a:t>
            </a:r>
          </a:p>
          <a:p>
            <a:pPr lvl="1"/>
            <a:r>
              <a:rPr lang="en-US" dirty="0" smtClean="0"/>
              <a:t>Admonitions to Faithfulness</a:t>
            </a:r>
          </a:p>
          <a:p>
            <a:pPr lvl="1"/>
            <a:r>
              <a:rPr lang="en-US" dirty="0" smtClean="0"/>
              <a:t>Warnings of Covenantal Sanctions</a:t>
            </a:r>
          </a:p>
          <a:p>
            <a:pPr lvl="1"/>
            <a:r>
              <a:rPr lang="en-US" dirty="0" smtClean="0"/>
              <a:t>Message of Hope during Captivity</a:t>
            </a:r>
          </a:p>
          <a:p>
            <a:pPr lvl="1"/>
            <a:r>
              <a:rPr lang="en-US" dirty="0" smtClean="0"/>
              <a:t>Universalism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 smtClean="0"/>
              <a:t>Monotheism</a:t>
            </a:r>
          </a:p>
          <a:p>
            <a:r>
              <a:rPr lang="en-US" sz="2400" dirty="0" smtClean="0"/>
              <a:t>Christianity and Islam</a:t>
            </a:r>
          </a:p>
          <a:p>
            <a:r>
              <a:rPr lang="en-US" sz="2400" dirty="0" smtClean="0"/>
              <a:t>Model for Western law</a:t>
            </a:r>
          </a:p>
          <a:p>
            <a:r>
              <a:rPr lang="en-US" sz="2400" dirty="0" smtClean="0"/>
              <a:t>Foundation of Western literature</a:t>
            </a:r>
          </a:p>
          <a:p>
            <a:r>
              <a:rPr lang="en-US" sz="2400" dirty="0" smtClean="0"/>
              <a:t>Linear View of History</a:t>
            </a:r>
            <a:endParaRPr lang="en-US" sz="2400" dirty="0"/>
          </a:p>
        </p:txBody>
      </p:sp>
      <p:pic>
        <p:nvPicPr>
          <p:cNvPr id="59399" name="Picture 7" descr="Tourism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91100" y="3036888"/>
            <a:ext cx="3924300" cy="23828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Designs\Capsules.pot</Template>
  <TotalTime>554</TotalTime>
  <Words>240</Words>
  <Application>Microsoft Office PowerPoint</Application>
  <PresentationFormat>On-screen Show (4:3)</PresentationFormat>
  <Paragraphs>65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Capsules</vt:lpstr>
      <vt:lpstr>Western Civilization to 1500</vt:lpstr>
      <vt:lpstr>Monotheism</vt:lpstr>
      <vt:lpstr>Yahweh:  The One God</vt:lpstr>
      <vt:lpstr>The Hebrew Bible</vt:lpstr>
      <vt:lpstr>The Covenant</vt:lpstr>
      <vt:lpstr>The Law</vt:lpstr>
      <vt:lpstr>The Law (2)</vt:lpstr>
      <vt:lpstr>The Prophets</vt:lpstr>
      <vt:lpstr>Impact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Hebrews</dc:title>
  <dc:creator>Rj Martin</dc:creator>
  <cp:lastModifiedBy>Jason</cp:lastModifiedBy>
  <cp:revision>16</cp:revision>
  <cp:lastPrinted>1601-01-01T00:00:00Z</cp:lastPrinted>
  <dcterms:created xsi:type="dcterms:W3CDTF">2001-09-05T01:58:15Z</dcterms:created>
  <dcterms:modified xsi:type="dcterms:W3CDTF">2013-12-10T16:27:46Z</dcterms:modified>
</cp:coreProperties>
</file>