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  <p:sldId id="267" r:id="rId9"/>
    <p:sldId id="272" r:id="rId10"/>
    <p:sldId id="270" r:id="rId11"/>
    <p:sldId id="271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78912" autoAdjust="0"/>
  </p:normalViewPr>
  <p:slideViewPr>
    <p:cSldViewPr>
      <p:cViewPr varScale="1">
        <p:scale>
          <a:sx n="71" d="100"/>
          <a:sy n="71" d="100"/>
        </p:scale>
        <p:origin x="-182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 Narrow" pitchFamily="34" charset="0"/>
              </a:defRPr>
            </a:lvl1pPr>
          </a:lstStyle>
          <a:p>
            <a:fld id="{ACC98559-ACC9-48D3-952E-BFF77B9AE33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809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 Narrow" pitchFamily="34" charset="0"/>
              </a:defRPr>
            </a:lvl1pPr>
          </a:lstStyle>
          <a:p>
            <a:fld id="{CF259E83-41E8-473D-8E7D-1137DB13DE8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2A7BE1-DAED-45B8-A759-6549D8138A29}" type="slidenum">
              <a:rPr lang="en-US"/>
              <a:pPr/>
              <a:t>1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DE0FD-F6B5-4BD0-B668-2573E626ECE1}" type="slidenum">
              <a:rPr lang="en-US"/>
              <a:pPr/>
              <a:t>10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kumimoji="0" lang="en-US" b="1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F11A4B-89D5-426C-8BDB-9F39909B796C}" type="slidenum">
              <a:rPr lang="en-US"/>
              <a:pPr/>
              <a:t>11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189E63-CBA7-4853-9A01-0E1D9775D4BB}" type="slidenum">
              <a:rPr lang="en-US"/>
              <a:pPr/>
              <a:t>2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E67E4E-779D-4465-8BEC-0BC1B40A63E1}" type="slidenum">
              <a:rPr lang="en-US"/>
              <a:pPr/>
              <a:t>3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kumimoji="0" lang="en-US" b="1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291596-DDA8-4F7F-AC39-DEC5ECDD3D82}" type="slidenum">
              <a:rPr lang="en-US"/>
              <a:pPr/>
              <a:t>4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kumimoji="0" lang="en-US" b="1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600AB0-DFC7-41D9-A4CE-D3D2493017B9}" type="slidenum">
              <a:rPr lang="en-US"/>
              <a:pPr/>
              <a:t>5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44E1BC-A89D-4E04-8BD2-5963893A6A97}" type="slidenum">
              <a:rPr lang="en-US"/>
              <a:pPr/>
              <a:t>6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7ED3D4-C1EA-453B-9AA4-76B46D012D4C}" type="slidenum">
              <a:rPr lang="en-US"/>
              <a:pPr/>
              <a:t>7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5B1668-9FDC-44B8-AD00-50B3624EE753}" type="slidenum">
              <a:rPr lang="en-US"/>
              <a:pPr/>
              <a:t>8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kumimoji="0" lang="en-US" b="1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A01B2E-655B-4193-9441-D4E0A1783E46}" type="slidenum">
              <a:rPr lang="en-US"/>
              <a:pPr/>
              <a:t>9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8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990600"/>
            <a:ext cx="6400800" cy="2514600"/>
          </a:xfrm>
          <a:ln w="76200" cmpd="tri"/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  <a:ln w="6350"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400800"/>
            <a:ext cx="19050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 anchorCtr="0"/>
          <a:lstStyle>
            <a:lvl1pPr>
              <a:defRPr/>
            </a:lvl1pPr>
          </a:lstStyle>
          <a:p>
            <a:fld id="{CA74BF1E-D16E-42CB-A43B-CDC958D77B4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63495" name="Group 7"/>
          <p:cNvGrpSpPr>
            <a:grpSpLocks/>
          </p:cNvGrpSpPr>
          <p:nvPr/>
        </p:nvGrpSpPr>
        <p:grpSpPr bwMode="auto">
          <a:xfrm>
            <a:off x="0" y="0"/>
            <a:ext cx="6362700" cy="6858000"/>
            <a:chOff x="0" y="0"/>
            <a:chExt cx="4008" cy="4320"/>
          </a:xfrm>
        </p:grpSpPr>
        <p:pic>
          <p:nvPicPr>
            <p:cNvPr id="63496" name="Picture 8" descr="Expbann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invGray">
            <a:xfrm>
              <a:off x="0" y="0"/>
              <a:ext cx="432" cy="4320"/>
            </a:xfrm>
            <a:prstGeom prst="rect">
              <a:avLst/>
            </a:prstGeom>
            <a:noFill/>
          </p:spPr>
        </p:pic>
        <p:pic>
          <p:nvPicPr>
            <p:cNvPr id="63497" name="Picture 9" descr="EXPHORSA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08" y="3600"/>
              <a:ext cx="1800" cy="60"/>
            </a:xfrm>
            <a:prstGeom prst="rect">
              <a:avLst/>
            </a:prstGeom>
            <a:noFill/>
          </p:spPr>
        </p:pic>
      </p:grpSp>
      <p:pic>
        <p:nvPicPr>
          <p:cNvPr id="63498" name="Picture 10" descr="EXPHORS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657600"/>
            <a:ext cx="5715000" cy="95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F923C-1F0D-4513-B999-472D72C491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499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2038" y="381000"/>
            <a:ext cx="5681662" cy="5499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66566-7359-46FD-8CB2-7155B33FAC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E516A89-F646-4B3C-947A-E5DEE04B31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2385B7B-C6F8-41D3-9568-54C417584E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B0E41-EB4E-4833-B1E3-E8E42D3986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23050B-AE18-459D-A10F-086E21E8C6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5F211-50A6-4E65-B57D-27E8700AAD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C9B66-16CE-4C1C-99B7-1EE59BD28C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A009A-4F1A-4B05-8168-F337A8A7FA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4F0C5-4861-421E-B901-F83AB149F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EE1FD-4FCB-42AC-AB41-982DE4DE58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8E3B9-FFF9-4511-ADBE-A35637E3EA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Expbanna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invGray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fld id="{D369A1F6-6D91-408D-A798-EE939A2D70B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62471" name="Picture 7" descr="EXPHORSA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066800" y="1574800"/>
            <a:ext cx="7772400" cy="130175"/>
          </a:xfrm>
          <a:prstGeom prst="rect">
            <a:avLst/>
          </a:prstGeom>
          <a:noFill/>
        </p:spPr>
      </p:pic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2038" y="1766888"/>
            <a:ext cx="7769225" cy="411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8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9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4: Empire Builders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Imperial Structure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Iranian nomads</a:t>
            </a:r>
          </a:p>
          <a:p>
            <a:r>
              <a:rPr lang="en-US" dirty="0" smtClean="0"/>
              <a:t>Cyrus the Great (559-530) and expansion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Decentralized imperial structure (satrapies)</a:t>
            </a:r>
          </a:p>
        </p:txBody>
      </p:sp>
      <p:pic>
        <p:nvPicPr>
          <p:cNvPr id="77831" name="Picture 7" descr="persepolis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62038" y="2573338"/>
            <a:ext cx="3808412" cy="24987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Persian Religion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Originally nature-worship; Mithras</a:t>
            </a:r>
          </a:p>
          <a:p>
            <a:r>
              <a:rPr lang="en-US" sz="2800" dirty="0"/>
              <a:t>Zoroaster (7</a:t>
            </a:r>
            <a:r>
              <a:rPr lang="en-US" sz="2800" baseline="30000" dirty="0"/>
              <a:t>th</a:t>
            </a:r>
            <a:r>
              <a:rPr lang="en-US" sz="2800" dirty="0"/>
              <a:t> c.)</a:t>
            </a:r>
          </a:p>
          <a:p>
            <a:pPr lvl="1"/>
            <a:r>
              <a:rPr lang="en-US" sz="2400" dirty="0"/>
              <a:t>Monotheism (</a:t>
            </a:r>
            <a:r>
              <a:rPr lang="en-US" sz="2400" dirty="0" err="1"/>
              <a:t>Ahuramazda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Dualism</a:t>
            </a:r>
          </a:p>
          <a:p>
            <a:r>
              <a:rPr lang="en-US" sz="2800" dirty="0" smtClean="0"/>
              <a:t>Gets watered down</a:t>
            </a:r>
            <a:endParaRPr lang="en-US" sz="2800" dirty="0"/>
          </a:p>
        </p:txBody>
      </p:sp>
      <p:pic>
        <p:nvPicPr>
          <p:cNvPr id="78853" name="Picture 5" descr="faravahar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22850" y="2452688"/>
            <a:ext cx="3808413" cy="27416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Leftovers</a:t>
            </a:r>
          </a:p>
        </p:txBody>
      </p:sp>
      <p:sp>
        <p:nvSpPr>
          <p:cNvPr id="64515" name="Rectangle 102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Hittites</a:t>
            </a:r>
          </a:p>
          <a:p>
            <a:r>
              <a:rPr lang="en-US" dirty="0"/>
              <a:t>Phoenicians</a:t>
            </a:r>
          </a:p>
          <a:p>
            <a:r>
              <a:rPr lang="en-US" dirty="0"/>
              <a:t>Assyrians</a:t>
            </a:r>
          </a:p>
          <a:p>
            <a:r>
              <a:rPr lang="en-US" dirty="0"/>
              <a:t>Chaldeans</a:t>
            </a:r>
          </a:p>
          <a:p>
            <a:r>
              <a:rPr lang="en-US" dirty="0" err="1"/>
              <a:t>Lydians</a:t>
            </a:r>
            <a:endParaRPr lang="en-US" dirty="0"/>
          </a:p>
          <a:p>
            <a:r>
              <a:rPr lang="en-US" dirty="0"/>
              <a:t>Persians</a:t>
            </a:r>
          </a:p>
        </p:txBody>
      </p:sp>
      <p:sp>
        <p:nvSpPr>
          <p:cNvPr id="64516" name="Rectangle 102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Hittites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Kingdom founded ca. 1750 B.C.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Empire (1450-1200)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Conquered Syria, rivaled Egypt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Destroyed by Sea Peoples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Notable for ironworking</a:t>
            </a:r>
          </a:p>
        </p:txBody>
      </p:sp>
      <p:pic>
        <p:nvPicPr>
          <p:cNvPr id="66567" name="Picture 7" descr="Hittite Warrior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58950" y="1766888"/>
            <a:ext cx="2414588" cy="41132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6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Phoenicians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Maritime and merchant culture</a:t>
            </a:r>
          </a:p>
          <a:p>
            <a:r>
              <a:rPr lang="en-US" sz="2800" dirty="0"/>
              <a:t>Reached Britain and West Africa</a:t>
            </a:r>
          </a:p>
          <a:p>
            <a:r>
              <a:rPr lang="en-US" sz="2800" dirty="0" err="1"/>
              <a:t>Byblos</a:t>
            </a:r>
            <a:r>
              <a:rPr lang="en-US" sz="2800" dirty="0" err="1">
                <a:sym typeface="Wingdings" pitchFamily="2" charset="2"/>
              </a:rPr>
              <a:t></a:t>
            </a:r>
            <a:r>
              <a:rPr lang="en-US" sz="2800" i="1" dirty="0" err="1">
                <a:sym typeface="Wingdings" pitchFamily="2" charset="2"/>
              </a:rPr>
              <a:t>biblos</a:t>
            </a:r>
            <a:endParaRPr lang="en-US" sz="2800" dirty="0">
              <a:sym typeface="Wingdings" pitchFamily="2" charset="2"/>
            </a:endParaRPr>
          </a:p>
          <a:p>
            <a:r>
              <a:rPr lang="en-US" sz="2800" dirty="0"/>
              <a:t>Inventors of the Alphabet</a:t>
            </a:r>
          </a:p>
        </p:txBody>
      </p:sp>
      <p:pic>
        <p:nvPicPr>
          <p:cNvPr id="67591" name="Picture 7" descr="Phoenician relie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22850" y="2328863"/>
            <a:ext cx="3808413" cy="29892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Assyrians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Based </a:t>
            </a:r>
            <a:r>
              <a:rPr lang="en-US" dirty="0"/>
              <a:t>in Northern Mesopotamia</a:t>
            </a:r>
          </a:p>
          <a:p>
            <a:r>
              <a:rPr lang="en-US" dirty="0" smtClean="0"/>
              <a:t>Burst </a:t>
            </a:r>
            <a:r>
              <a:rPr lang="en-US" dirty="0"/>
              <a:t>of expansion under </a:t>
            </a:r>
            <a:r>
              <a:rPr lang="en-US" dirty="0" err="1"/>
              <a:t>Tiglath-Pileser</a:t>
            </a:r>
            <a:r>
              <a:rPr lang="en-US" dirty="0"/>
              <a:t> I (c. 1155-1077</a:t>
            </a:r>
            <a:r>
              <a:rPr lang="en-US" dirty="0" smtClean="0"/>
              <a:t>)</a:t>
            </a:r>
          </a:p>
          <a:p>
            <a:r>
              <a:rPr lang="en-US" dirty="0" smtClean="0"/>
              <a:t>Effective army: specialization, terror tactics, deportation of foes</a:t>
            </a:r>
            <a:endParaRPr lang="en-US" dirty="0"/>
          </a:p>
        </p:txBody>
      </p:sp>
      <p:pic>
        <p:nvPicPr>
          <p:cNvPr id="7" name="Picture 5" descr="at_0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22850" y="2300129"/>
            <a:ext cx="3808413" cy="304673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Assyrians (2)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More expansion in the 8</a:t>
            </a:r>
            <a:r>
              <a:rPr lang="en-US" sz="2800" baseline="30000" dirty="0"/>
              <a:t>th</a:t>
            </a:r>
            <a:r>
              <a:rPr lang="en-US" sz="2800" dirty="0"/>
              <a:t> century</a:t>
            </a:r>
          </a:p>
          <a:p>
            <a:r>
              <a:rPr lang="en-US" sz="2800" dirty="0"/>
              <a:t>Peaked in the mid-7</a:t>
            </a:r>
            <a:r>
              <a:rPr lang="en-US" sz="2800" baseline="30000" dirty="0"/>
              <a:t>th</a:t>
            </a:r>
            <a:r>
              <a:rPr lang="en-US" sz="2800" dirty="0"/>
              <a:t> century           </a:t>
            </a:r>
            <a:r>
              <a:rPr lang="en-US" sz="2800" dirty="0">
                <a:sym typeface="Wingdings" pitchFamily="2" charset="2"/>
              </a:rPr>
              <a:t></a:t>
            </a:r>
          </a:p>
          <a:p>
            <a:r>
              <a:rPr lang="en-US" sz="2800" dirty="0" smtClean="0">
                <a:sym typeface="Wingdings" pitchFamily="2" charset="2"/>
              </a:rPr>
              <a:t>Overextension, rapid collapse</a:t>
            </a:r>
            <a:endParaRPr lang="en-US" sz="2800" dirty="0">
              <a:sym typeface="Wingdings" pitchFamily="2" charset="2"/>
            </a:endParaRPr>
          </a:p>
          <a:p>
            <a:r>
              <a:rPr lang="en-US" sz="2800" dirty="0">
                <a:sym typeface="Wingdings" pitchFamily="2" charset="2"/>
              </a:rPr>
              <a:t>612—Nineveh </a:t>
            </a:r>
            <a:r>
              <a:rPr lang="en-US" sz="2800" dirty="0" smtClean="0">
                <a:sym typeface="Wingdings" pitchFamily="2" charset="2"/>
              </a:rPr>
              <a:t>falls</a:t>
            </a:r>
            <a:endParaRPr lang="en-US" sz="2800" dirty="0"/>
          </a:p>
        </p:txBody>
      </p:sp>
      <p:pic>
        <p:nvPicPr>
          <p:cNvPr id="69637" name="Picture 5" descr="assyrmap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22850" y="2271713"/>
            <a:ext cx="3808413" cy="31019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Chaldeans (Neo-Babylonians)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Rebelled against Assyria, captured Nineveh with </a:t>
            </a:r>
            <a:r>
              <a:rPr lang="en-US" dirty="0" smtClean="0"/>
              <a:t>Medes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Nebuchadnezzar II (605-562) completed conquests, took Palestine, Egypt</a:t>
            </a:r>
          </a:p>
          <a:p>
            <a:pPr>
              <a:lnSpc>
                <a:spcPct val="90000"/>
              </a:lnSpc>
            </a:pPr>
            <a:r>
              <a:rPr lang="en-US" dirty="0"/>
              <a:t>Period of Prosperity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Agriculture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Trade Routes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Industries (textiles and metals)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Chaldeans (2)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Babylon the Great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Ishtar Gate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Hanging </a:t>
            </a:r>
            <a:r>
              <a:rPr lang="en-US" sz="2400" dirty="0" smtClean="0"/>
              <a:t>Gardens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Place in Western consciousness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Babylon </a:t>
            </a:r>
            <a:r>
              <a:rPr lang="en-US" sz="2800" dirty="0"/>
              <a:t>falls to Persians in 539</a:t>
            </a:r>
          </a:p>
        </p:txBody>
      </p:sp>
      <p:pic>
        <p:nvPicPr>
          <p:cNvPr id="74759" name="Picture 7" descr="Ishtar Gate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529263" y="1766888"/>
            <a:ext cx="2795587" cy="41132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Lydians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Centered in Asia Minor</a:t>
            </a:r>
          </a:p>
          <a:p>
            <a:r>
              <a:rPr lang="en-US" sz="2800" dirty="0"/>
              <a:t>Relations to Greeks</a:t>
            </a:r>
          </a:p>
          <a:p>
            <a:r>
              <a:rPr lang="en-US" sz="2800" dirty="0"/>
              <a:t>Croesus</a:t>
            </a:r>
          </a:p>
          <a:p>
            <a:r>
              <a:rPr lang="en-US" sz="2800" dirty="0"/>
              <a:t>Currency</a:t>
            </a:r>
          </a:p>
          <a:p>
            <a:pPr lvl="1"/>
            <a:r>
              <a:rPr lang="en-US" sz="2400" dirty="0"/>
              <a:t>Commodity-based</a:t>
            </a:r>
          </a:p>
          <a:p>
            <a:pPr lvl="1"/>
            <a:r>
              <a:rPr lang="en-US" sz="2400" dirty="0"/>
              <a:t>Precious metals</a:t>
            </a:r>
          </a:p>
          <a:p>
            <a:pPr lvl="1"/>
            <a:r>
              <a:rPr lang="en-US" sz="2400" dirty="0"/>
              <a:t>Coinage</a:t>
            </a:r>
          </a:p>
        </p:txBody>
      </p:sp>
      <p:pic>
        <p:nvPicPr>
          <p:cNvPr id="79877" name="Picture 5" descr="art2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22850" y="2978150"/>
            <a:ext cx="3808413" cy="16906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theme/theme1.xml><?xml version="1.0" encoding="utf-8"?>
<a:theme xmlns:a="http://schemas.openxmlformats.org/drawingml/2006/main" name="Expedition">
  <a:themeElements>
    <a:clrScheme name="Expedition 2">
      <a:dk1>
        <a:srgbClr val="000000"/>
      </a:dk1>
      <a:lt1>
        <a:srgbClr val="FFFFFF"/>
      </a:lt1>
      <a:dk2>
        <a:srgbClr val="482400"/>
      </a:dk2>
      <a:lt2>
        <a:srgbClr val="808080"/>
      </a:lt2>
      <a:accent1>
        <a:srgbClr val="DFD6C3"/>
      </a:accent1>
      <a:accent2>
        <a:srgbClr val="D69B80"/>
      </a:accent2>
      <a:accent3>
        <a:srgbClr val="FFFFFF"/>
      </a:accent3>
      <a:accent4>
        <a:srgbClr val="000000"/>
      </a:accent4>
      <a:accent5>
        <a:srgbClr val="ECE8DE"/>
      </a:accent5>
      <a:accent6>
        <a:srgbClr val="C28C73"/>
      </a:accent6>
      <a:hlink>
        <a:srgbClr val="993300"/>
      </a:hlink>
      <a:folHlink>
        <a:srgbClr val="666600"/>
      </a:folHlink>
    </a:clrScheme>
    <a:fontScheme name="Expedi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xpedition 1">
        <a:dk1>
          <a:srgbClr val="000000"/>
        </a:dk1>
        <a:lt1>
          <a:srgbClr val="A7947B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D0C8B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2">
        <a:dk1>
          <a:srgbClr val="000000"/>
        </a:dk1>
        <a:lt1>
          <a:srgbClr val="FFFFFF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FFFFF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4">
        <a:dk1>
          <a:srgbClr val="000000"/>
        </a:dk1>
        <a:lt1>
          <a:srgbClr val="9D7643"/>
        </a:lt1>
        <a:dk2>
          <a:srgbClr val="FFFFFF"/>
        </a:dk2>
        <a:lt2>
          <a:srgbClr val="554025"/>
        </a:lt2>
        <a:accent1>
          <a:srgbClr val="CAA966"/>
        </a:accent1>
        <a:accent2>
          <a:srgbClr val="8488AC"/>
        </a:accent2>
        <a:accent3>
          <a:srgbClr val="CCBDB0"/>
        </a:accent3>
        <a:accent4>
          <a:srgbClr val="000000"/>
        </a:accent4>
        <a:accent5>
          <a:srgbClr val="E1D1B8"/>
        </a:accent5>
        <a:accent6>
          <a:srgbClr val="777B9B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Designs\Expedition.pot</Template>
  <TotalTime>529</TotalTime>
  <Words>226</Words>
  <Application>Microsoft Office PowerPoint</Application>
  <PresentationFormat>On-screen Show (4:3)</PresentationFormat>
  <Paragraphs>71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Expedition</vt:lpstr>
      <vt:lpstr>Western Civilization to 1500</vt:lpstr>
      <vt:lpstr>The Leftovers</vt:lpstr>
      <vt:lpstr>Hittites</vt:lpstr>
      <vt:lpstr>Phoenicians</vt:lpstr>
      <vt:lpstr>Assyrians</vt:lpstr>
      <vt:lpstr>Assyrians (2)</vt:lpstr>
      <vt:lpstr>Chaldeans (Neo-Babylonians)</vt:lpstr>
      <vt:lpstr>Chaldeans (2)</vt:lpstr>
      <vt:lpstr>Lydians</vt:lpstr>
      <vt:lpstr>Imperial Structure</vt:lpstr>
      <vt:lpstr>Persian Religion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Ancient Cultures</dc:title>
  <dc:creator>Rj Martin</dc:creator>
  <cp:lastModifiedBy>Jason</cp:lastModifiedBy>
  <cp:revision>17</cp:revision>
  <cp:lastPrinted>1601-01-01T00:00:00Z</cp:lastPrinted>
  <dcterms:created xsi:type="dcterms:W3CDTF">2001-09-06T18:36:30Z</dcterms:created>
  <dcterms:modified xsi:type="dcterms:W3CDTF">2013-12-10T16:25:37Z</dcterms:modified>
</cp:coreProperties>
</file>