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sldIdLst>
    <p:sldId id="256" r:id="rId2"/>
    <p:sldId id="257" r:id="rId3"/>
    <p:sldId id="258" r:id="rId4"/>
    <p:sldId id="260" r:id="rId5"/>
    <p:sldId id="276" r:id="rId6"/>
    <p:sldId id="266" r:id="rId7"/>
    <p:sldId id="278" r:id="rId8"/>
    <p:sldId id="267" r:id="rId9"/>
    <p:sldId id="268" r:id="rId10"/>
    <p:sldId id="269" r:id="rId11"/>
    <p:sldId id="279" r:id="rId12"/>
    <p:sldId id="277" r:id="rId13"/>
    <p:sldId id="280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83" d="100"/>
          <a:sy n="83" d="100"/>
        </p:scale>
        <p:origin x="-146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7F076-4142-451B-A10C-150194F74C8B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32E495-5404-44A8-8FD3-C4262B11F9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7134FB-C3AB-49C8-AB19-314BF17790BE}" type="slidenum">
              <a:rPr lang="en-US"/>
              <a:pPr/>
              <a:t>5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D760BE-255D-4DE0-AC08-EDF17F9C6EC1}" type="slidenum">
              <a:rPr lang="en-US"/>
              <a:pPr/>
              <a:t>7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7813FA-183A-4CD2-BBE5-1215A864795C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F40794-B772-4C6C-A33A-521EC9F5ED97}" type="slidenum">
              <a:rPr lang="en-US"/>
              <a:pPr/>
              <a:t>12</a:t>
            </a:fld>
            <a:endParaRPr 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28" name="Group 32"/>
          <p:cNvGrpSpPr>
            <a:grpSpLocks/>
          </p:cNvGrpSpPr>
          <p:nvPr/>
        </p:nvGrpSpPr>
        <p:grpSpPr bwMode="auto">
          <a:xfrm>
            <a:off x="-31750" y="0"/>
            <a:ext cx="9178925" cy="6924675"/>
            <a:chOff x="-20" y="0"/>
            <a:chExt cx="5782" cy="4362"/>
          </a:xfrm>
        </p:grpSpPr>
        <p:sp>
          <p:nvSpPr>
            <p:cNvPr id="4124" name="Rectangle 28" descr="Stonbk"/>
            <p:cNvSpPr>
              <a:spLocks noChangeArrowheads="1"/>
            </p:cNvSpPr>
            <p:nvPr userDrawn="1"/>
          </p:nvSpPr>
          <p:spPr bwMode="white">
            <a:xfrm>
              <a:off x="-15" y="5"/>
              <a:ext cx="5775" cy="4311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" name="Rectangle 9"/>
            <p:cNvSpPr>
              <a:spLocks noChangeArrowheads="1"/>
            </p:cNvSpPr>
            <p:nvPr userDrawn="1"/>
          </p:nvSpPr>
          <p:spPr bwMode="ltGray">
            <a:xfrm>
              <a:off x="0" y="0"/>
              <a:ext cx="743" cy="4334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" name="Rectangle 10"/>
            <p:cNvSpPr>
              <a:spLocks noChangeArrowheads="1"/>
            </p:cNvSpPr>
            <p:nvPr userDrawn="1"/>
          </p:nvSpPr>
          <p:spPr bwMode="hidden">
            <a:xfrm>
              <a:off x="695" y="0"/>
              <a:ext cx="50" cy="436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4107" name="Picture 11" descr="Astonbnr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 t="15163"/>
            <a:stretch>
              <a:fillRect/>
            </a:stretch>
          </p:blipFill>
          <p:spPr bwMode="gray">
            <a:xfrm>
              <a:off x="0" y="1705"/>
              <a:ext cx="5760" cy="498"/>
            </a:xfrm>
            <a:prstGeom prst="rect">
              <a:avLst/>
            </a:prstGeom>
            <a:noFill/>
          </p:spPr>
        </p:pic>
        <p:sp>
          <p:nvSpPr>
            <p:cNvPr id="4110" name="Rectangle 14"/>
            <p:cNvSpPr>
              <a:spLocks noChangeArrowheads="1"/>
            </p:cNvSpPr>
            <p:nvPr userDrawn="1"/>
          </p:nvSpPr>
          <p:spPr bwMode="hidden">
            <a:xfrm rot="5400000">
              <a:off x="3204" y="-396"/>
              <a:ext cx="47" cy="50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8" name="Rectangle 12"/>
            <p:cNvSpPr>
              <a:spLocks noChangeArrowheads="1"/>
            </p:cNvSpPr>
            <p:nvPr userDrawn="1"/>
          </p:nvSpPr>
          <p:spPr bwMode="hidden">
            <a:xfrm rot="5400000">
              <a:off x="3204" y="-852"/>
              <a:ext cx="47" cy="5068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9" name="Rectangle 13"/>
            <p:cNvSpPr>
              <a:spLocks noChangeArrowheads="1"/>
            </p:cNvSpPr>
            <p:nvPr userDrawn="1"/>
          </p:nvSpPr>
          <p:spPr bwMode="hidden">
            <a:xfrm>
              <a:off x="-20" y="0"/>
              <a:ext cx="47" cy="434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4" name="Line 18"/>
            <p:cNvSpPr>
              <a:spLocks noChangeShapeType="1"/>
            </p:cNvSpPr>
            <p:nvPr userDrawn="1"/>
          </p:nvSpPr>
          <p:spPr bwMode="auto">
            <a:xfrm>
              <a:off x="414" y="2118"/>
              <a:ext cx="28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5" name="Line 19"/>
            <p:cNvSpPr>
              <a:spLocks noChangeShapeType="1"/>
            </p:cNvSpPr>
            <p:nvPr userDrawn="1"/>
          </p:nvSpPr>
          <p:spPr bwMode="auto">
            <a:xfrm flipV="1">
              <a:off x="27" y="2116"/>
              <a:ext cx="230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0" name="Freeform 24"/>
            <p:cNvSpPr>
              <a:spLocks/>
            </p:cNvSpPr>
            <p:nvPr userDrawn="1"/>
          </p:nvSpPr>
          <p:spPr bwMode="auto">
            <a:xfrm>
              <a:off x="255" y="2115"/>
              <a:ext cx="65" cy="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12"/>
                </a:cxn>
                <a:cxn ang="0">
                  <a:pos x="27" y="23"/>
                </a:cxn>
                <a:cxn ang="0">
                  <a:pos x="36" y="35"/>
                </a:cxn>
                <a:cxn ang="0">
                  <a:pos x="47" y="45"/>
                </a:cxn>
                <a:cxn ang="0">
                  <a:pos x="56" y="66"/>
                </a:cxn>
                <a:cxn ang="0">
                  <a:pos x="63" y="80"/>
                </a:cxn>
                <a:cxn ang="0">
                  <a:pos x="65" y="86"/>
                </a:cxn>
              </a:cxnLst>
              <a:rect l="0" t="0" r="r" b="b"/>
              <a:pathLst>
                <a:path w="65" h="86">
                  <a:moveTo>
                    <a:pt x="0" y="0"/>
                  </a:moveTo>
                  <a:cubicBezTo>
                    <a:pt x="9" y="4"/>
                    <a:pt x="6" y="10"/>
                    <a:pt x="15" y="12"/>
                  </a:cubicBezTo>
                  <a:cubicBezTo>
                    <a:pt x="18" y="20"/>
                    <a:pt x="19" y="20"/>
                    <a:pt x="27" y="23"/>
                  </a:cubicBezTo>
                  <a:cubicBezTo>
                    <a:pt x="29" y="29"/>
                    <a:pt x="30" y="32"/>
                    <a:pt x="36" y="35"/>
                  </a:cubicBezTo>
                  <a:cubicBezTo>
                    <a:pt x="40" y="40"/>
                    <a:pt x="43" y="40"/>
                    <a:pt x="47" y="45"/>
                  </a:cubicBezTo>
                  <a:cubicBezTo>
                    <a:pt x="49" y="71"/>
                    <a:pt x="49" y="52"/>
                    <a:pt x="56" y="66"/>
                  </a:cubicBezTo>
                  <a:cubicBezTo>
                    <a:pt x="57" y="74"/>
                    <a:pt x="56" y="77"/>
                    <a:pt x="63" y="80"/>
                  </a:cubicBezTo>
                  <a:cubicBezTo>
                    <a:pt x="65" y="85"/>
                    <a:pt x="65" y="83"/>
                    <a:pt x="65" y="8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2" name="Freeform 26"/>
            <p:cNvSpPr>
              <a:spLocks/>
            </p:cNvSpPr>
            <p:nvPr userDrawn="1"/>
          </p:nvSpPr>
          <p:spPr bwMode="auto">
            <a:xfrm>
              <a:off x="344" y="2118"/>
              <a:ext cx="71" cy="84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61" y="27"/>
                </a:cxn>
                <a:cxn ang="0">
                  <a:pos x="52" y="57"/>
                </a:cxn>
                <a:cxn ang="0">
                  <a:pos x="46" y="72"/>
                </a:cxn>
                <a:cxn ang="0">
                  <a:pos x="33" y="63"/>
                </a:cxn>
                <a:cxn ang="0">
                  <a:pos x="25" y="51"/>
                </a:cxn>
                <a:cxn ang="0">
                  <a:pos x="10" y="39"/>
                </a:cxn>
                <a:cxn ang="0">
                  <a:pos x="4" y="77"/>
                </a:cxn>
                <a:cxn ang="0">
                  <a:pos x="1" y="84"/>
                </a:cxn>
              </a:cxnLst>
              <a:rect l="0" t="0" r="r" b="b"/>
              <a:pathLst>
                <a:path w="71" h="84">
                  <a:moveTo>
                    <a:pt x="69" y="0"/>
                  </a:moveTo>
                  <a:cubicBezTo>
                    <a:pt x="65" y="10"/>
                    <a:pt x="71" y="21"/>
                    <a:pt x="61" y="27"/>
                  </a:cubicBezTo>
                  <a:cubicBezTo>
                    <a:pt x="59" y="37"/>
                    <a:pt x="62" y="55"/>
                    <a:pt x="52" y="57"/>
                  </a:cubicBezTo>
                  <a:cubicBezTo>
                    <a:pt x="49" y="62"/>
                    <a:pt x="49" y="67"/>
                    <a:pt x="46" y="72"/>
                  </a:cubicBezTo>
                  <a:cubicBezTo>
                    <a:pt x="38" y="71"/>
                    <a:pt x="39" y="67"/>
                    <a:pt x="33" y="63"/>
                  </a:cubicBezTo>
                  <a:cubicBezTo>
                    <a:pt x="30" y="58"/>
                    <a:pt x="27" y="56"/>
                    <a:pt x="25" y="51"/>
                  </a:cubicBezTo>
                  <a:cubicBezTo>
                    <a:pt x="23" y="38"/>
                    <a:pt x="25" y="38"/>
                    <a:pt x="10" y="39"/>
                  </a:cubicBezTo>
                  <a:cubicBezTo>
                    <a:pt x="8" y="51"/>
                    <a:pt x="18" y="72"/>
                    <a:pt x="4" y="77"/>
                  </a:cubicBezTo>
                  <a:cubicBezTo>
                    <a:pt x="0" y="82"/>
                    <a:pt x="1" y="79"/>
                    <a:pt x="1" y="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44600" y="1247775"/>
            <a:ext cx="7772400" cy="1143000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304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1262063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700463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129463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3226FA5-D0DF-4F84-A598-D0EE396C55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F5EFBB-BF4F-49A7-9473-A9FDFDEC97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9390AE-7F44-4763-950B-F1BE6E6E23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573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2197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57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957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247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6D9A56B-5DFE-48DB-B615-F3F4E62EBB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2573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197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57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957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247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6F0D099-6D41-4407-8A11-7B66ED0879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573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57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957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247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5BB3AE3-0DE1-4110-9FFC-5F9F5BB4ED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197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57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957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247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CD2D6CE-49DE-4EAC-B8FE-A44FB02F65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D429E-2F63-43D5-A1D5-D271AA35A0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078B92-1AF7-47B5-A572-F7A48ACEC7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E76A5E-11BF-4887-99DE-81658B01C7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F2EF21-B004-42A3-BB6D-FB67497FE9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CFAE97-04AC-47FD-B7FB-6AD2E5C9AF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75DE3E-2577-4DEC-A140-D2A0EA3734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1AF135-79E6-48D7-8F84-D00B0375EF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44DC34-A93C-4B04-BB60-D431556028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0" y="0"/>
            <a:ext cx="9144000" cy="6869113"/>
            <a:chOff x="0" y="0"/>
            <a:chExt cx="5760" cy="4327"/>
          </a:xfrm>
        </p:grpSpPr>
        <p:sp>
          <p:nvSpPr>
            <p:cNvPr id="3075" name="Rectangle 3"/>
            <p:cNvSpPr>
              <a:spLocks noChangeArrowheads="1"/>
            </p:cNvSpPr>
            <p:nvPr userDrawn="1"/>
          </p:nvSpPr>
          <p:spPr bwMode="ltGray">
            <a:xfrm>
              <a:off x="0" y="405"/>
              <a:ext cx="743" cy="3922"/>
            </a:xfrm>
            <a:prstGeom prst="rect">
              <a:avLst/>
            </a:pr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3076" name="Picture 4" descr="Astonbnr"/>
            <p:cNvPicPr>
              <a:picLocks noChangeAspect="1" noChangeArrowheads="1"/>
            </p:cNvPicPr>
            <p:nvPr userDrawn="1"/>
          </p:nvPicPr>
          <p:blipFill>
            <a:blip r:embed="rId17" cstate="print"/>
            <a:srcRect t="15163"/>
            <a:stretch>
              <a:fillRect/>
            </a:stretch>
          </p:blipFill>
          <p:spPr bwMode="gray">
            <a:xfrm>
              <a:off x="0" y="0"/>
              <a:ext cx="5760" cy="498"/>
            </a:xfrm>
            <a:prstGeom prst="rect">
              <a:avLst/>
            </a:prstGeom>
            <a:noFill/>
          </p:spPr>
        </p:pic>
        <p:sp>
          <p:nvSpPr>
            <p:cNvPr id="3077" name="Rectangle 5"/>
            <p:cNvSpPr>
              <a:spLocks noChangeArrowheads="1"/>
            </p:cNvSpPr>
            <p:nvPr userDrawn="1"/>
          </p:nvSpPr>
          <p:spPr bwMode="white">
            <a:xfrm>
              <a:off x="704" y="181"/>
              <a:ext cx="5056" cy="38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" name="Rectangle 6" descr="Stonbk"/>
            <p:cNvSpPr>
              <a:spLocks noChangeArrowheads="1"/>
            </p:cNvSpPr>
            <p:nvPr userDrawn="1"/>
          </p:nvSpPr>
          <p:spPr bwMode="white">
            <a:xfrm>
              <a:off x="747" y="224"/>
              <a:ext cx="5013" cy="4092"/>
            </a:xfrm>
            <a:prstGeom prst="rect">
              <a:avLst/>
            </a:prstGeom>
            <a:blipFill dpi="0" rotWithShape="0">
              <a:blip r:embed="rId18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" name="Rectangle 7"/>
            <p:cNvSpPr>
              <a:spLocks noChangeArrowheads="1"/>
            </p:cNvSpPr>
            <p:nvPr userDrawn="1"/>
          </p:nvSpPr>
          <p:spPr bwMode="white">
            <a:xfrm>
              <a:off x="703" y="186"/>
              <a:ext cx="46" cy="413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" name="Line 8"/>
            <p:cNvSpPr>
              <a:spLocks noChangeShapeType="1"/>
            </p:cNvSpPr>
            <p:nvPr userDrawn="1"/>
          </p:nvSpPr>
          <p:spPr bwMode="hidden">
            <a:xfrm>
              <a:off x="0" y="415"/>
              <a:ext cx="257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" name="Line 9"/>
            <p:cNvSpPr>
              <a:spLocks noChangeShapeType="1"/>
            </p:cNvSpPr>
            <p:nvPr userDrawn="1"/>
          </p:nvSpPr>
          <p:spPr bwMode="hidden">
            <a:xfrm>
              <a:off x="421" y="412"/>
              <a:ext cx="282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7" cy="432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83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12573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73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57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957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247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</a:defRPr>
            </a:lvl1pPr>
          </a:lstStyle>
          <a:p>
            <a:fld id="{2E9896C8-780A-4154-B022-29C382825BC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1117600" y="268288"/>
            <a:ext cx="8026400" cy="7461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to 1500</a:t>
            </a:r>
            <a:endParaRPr lang="en-US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3: Ancient Egypt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Egyptian </a:t>
            </a:r>
            <a:r>
              <a:rPr lang="en-US" dirty="0"/>
              <a:t>Art and Writing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Spiritual purpose of art</a:t>
            </a:r>
          </a:p>
          <a:p>
            <a:pPr lvl="1"/>
            <a:r>
              <a:rPr lang="en-US" sz="2400" dirty="0"/>
              <a:t>Aid to ritual</a:t>
            </a:r>
          </a:p>
          <a:p>
            <a:pPr lvl="1"/>
            <a:r>
              <a:rPr lang="en-US" sz="2400" dirty="0"/>
              <a:t>Aid to the </a:t>
            </a:r>
            <a:r>
              <a:rPr lang="en-US" sz="2400" dirty="0" smtClean="0"/>
              <a:t>dead</a:t>
            </a:r>
            <a:endParaRPr lang="en-US" sz="2400" dirty="0"/>
          </a:p>
          <a:p>
            <a:r>
              <a:rPr lang="en-US" sz="2800" dirty="0"/>
              <a:t>Hieroglyphics</a:t>
            </a:r>
          </a:p>
          <a:p>
            <a:r>
              <a:rPr lang="en-US" sz="2800" dirty="0"/>
              <a:t>Papyrus</a:t>
            </a:r>
          </a:p>
        </p:txBody>
      </p:sp>
      <p:pic>
        <p:nvPicPr>
          <p:cNvPr id="37893" name="Picture 5" descr="temple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29200" y="2133600"/>
            <a:ext cx="3810000" cy="384968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Egyptian Literature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Predominantly religious</a:t>
            </a:r>
          </a:p>
          <a:p>
            <a:pPr eaLnBrk="1" hangingPunct="1"/>
            <a:r>
              <a:rPr lang="en-US" sz="2800" i="1" dirty="0" smtClean="0"/>
              <a:t>Book of the Dead</a:t>
            </a:r>
            <a:endParaRPr lang="en-US" sz="2800" dirty="0" smtClean="0"/>
          </a:p>
          <a:p>
            <a:pPr lvl="1" eaLnBrk="1" hangingPunct="1"/>
            <a:r>
              <a:rPr lang="en-US" sz="2400" dirty="0" smtClean="0"/>
              <a:t>“Negative Confession”</a:t>
            </a:r>
          </a:p>
          <a:p>
            <a:pPr eaLnBrk="1" hangingPunct="1"/>
            <a:r>
              <a:rPr lang="en-US" sz="2800" i="1" dirty="0" smtClean="0"/>
              <a:t>Abydos Passion</a:t>
            </a:r>
          </a:p>
        </p:txBody>
      </p:sp>
      <p:pic>
        <p:nvPicPr>
          <p:cNvPr id="6148" name="Picture 4" descr="book of the Dead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062038" y="2965450"/>
            <a:ext cx="3808412" cy="17145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Egyptian “Monotheism”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 err="1"/>
              <a:t>Amenhotep</a:t>
            </a:r>
            <a:r>
              <a:rPr lang="en-US" sz="2800" dirty="0"/>
              <a:t> IV (14</a:t>
            </a:r>
            <a:r>
              <a:rPr lang="en-US" sz="2800" baseline="30000" dirty="0"/>
              <a:t>th</a:t>
            </a:r>
            <a:r>
              <a:rPr lang="en-US" sz="2800" dirty="0"/>
              <a:t> century B.C.)</a:t>
            </a:r>
          </a:p>
          <a:p>
            <a:r>
              <a:rPr lang="en-US" sz="2800" dirty="0"/>
              <a:t>Sun god </a:t>
            </a:r>
            <a:r>
              <a:rPr lang="en-US" sz="2800" dirty="0" err="1" smtClean="0"/>
              <a:t>Aten</a:t>
            </a:r>
            <a:endParaRPr lang="en-US" sz="2800" dirty="0"/>
          </a:p>
          <a:p>
            <a:r>
              <a:rPr lang="en-US" sz="2800" dirty="0"/>
              <a:t>“</a:t>
            </a:r>
            <a:r>
              <a:rPr lang="en-US" sz="2800" dirty="0" err="1" smtClean="0"/>
              <a:t>Akhenaten</a:t>
            </a:r>
            <a:r>
              <a:rPr lang="en-US" sz="2800" dirty="0"/>
              <a:t>”</a:t>
            </a:r>
          </a:p>
          <a:p>
            <a:r>
              <a:rPr lang="en-US" sz="2800" dirty="0"/>
              <a:t>(Non)influence</a:t>
            </a:r>
          </a:p>
          <a:p>
            <a:r>
              <a:rPr lang="en-US" sz="2800" dirty="0" err="1" smtClean="0"/>
              <a:t>Akhenaten</a:t>
            </a:r>
            <a:r>
              <a:rPr lang="en-US" sz="2800" dirty="0" smtClean="0"/>
              <a:t> </a:t>
            </a:r>
            <a:r>
              <a:rPr lang="en-US" sz="2800" dirty="0"/>
              <a:t>and Moses (?)</a:t>
            </a:r>
          </a:p>
        </p:txBody>
      </p:sp>
      <p:pic>
        <p:nvPicPr>
          <p:cNvPr id="55303" name="Picture 7" descr="Akhenaton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998663" y="1981200"/>
            <a:ext cx="2325687" cy="41148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5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53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53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53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53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Egypt’s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Ancient and Modern Awe</a:t>
            </a:r>
          </a:p>
          <a:p>
            <a:r>
              <a:rPr lang="en-US" dirty="0" smtClean="0"/>
              <a:t>Direct Influence Uncertain</a:t>
            </a:r>
          </a:p>
          <a:p>
            <a:r>
              <a:rPr lang="en-US" dirty="0" smtClean="0"/>
              <a:t>“Black Athena” Thesis</a:t>
            </a:r>
            <a:endParaRPr lang="en-US" dirty="0"/>
          </a:p>
        </p:txBody>
      </p:sp>
      <p:pic>
        <p:nvPicPr>
          <p:cNvPr id="5" name="Content Placeholder 4" descr="mummy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172200" y="1981199"/>
            <a:ext cx="2286000" cy="431960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Egyptian Geography</a:t>
            </a:r>
            <a:endParaRPr lang="en-US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Nile River</a:t>
            </a:r>
          </a:p>
          <a:p>
            <a:pPr lvl="1"/>
            <a:r>
              <a:rPr lang="en-US" sz="2400" dirty="0"/>
              <a:t>World’s longest</a:t>
            </a:r>
          </a:p>
          <a:p>
            <a:pPr lvl="1"/>
            <a:r>
              <a:rPr lang="en-US" sz="2400" dirty="0"/>
              <a:t>Floods and irrigation</a:t>
            </a:r>
          </a:p>
          <a:p>
            <a:pPr lvl="1"/>
            <a:r>
              <a:rPr lang="en-US" sz="2400" dirty="0"/>
              <a:t>“Black Land</a:t>
            </a:r>
            <a:r>
              <a:rPr lang="en-US" sz="2400" dirty="0" smtClean="0"/>
              <a:t>”</a:t>
            </a:r>
          </a:p>
          <a:p>
            <a:pPr lvl="1"/>
            <a:r>
              <a:rPr lang="en-US" sz="2400" dirty="0" smtClean="0"/>
              <a:t>Herodotus</a:t>
            </a:r>
            <a:endParaRPr lang="en-US" sz="2400" dirty="0"/>
          </a:p>
          <a:p>
            <a:r>
              <a:rPr lang="en-US" sz="2800" dirty="0"/>
              <a:t>“Hymn to the Nile</a:t>
            </a:r>
            <a:r>
              <a:rPr lang="en-US" sz="2800" dirty="0" smtClean="0"/>
              <a:t>”</a:t>
            </a:r>
            <a:endParaRPr lang="en-US" sz="2800" dirty="0"/>
          </a:p>
        </p:txBody>
      </p:sp>
      <p:pic>
        <p:nvPicPr>
          <p:cNvPr id="25605" name="Picture 5" descr="ter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00663" y="1981200"/>
            <a:ext cx="3648075" cy="4114800"/>
          </a:xfrm>
        </p:spPr>
      </p:pic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5470525" y="6434138"/>
            <a:ext cx="281463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/>
              <a:t>Source:  http://www.ancientegypt.co.uk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Egyptian Geography </a:t>
            </a:r>
            <a:r>
              <a:rPr lang="en-US" dirty="0"/>
              <a:t>(2)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“Red Land”</a:t>
            </a:r>
          </a:p>
          <a:p>
            <a:r>
              <a:rPr lang="en-US" dirty="0"/>
              <a:t>Lower Egypt vs. Upper Egypt</a:t>
            </a:r>
          </a:p>
          <a:p>
            <a:r>
              <a:rPr lang="en-US" dirty="0"/>
              <a:t>Natural barriers to </a:t>
            </a:r>
            <a:r>
              <a:rPr lang="en-US" dirty="0" smtClean="0"/>
              <a:t>invasion</a:t>
            </a:r>
          </a:p>
          <a:p>
            <a:r>
              <a:rPr lang="en-US" dirty="0" smtClean="0"/>
              <a:t>Effects: Security and regularity leading to positive outlook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Egyptian Periods (Manetho)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/>
              <a:t>Early Dynastic Period (3100-2700)</a:t>
            </a:r>
          </a:p>
          <a:p>
            <a:r>
              <a:rPr lang="en-US" dirty="0"/>
              <a:t>Old Kingdom (2700-2200)</a:t>
            </a:r>
          </a:p>
          <a:p>
            <a:r>
              <a:rPr lang="en-US" dirty="0"/>
              <a:t>First Intermediate Period (2200-2050)</a:t>
            </a:r>
          </a:p>
          <a:p>
            <a:r>
              <a:rPr lang="en-US" dirty="0"/>
              <a:t>Middle Kingdom (</a:t>
            </a:r>
            <a:r>
              <a:rPr lang="en-US" dirty="0" smtClean="0"/>
              <a:t>2050-1650)</a:t>
            </a:r>
            <a:endParaRPr lang="en-US" dirty="0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Second Intermediate Period (</a:t>
            </a:r>
            <a:r>
              <a:rPr lang="en-US" dirty="0" smtClean="0"/>
              <a:t>1650-1550)</a:t>
            </a:r>
            <a:endParaRPr lang="en-US" dirty="0"/>
          </a:p>
          <a:p>
            <a:r>
              <a:rPr lang="en-US" dirty="0"/>
              <a:t>New Kingdom (</a:t>
            </a:r>
            <a:r>
              <a:rPr lang="en-US" dirty="0" smtClean="0"/>
              <a:t>1550-1070)</a:t>
            </a:r>
            <a:endParaRPr lang="en-US" dirty="0"/>
          </a:p>
          <a:p>
            <a:r>
              <a:rPr lang="en-US" dirty="0"/>
              <a:t>Post-empire (</a:t>
            </a:r>
            <a:r>
              <a:rPr lang="en-US" dirty="0" smtClean="0"/>
              <a:t>1070-30</a:t>
            </a:r>
            <a:r>
              <a:rPr lang="en-US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allAtOnce"/>
      <p:bldP spid="28676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Names to Know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 smtClean="0"/>
              <a:t>Menes/</a:t>
            </a:r>
            <a:r>
              <a:rPr lang="en-US" sz="2800" dirty="0" err="1" smtClean="0"/>
              <a:t>Narmer</a:t>
            </a:r>
            <a:endParaRPr lang="en-US" sz="2800" dirty="0"/>
          </a:p>
          <a:p>
            <a:r>
              <a:rPr lang="en-US" sz="2800" dirty="0" err="1"/>
              <a:t>Amenhotep</a:t>
            </a:r>
            <a:r>
              <a:rPr lang="en-US" sz="2800" dirty="0"/>
              <a:t> </a:t>
            </a:r>
            <a:r>
              <a:rPr lang="en-US" sz="2800" dirty="0" smtClean="0"/>
              <a:t>IV/</a:t>
            </a:r>
            <a:r>
              <a:rPr lang="en-US" sz="2800" dirty="0" err="1" smtClean="0"/>
              <a:t>Akhenaten</a:t>
            </a:r>
            <a:endParaRPr lang="en-US" sz="2800" dirty="0"/>
          </a:p>
          <a:p>
            <a:r>
              <a:rPr lang="en-US" sz="2800" dirty="0" err="1" smtClean="0"/>
              <a:t>Tutankhamun</a:t>
            </a:r>
            <a:endParaRPr lang="en-US" sz="2800" dirty="0"/>
          </a:p>
          <a:p>
            <a:r>
              <a:rPr lang="en-US" sz="2800" dirty="0" err="1"/>
              <a:t>Ramesses</a:t>
            </a:r>
            <a:r>
              <a:rPr lang="en-US" sz="2800" dirty="0"/>
              <a:t> II</a:t>
            </a:r>
          </a:p>
          <a:p>
            <a:endParaRPr lang="en-US" sz="2800" dirty="0"/>
          </a:p>
        </p:txBody>
      </p:sp>
      <p:pic>
        <p:nvPicPr>
          <p:cNvPr id="29701" name="Picture 5" descr="king Tut's Coffin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486400" y="1981200"/>
            <a:ext cx="3276600" cy="41148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Society and Economics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/>
              <a:t>Social Hierarchy</a:t>
            </a:r>
          </a:p>
          <a:p>
            <a:pPr lvl="1"/>
            <a:r>
              <a:rPr lang="en-US" dirty="0"/>
              <a:t>Pharaoh</a:t>
            </a:r>
          </a:p>
          <a:p>
            <a:pPr lvl="1"/>
            <a:r>
              <a:rPr lang="en-US" dirty="0"/>
              <a:t>Nobles and priests</a:t>
            </a:r>
          </a:p>
          <a:p>
            <a:pPr lvl="1"/>
            <a:r>
              <a:rPr lang="en-US" dirty="0"/>
              <a:t>Merchants and artisans</a:t>
            </a:r>
          </a:p>
          <a:p>
            <a:pPr lvl="1"/>
            <a:r>
              <a:rPr lang="en-US" dirty="0"/>
              <a:t>Peasants and serfs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Trade</a:t>
            </a:r>
          </a:p>
          <a:p>
            <a:pPr lvl="1"/>
            <a:r>
              <a:rPr lang="en-US" dirty="0"/>
              <a:t>Domestic trade along the Nile</a:t>
            </a:r>
          </a:p>
          <a:p>
            <a:pPr lvl="1"/>
            <a:r>
              <a:rPr lang="en-US" dirty="0"/>
              <a:t>Foreign trade with </a:t>
            </a:r>
            <a:r>
              <a:rPr lang="en-US" dirty="0" err="1"/>
              <a:t>Nubia</a:t>
            </a:r>
            <a:r>
              <a:rPr lang="en-US" dirty="0"/>
              <a:t>, Crete, Syria, Mesopotamia</a:t>
            </a:r>
          </a:p>
          <a:p>
            <a:pPr lvl="1"/>
            <a:r>
              <a:rPr lang="en-US" dirty="0"/>
              <a:t>Products:  stone dishes, papyrus, linen, metalwork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4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48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  <p:bldP spid="3482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Egyptian State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Divine kingship—the pharaoh as God</a:t>
            </a:r>
          </a:p>
          <a:p>
            <a:r>
              <a:rPr lang="en-US" dirty="0"/>
              <a:t>Concept of </a:t>
            </a:r>
            <a:r>
              <a:rPr lang="en-US" i="1" dirty="0" err="1"/>
              <a:t>ma’at</a:t>
            </a:r>
            <a:endParaRPr lang="en-US" dirty="0"/>
          </a:p>
          <a:p>
            <a:r>
              <a:rPr lang="en-US" dirty="0"/>
              <a:t>Office of vizier</a:t>
            </a:r>
          </a:p>
          <a:p>
            <a:r>
              <a:rPr lang="en-US" dirty="0"/>
              <a:t>Heavy </a:t>
            </a:r>
            <a:r>
              <a:rPr lang="en-US" dirty="0" smtClean="0"/>
              <a:t>taxation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Egyptian </a:t>
            </a:r>
            <a:r>
              <a:rPr lang="en-US" dirty="0"/>
              <a:t>Religion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Numerous gods</a:t>
            </a:r>
          </a:p>
          <a:p>
            <a:pPr lvl="1"/>
            <a:r>
              <a:rPr lang="en-US" sz="2400" dirty="0"/>
              <a:t>Re (Ra)</a:t>
            </a:r>
          </a:p>
          <a:p>
            <a:pPr lvl="1"/>
            <a:r>
              <a:rPr lang="en-US" sz="2400" dirty="0"/>
              <a:t>Osiris, Isis, Horus</a:t>
            </a:r>
          </a:p>
          <a:p>
            <a:r>
              <a:rPr lang="en-US" sz="2800" dirty="0"/>
              <a:t>Myth of Osiris’s death and rebirth</a:t>
            </a:r>
          </a:p>
          <a:p>
            <a:r>
              <a:rPr lang="en-US" sz="2800" dirty="0"/>
              <a:t>Osiris as judge of the dead</a:t>
            </a:r>
          </a:p>
        </p:txBody>
      </p:sp>
      <p:pic>
        <p:nvPicPr>
          <p:cNvPr id="35845" name="Picture 5" descr="stosir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129338" y="1981200"/>
            <a:ext cx="1989137" cy="411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Pyramids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/>
              <a:t>Built in Old Kingdom</a:t>
            </a:r>
          </a:p>
          <a:p>
            <a:r>
              <a:rPr lang="en-US" sz="2800" dirty="0"/>
              <a:t>Purposes</a:t>
            </a:r>
          </a:p>
          <a:p>
            <a:pPr lvl="1"/>
            <a:r>
              <a:rPr lang="en-US" sz="2400" dirty="0"/>
              <a:t>Tombs for pharaohs</a:t>
            </a:r>
          </a:p>
          <a:p>
            <a:pPr lvl="1"/>
            <a:r>
              <a:rPr lang="en-US" sz="2400" dirty="0"/>
              <a:t>Symbols of royal power</a:t>
            </a:r>
          </a:p>
          <a:p>
            <a:r>
              <a:rPr lang="en-US" sz="2800" dirty="0"/>
              <a:t>Craftsmanship and precision</a:t>
            </a:r>
          </a:p>
        </p:txBody>
      </p:sp>
      <p:pic>
        <p:nvPicPr>
          <p:cNvPr id="36869" name="Picture 5" descr="giza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19200" y="2667000"/>
            <a:ext cx="3810000" cy="2082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6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68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build="p"/>
    </p:bldLst>
  </p:timing>
</p:sld>
</file>

<file path=ppt/theme/theme1.xml><?xml version="1.0" encoding="utf-8"?>
<a:theme xmlns:a="http://schemas.openxmlformats.org/drawingml/2006/main" name="Sandstone">
  <a:themeElements>
    <a:clrScheme name="Sandstone 1">
      <a:dk1>
        <a:srgbClr val="333333"/>
      </a:dk1>
      <a:lt1>
        <a:srgbClr val="BAB9A0"/>
      </a:lt1>
      <a:dk2>
        <a:srgbClr val="000000"/>
      </a:dk2>
      <a:lt2>
        <a:srgbClr val="333329"/>
      </a:lt2>
      <a:accent1>
        <a:srgbClr val="F4F3D9"/>
      </a:accent1>
      <a:accent2>
        <a:srgbClr val="E09142"/>
      </a:accent2>
      <a:accent3>
        <a:srgbClr val="D9D9CD"/>
      </a:accent3>
      <a:accent4>
        <a:srgbClr val="2A2A2A"/>
      </a:accent4>
      <a:accent5>
        <a:srgbClr val="F8F8E9"/>
      </a:accent5>
      <a:accent6>
        <a:srgbClr val="CB833B"/>
      </a:accent6>
      <a:hlink>
        <a:srgbClr val="AE4828"/>
      </a:hlink>
      <a:folHlink>
        <a:srgbClr val="6A6954"/>
      </a:folHlink>
    </a:clrScheme>
    <a:fontScheme name="Sandston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andstone 1">
        <a:dk1>
          <a:srgbClr val="333333"/>
        </a:dk1>
        <a:lt1>
          <a:srgbClr val="BAB9A0"/>
        </a:lt1>
        <a:dk2>
          <a:srgbClr val="000000"/>
        </a:dk2>
        <a:lt2>
          <a:srgbClr val="333329"/>
        </a:lt2>
        <a:accent1>
          <a:srgbClr val="F4F3D9"/>
        </a:accent1>
        <a:accent2>
          <a:srgbClr val="E09142"/>
        </a:accent2>
        <a:accent3>
          <a:srgbClr val="D9D9CD"/>
        </a:accent3>
        <a:accent4>
          <a:srgbClr val="2A2A2A"/>
        </a:accent4>
        <a:accent5>
          <a:srgbClr val="F8F8E9"/>
        </a:accent5>
        <a:accent6>
          <a:srgbClr val="CB833B"/>
        </a:accent6>
        <a:hlink>
          <a:srgbClr val="AE4828"/>
        </a:hlink>
        <a:folHlink>
          <a:srgbClr val="6A695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ndstone 2">
        <a:dk1>
          <a:srgbClr val="333333"/>
        </a:dk1>
        <a:lt1>
          <a:srgbClr val="BDB9BF"/>
        </a:lt1>
        <a:dk2>
          <a:srgbClr val="000000"/>
        </a:dk2>
        <a:lt2>
          <a:srgbClr val="333329"/>
        </a:lt2>
        <a:accent1>
          <a:srgbClr val="F4F3D9"/>
        </a:accent1>
        <a:accent2>
          <a:srgbClr val="E09142"/>
        </a:accent2>
        <a:accent3>
          <a:srgbClr val="DBD9DC"/>
        </a:accent3>
        <a:accent4>
          <a:srgbClr val="2A2A2A"/>
        </a:accent4>
        <a:accent5>
          <a:srgbClr val="F8F8E9"/>
        </a:accent5>
        <a:accent6>
          <a:srgbClr val="CB833B"/>
        </a:accent6>
        <a:hlink>
          <a:srgbClr val="AE4828"/>
        </a:hlink>
        <a:folHlink>
          <a:srgbClr val="6A695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ndstone 3">
        <a:dk1>
          <a:srgbClr val="3D3D3D"/>
        </a:dk1>
        <a:lt1>
          <a:srgbClr val="EAEAEA"/>
        </a:lt1>
        <a:dk2>
          <a:srgbClr val="000000"/>
        </a:dk2>
        <a:lt2>
          <a:srgbClr val="333333"/>
        </a:lt2>
        <a:accent1>
          <a:srgbClr val="FFFFFF"/>
        </a:accent1>
        <a:accent2>
          <a:srgbClr val="969696"/>
        </a:accent2>
        <a:accent3>
          <a:srgbClr val="F3F3F3"/>
        </a:accent3>
        <a:accent4>
          <a:srgbClr val="333333"/>
        </a:accent4>
        <a:accent5>
          <a:srgbClr val="FFFFFF"/>
        </a:accent5>
        <a:accent6>
          <a:srgbClr val="878787"/>
        </a:accent6>
        <a:hlink>
          <a:srgbClr val="4D4D4D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Designs\Sandstone.pot</Template>
  <TotalTime>169</TotalTime>
  <Words>284</Words>
  <Application>Microsoft Office PowerPoint</Application>
  <PresentationFormat>On-screen Show (4:3)</PresentationFormat>
  <Paragraphs>80</Paragraphs>
  <Slides>13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Sandstone</vt:lpstr>
      <vt:lpstr>Western Civilization to 1500</vt:lpstr>
      <vt:lpstr>Egyptian Geography</vt:lpstr>
      <vt:lpstr>Egyptian Geography (2)</vt:lpstr>
      <vt:lpstr>Egyptian Periods (Manetho)</vt:lpstr>
      <vt:lpstr>Names to Know</vt:lpstr>
      <vt:lpstr>Society and Economics</vt:lpstr>
      <vt:lpstr>The Egyptian State</vt:lpstr>
      <vt:lpstr>Egyptian Religion</vt:lpstr>
      <vt:lpstr>The Pyramids</vt:lpstr>
      <vt:lpstr>Egyptian Art and Writing</vt:lpstr>
      <vt:lpstr>Egyptian Literature</vt:lpstr>
      <vt:lpstr>Egyptian “Monotheism”</vt:lpstr>
      <vt:lpstr>Egypt’s Impact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Ancient Egypt</dc:title>
  <dc:creator>Rj Martin</dc:creator>
  <cp:lastModifiedBy>Jason</cp:lastModifiedBy>
  <cp:revision>12</cp:revision>
  <cp:lastPrinted>1601-01-01T00:00:00Z</cp:lastPrinted>
  <dcterms:created xsi:type="dcterms:W3CDTF">2001-09-04T02:26:27Z</dcterms:created>
  <dcterms:modified xsi:type="dcterms:W3CDTF">2013-12-07T20:31:05Z</dcterms:modified>
</cp:coreProperties>
</file>