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64" r:id="rId3"/>
    <p:sldId id="265" r:id="rId4"/>
    <p:sldId id="260" r:id="rId5"/>
    <p:sldId id="258" r:id="rId6"/>
    <p:sldId id="259" r:id="rId7"/>
    <p:sldId id="257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188" autoAdjust="0"/>
  </p:normalViewPr>
  <p:slideViewPr>
    <p:cSldViewPr>
      <p:cViewPr varScale="1">
        <p:scale>
          <a:sx n="75" d="100"/>
          <a:sy n="75" d="100"/>
        </p:scale>
        <p:origin x="-18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F80F97D-2F1C-4C76-BE71-8ED7BE6E02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308F5-EDCA-47B3-971F-C845FED80B08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16E317-80B4-4ED1-BE29-1036ECA9C446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3C2C89-0620-4C81-9D79-2AFB6A5A93D2}" type="slidenum">
              <a:rPr lang="en-US"/>
              <a:pPr/>
              <a:t>6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F60ADF-FE1D-4A8A-8CAF-79A9C40794E1}" type="slidenum">
              <a:rPr lang="en-US"/>
              <a:pPr/>
              <a:t>7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D9BF78-3266-4B0D-B87F-9E56D1E3E7B3}" type="slidenum">
              <a:rPr lang="en-US"/>
              <a:pPr/>
              <a:t>8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A162F0-BF1E-4016-B8F4-D731D418146D}" type="slidenum">
              <a:rPr lang="en-US"/>
              <a:pPr/>
              <a:t>9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884802-5434-49C8-8C1D-8DDFD3828F10}" type="slidenum">
              <a:rPr lang="en-US"/>
              <a:pPr/>
              <a:t>10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4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6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57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58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59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B3BE5D5-C0EF-4516-8405-82A5370D0D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12425-7485-4E4E-81DC-3F0269B919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4CE015-CC23-4483-8522-9EB348412D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12E25E8-3A68-44D5-A9F3-C68499BD3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785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78563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9A600AA-71AA-44BA-A9BB-91112BC2DC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E1A86-952B-4C5A-9F48-F4E18388BF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EFB038-8B46-44A3-92D5-1388B6F95D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E370E-D842-4B1E-AF8D-FABEEC33A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C7CC0-F9B9-437B-8CEB-D32A6BA2B7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9F7BD1-9D38-4268-9AFE-AC33980FB2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A8AE7A-4B77-42AA-AE08-ABF8DC566C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965463-D53D-4070-BD24-276DEBE008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2A4BE-358C-4693-9E34-8874C70F9A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0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2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1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8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29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0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131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2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33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4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35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B430CA7-AFBD-437C-A58E-F42B9D999F27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2: Mesopotamia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Science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Mathematics</a:t>
            </a:r>
          </a:p>
          <a:p>
            <a:pPr lvl="1"/>
            <a:r>
              <a:rPr lang="en-US" dirty="0"/>
              <a:t>Base-60 number system</a:t>
            </a:r>
          </a:p>
          <a:p>
            <a:pPr lvl="1"/>
            <a:r>
              <a:rPr lang="en-US" dirty="0"/>
              <a:t>Multiplication, division, interest tables</a:t>
            </a:r>
          </a:p>
          <a:p>
            <a:pPr lvl="1"/>
            <a:r>
              <a:rPr lang="en-US" dirty="0"/>
              <a:t>Practical geometry (fields, architecture)</a:t>
            </a:r>
          </a:p>
          <a:p>
            <a:r>
              <a:rPr lang="en-US" dirty="0"/>
              <a:t>Astronomy</a:t>
            </a:r>
          </a:p>
          <a:p>
            <a:pPr lvl="1"/>
            <a:r>
              <a:rPr lang="en-US" dirty="0"/>
              <a:t>Charted constellations</a:t>
            </a:r>
          </a:p>
          <a:p>
            <a:pPr lvl="1"/>
            <a:r>
              <a:rPr lang="en-US" dirty="0"/>
              <a:t>Lunar calendar of twelve months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Mesopotamian Geography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“Fertile Crescent”</a:t>
            </a:r>
          </a:p>
          <a:p>
            <a:pPr eaLnBrk="1" hangingPunct="1">
              <a:defRPr/>
            </a:pPr>
            <a:r>
              <a:rPr lang="en-US" sz="2800" dirty="0" smtClean="0"/>
              <a:t>“Land between the rivers”</a:t>
            </a:r>
          </a:p>
          <a:p>
            <a:pPr lvl="1" eaLnBrk="1" hangingPunct="1">
              <a:defRPr/>
            </a:pPr>
            <a:r>
              <a:rPr lang="en-US" sz="2400" dirty="0" smtClean="0"/>
              <a:t>Tigris</a:t>
            </a:r>
          </a:p>
          <a:p>
            <a:pPr lvl="1" eaLnBrk="1" hangingPunct="1">
              <a:defRPr/>
            </a:pPr>
            <a:r>
              <a:rPr lang="en-US" sz="2400" dirty="0" smtClean="0"/>
              <a:t>Euphrates</a:t>
            </a:r>
          </a:p>
          <a:p>
            <a:pPr lvl="1" eaLnBrk="1" hangingPunct="1">
              <a:defRPr/>
            </a:pPr>
            <a:r>
              <a:rPr lang="en-US" sz="2400" dirty="0" smtClean="0"/>
              <a:t>Modern Iraq</a:t>
            </a:r>
          </a:p>
          <a:p>
            <a:pPr eaLnBrk="1" hangingPunct="1">
              <a:defRPr/>
            </a:pPr>
            <a:r>
              <a:rPr lang="en-US" sz="2800" dirty="0" smtClean="0"/>
              <a:t>Unpredictable floods</a:t>
            </a:r>
          </a:p>
          <a:p>
            <a:pPr eaLnBrk="1" hangingPunct="1">
              <a:defRPr/>
            </a:pPr>
            <a:r>
              <a:rPr lang="en-US" sz="2800" dirty="0" smtClean="0"/>
              <a:t>No natural boundaries</a:t>
            </a:r>
          </a:p>
        </p:txBody>
      </p:sp>
      <p:pic>
        <p:nvPicPr>
          <p:cNvPr id="4100" name="Picture 6" descr="fertile crescen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216150"/>
            <a:ext cx="4038600" cy="329723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86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Rise of Civilization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Agricultural Technology</a:t>
            </a:r>
          </a:p>
          <a:p>
            <a:pPr lvl="1"/>
            <a:r>
              <a:rPr lang="en-US" dirty="0" smtClean="0"/>
              <a:t>Wheel</a:t>
            </a:r>
          </a:p>
          <a:p>
            <a:pPr lvl="1"/>
            <a:r>
              <a:rPr lang="en-US" dirty="0" smtClean="0"/>
              <a:t>Plow</a:t>
            </a:r>
          </a:p>
          <a:p>
            <a:pPr lvl="1"/>
            <a:r>
              <a:rPr lang="en-US" dirty="0" smtClean="0"/>
              <a:t>Irrigation</a:t>
            </a:r>
          </a:p>
          <a:p>
            <a:r>
              <a:rPr lang="en-US" dirty="0" smtClean="0"/>
              <a:t>Writing: </a:t>
            </a:r>
            <a:r>
              <a:rPr lang="en-US" i="1" dirty="0" smtClean="0"/>
              <a:t>cuneiform</a:t>
            </a:r>
            <a:r>
              <a:rPr lang="en-US" dirty="0" smtClean="0"/>
              <a:t> (pictographic)</a:t>
            </a:r>
          </a:p>
          <a:p>
            <a:endParaRPr lang="en-US" dirty="0"/>
          </a:p>
        </p:txBody>
      </p:sp>
      <p:pic>
        <p:nvPicPr>
          <p:cNvPr id="5" name="Content Placeholder 4" descr="CuneiformTable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24400" y="1905000"/>
            <a:ext cx="4038600" cy="364820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Social Organization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City-states (Sumer)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Kings as divine representatives</a:t>
            </a:r>
          </a:p>
          <a:p>
            <a:pPr>
              <a:lnSpc>
                <a:spcPct val="90000"/>
              </a:lnSpc>
            </a:pPr>
            <a:r>
              <a:rPr lang="en-US" dirty="0"/>
              <a:t>Competition and warfare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Water rights</a:t>
            </a:r>
          </a:p>
          <a:p>
            <a:pPr>
              <a:lnSpc>
                <a:spcPct val="90000"/>
              </a:lnSpc>
            </a:pPr>
            <a:r>
              <a:rPr lang="en-US" dirty="0"/>
              <a:t>Castes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Nobles (royal and priestly)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Commoners (farmers, merchants, artisans)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Slaves (of kings and priests)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6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 of Ur with Ziggurat</a:t>
            </a:r>
          </a:p>
        </p:txBody>
      </p:sp>
      <p:pic>
        <p:nvPicPr>
          <p:cNvPr id="8208" name="Picture 16" descr="344548_p_01_0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371600" y="1447800"/>
            <a:ext cx="6400800" cy="50958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Sumerian Religion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Polytheistic and animistic</a:t>
            </a:r>
          </a:p>
          <a:p>
            <a:r>
              <a:rPr lang="en-US" dirty="0"/>
              <a:t>Gods sponsored city-states</a:t>
            </a:r>
          </a:p>
          <a:p>
            <a:r>
              <a:rPr lang="en-US" dirty="0"/>
              <a:t>Capricious gods</a:t>
            </a:r>
          </a:p>
          <a:p>
            <a:r>
              <a:rPr lang="en-US" dirty="0"/>
              <a:t>Sacrificial system</a:t>
            </a:r>
          </a:p>
          <a:p>
            <a:pPr lvl="1"/>
            <a:r>
              <a:rPr lang="en-US" dirty="0"/>
              <a:t>Propitiation of the gods</a:t>
            </a:r>
          </a:p>
          <a:p>
            <a:pPr lvl="1"/>
            <a:r>
              <a:rPr lang="en-US" dirty="0"/>
              <a:t>Function of temples, ziggurats</a:t>
            </a:r>
          </a:p>
          <a:p>
            <a:pPr lvl="1"/>
            <a:r>
              <a:rPr lang="en-US" dirty="0"/>
              <a:t>Role of priests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Consensus Chronology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smtClean="0"/>
              <a:t>Ca. 3000: rise </a:t>
            </a:r>
            <a:r>
              <a:rPr lang="en-US" sz="2800" dirty="0"/>
              <a:t>of Sumer</a:t>
            </a:r>
          </a:p>
          <a:p>
            <a:r>
              <a:rPr lang="en-US" sz="2800" dirty="0" smtClean="0"/>
              <a:t>24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Century: </a:t>
            </a:r>
            <a:r>
              <a:rPr lang="en-US" sz="2800" dirty="0" err="1" smtClean="0"/>
              <a:t>Akkadian</a:t>
            </a:r>
            <a:r>
              <a:rPr lang="en-US" sz="2800" dirty="0" smtClean="0"/>
              <a:t> </a:t>
            </a:r>
            <a:r>
              <a:rPr lang="en-US" sz="2800" dirty="0"/>
              <a:t>conquest</a:t>
            </a:r>
          </a:p>
          <a:p>
            <a:r>
              <a:rPr lang="en-US" sz="2800" dirty="0" smtClean="0"/>
              <a:t>City-states vs. Empire, Invasions</a:t>
            </a:r>
            <a:endParaRPr lang="en-US" sz="2800" dirty="0"/>
          </a:p>
          <a:p>
            <a:r>
              <a:rPr lang="en-US" sz="2800" dirty="0" smtClean="0"/>
              <a:t>Ca. 1790-Hammurabi’s </a:t>
            </a:r>
            <a:r>
              <a:rPr lang="en-US" sz="2800" dirty="0"/>
              <a:t>reign begins</a:t>
            </a:r>
          </a:p>
        </p:txBody>
      </p:sp>
      <p:pic>
        <p:nvPicPr>
          <p:cNvPr id="6152" name="Picture 8" descr="Akkadian Bronze of Sarg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46713" y="1600200"/>
            <a:ext cx="2441575" cy="453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Law: The Code of Hammurabi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 smtClean="0"/>
              <a:t>“</a:t>
            </a:r>
            <a:r>
              <a:rPr lang="en-US" sz="2800" dirty="0"/>
              <a:t>Eye for eye, tooth for tooth”</a:t>
            </a:r>
          </a:p>
          <a:p>
            <a:r>
              <a:rPr lang="en-US" sz="2800" dirty="0"/>
              <a:t>Punishment varied according to caste</a:t>
            </a:r>
          </a:p>
          <a:p>
            <a:r>
              <a:rPr lang="en-US" sz="2800" dirty="0" smtClean="0"/>
              <a:t>Social and Economic regulations</a:t>
            </a:r>
          </a:p>
          <a:p>
            <a:pPr lvl="1"/>
            <a:r>
              <a:rPr lang="en-US" sz="2400" dirty="0" smtClean="0"/>
              <a:t>Price controls</a:t>
            </a:r>
          </a:p>
          <a:p>
            <a:pPr lvl="1"/>
            <a:r>
              <a:rPr lang="en-US" sz="2400" dirty="0" smtClean="0"/>
              <a:t>Inheritance rules</a:t>
            </a:r>
          </a:p>
          <a:p>
            <a:r>
              <a:rPr lang="en-US" sz="2800" dirty="0" smtClean="0"/>
              <a:t>Officials’ duties</a:t>
            </a:r>
            <a:endParaRPr lang="en-US" sz="2800" dirty="0"/>
          </a:p>
        </p:txBody>
      </p:sp>
      <p:pic>
        <p:nvPicPr>
          <p:cNvPr id="13318" name="Picture 6" descr="344548_p_01_0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181600" y="1524000"/>
            <a:ext cx="2916238" cy="4648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3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3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i="1" dirty="0" smtClean="0"/>
              <a:t>Epic of Gilgamesh</a:t>
            </a:r>
            <a:endParaRPr lang="en-US" dirty="0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 smtClean="0"/>
              <a:t>Discovery in mid-19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century</a:t>
            </a:r>
          </a:p>
          <a:p>
            <a:r>
              <a:rPr lang="en-US" sz="2800" dirty="0" smtClean="0"/>
              <a:t>Characters</a:t>
            </a:r>
          </a:p>
          <a:p>
            <a:pPr lvl="1"/>
            <a:r>
              <a:rPr lang="en-US" sz="2000" dirty="0" smtClean="0"/>
              <a:t>Gilgamesh</a:t>
            </a:r>
          </a:p>
          <a:p>
            <a:pPr lvl="1"/>
            <a:r>
              <a:rPr lang="en-US" sz="2000" dirty="0" err="1" smtClean="0"/>
              <a:t>Enkidu</a:t>
            </a:r>
            <a:endParaRPr lang="en-US" sz="2000" dirty="0" smtClean="0"/>
          </a:p>
          <a:p>
            <a:pPr lvl="1"/>
            <a:r>
              <a:rPr lang="en-US" sz="2000" dirty="0" smtClean="0"/>
              <a:t>Ishtar</a:t>
            </a:r>
          </a:p>
          <a:p>
            <a:pPr lvl="1"/>
            <a:r>
              <a:rPr lang="en-US" sz="2000" dirty="0" err="1" smtClean="0"/>
              <a:t>Utnapishtim</a:t>
            </a:r>
            <a:endParaRPr lang="en-US" sz="2000" dirty="0" smtClean="0"/>
          </a:p>
          <a:p>
            <a:r>
              <a:rPr lang="en-US" sz="2400" dirty="0" smtClean="0"/>
              <a:t>Themes</a:t>
            </a:r>
          </a:p>
          <a:p>
            <a:pPr lvl="1"/>
            <a:r>
              <a:rPr lang="en-US" sz="2000" dirty="0" smtClean="0"/>
              <a:t>Civilization</a:t>
            </a:r>
          </a:p>
          <a:p>
            <a:pPr lvl="1"/>
            <a:r>
              <a:rPr lang="en-US" sz="2000" dirty="0" smtClean="0"/>
              <a:t>Friendship</a:t>
            </a:r>
          </a:p>
          <a:p>
            <a:pPr lvl="1"/>
            <a:r>
              <a:rPr lang="en-US" sz="2000" dirty="0" smtClean="0"/>
              <a:t>Meaning of Life</a:t>
            </a:r>
            <a:endParaRPr lang="en-US" sz="2000" dirty="0"/>
          </a:p>
        </p:txBody>
      </p:sp>
      <p:pic>
        <p:nvPicPr>
          <p:cNvPr id="15368" name="Picture 8" descr="Gilgamesh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62025" y="1600200"/>
            <a:ext cx="3028950" cy="453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53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53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3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3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53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3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build="p"/>
    </p:bldLst>
  </p:timing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445</TotalTime>
  <Words>219</Words>
  <Application>Microsoft Office PowerPoint</Application>
  <PresentationFormat>On-screen Show (4:3)</PresentationFormat>
  <Paragraphs>73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Balance</vt:lpstr>
      <vt:lpstr>Western Civilization to 1500</vt:lpstr>
      <vt:lpstr>Mesopotamian Geography</vt:lpstr>
      <vt:lpstr>Rise of Civilization</vt:lpstr>
      <vt:lpstr>Social Organization</vt:lpstr>
      <vt:lpstr>Overview of Ur with Ziggurat</vt:lpstr>
      <vt:lpstr>Sumerian Religion</vt:lpstr>
      <vt:lpstr>Current Consensus Chronology</vt:lpstr>
      <vt:lpstr>Law: The Code of Hammurabi</vt:lpstr>
      <vt:lpstr>The Epic of Gilgamesh</vt:lpstr>
      <vt:lpstr>Science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Mesopotamia</dc:title>
  <dc:creator>jasonje</dc:creator>
  <cp:lastModifiedBy>Jason</cp:lastModifiedBy>
  <cp:revision>18</cp:revision>
  <dcterms:created xsi:type="dcterms:W3CDTF">2005-06-27T18:42:14Z</dcterms:created>
  <dcterms:modified xsi:type="dcterms:W3CDTF">2013-12-07T20:29:07Z</dcterms:modified>
</cp:coreProperties>
</file>